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5000" y="635000"/>
            <a:ext cx="11049000" cy="5969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866070" y="1794996"/>
            <a:ext cx="6459859" cy="10312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105337" y="3897811"/>
            <a:ext cx="5981324" cy="1085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4497" y="-75360"/>
            <a:ext cx="11303005" cy="1766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0226" y="1775508"/>
            <a:ext cx="10735310" cy="4414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21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Relationship Id="rId3" Type="http://schemas.openxmlformats.org/officeDocument/2006/relationships/image" Target="../media/image24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Relationship Id="rId3" Type="http://schemas.openxmlformats.org/officeDocument/2006/relationships/image" Target="../media/image26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29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Relationship Id="rId3" Type="http://schemas.openxmlformats.org/officeDocument/2006/relationships/image" Target="../media/image29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Relationship Id="rId3" Type="http://schemas.openxmlformats.org/officeDocument/2006/relationships/image" Target="../media/image32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35.jpg"/><Relationship Id="rId5" Type="http://schemas.openxmlformats.org/officeDocument/2006/relationships/image" Target="../media/image36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Relationship Id="rId3" Type="http://schemas.openxmlformats.org/officeDocument/2006/relationships/image" Target="../media/image37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.jpg"/><Relationship Id="rId3" Type="http://schemas.openxmlformats.org/officeDocument/2006/relationships/image" Target="../media/image39.jpg"/><Relationship Id="rId4" Type="http://schemas.openxmlformats.org/officeDocument/2006/relationships/image" Target="../media/image40.png"/><Relationship Id="rId5" Type="http://schemas.openxmlformats.org/officeDocument/2006/relationships/image" Target="../media/image4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2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g"/><Relationship Id="rId3" Type="http://schemas.openxmlformats.org/officeDocument/2006/relationships/image" Target="../media/image48.jpg"/><Relationship Id="rId4" Type="http://schemas.openxmlformats.org/officeDocument/2006/relationships/image" Target="../media/image49.jpg"/><Relationship Id="rId5" Type="http://schemas.openxmlformats.org/officeDocument/2006/relationships/image" Target="../media/image50.jpg"/><Relationship Id="rId6" Type="http://schemas.openxmlformats.org/officeDocument/2006/relationships/image" Target="../media/image51.png"/><Relationship Id="rId7" Type="http://schemas.openxmlformats.org/officeDocument/2006/relationships/image" Target="../media/image52.png"/><Relationship Id="rId8" Type="http://schemas.openxmlformats.org/officeDocument/2006/relationships/image" Target="../media/image53.png"/><Relationship Id="rId9" Type="http://schemas.openxmlformats.org/officeDocument/2006/relationships/image" Target="../media/image54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jpg"/><Relationship Id="rId3" Type="http://schemas.openxmlformats.org/officeDocument/2006/relationships/image" Target="../media/image56.jp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jpg"/><Relationship Id="rId3" Type="http://schemas.openxmlformats.org/officeDocument/2006/relationships/image" Target="../media/image58.jpg"/><Relationship Id="rId4" Type="http://schemas.openxmlformats.org/officeDocument/2006/relationships/image" Target="../media/image59.jp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0.jp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png"/><Relationship Id="rId3" Type="http://schemas.openxmlformats.org/officeDocument/2006/relationships/image" Target="../media/image63.jpg"/><Relationship Id="rId4" Type="http://schemas.openxmlformats.org/officeDocument/2006/relationships/image" Target="../media/image64.jp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Relationship Id="rId3" Type="http://schemas.openxmlformats.org/officeDocument/2006/relationships/image" Target="../media/image66.jp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69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png"/><Relationship Id="rId3" Type="http://schemas.openxmlformats.org/officeDocument/2006/relationships/image" Target="../media/image71.jpg"/><Relationship Id="rId4" Type="http://schemas.openxmlformats.org/officeDocument/2006/relationships/image" Target="../media/image72.jpg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jpg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png"/><Relationship Id="rId3" Type="http://schemas.openxmlformats.org/officeDocument/2006/relationships/image" Target="../media/image75.jp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69.png"/><Relationship Id="rId7" Type="http://schemas.openxmlformats.org/officeDocument/2006/relationships/image" Target="../media/image76.png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Relationship Id="rId3" Type="http://schemas.openxmlformats.org/officeDocument/2006/relationships/image" Target="../media/image77.png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8.png"/><Relationship Id="rId3" Type="http://schemas.openxmlformats.org/officeDocument/2006/relationships/image" Target="../media/image79.png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9.png"/><Relationship Id="rId3" Type="http://schemas.openxmlformats.org/officeDocument/2006/relationships/image" Target="../media/image80.jpg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1.jpg"/><Relationship Id="rId3" Type="http://schemas.openxmlformats.org/officeDocument/2006/relationships/image" Target="../media/image82.png"/></Relationships>
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3.jpg"/><Relationship Id="rId3" Type="http://schemas.openxmlformats.org/officeDocument/2006/relationships/image" Target="../media/image84.png"/><Relationship Id="rId4" Type="http://schemas.openxmlformats.org/officeDocument/2006/relationships/image" Target="../media/image85.png"/><Relationship Id="rId5" Type="http://schemas.openxmlformats.org/officeDocument/2006/relationships/image" Target="../media/image34.png"/></Relationships>
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6.jpg"/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5" Type="http://schemas.openxmlformats.org/officeDocument/2006/relationships/image" Target="../media/image34.png"/></Relationships>
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9.jpg"/><Relationship Id="rId3" Type="http://schemas.openxmlformats.org/officeDocument/2006/relationships/image" Target="../media/image90.png"/><Relationship Id="rId4" Type="http://schemas.openxmlformats.org/officeDocument/2006/relationships/image" Target="../media/image91.png"/><Relationship Id="rId5" Type="http://schemas.openxmlformats.org/officeDocument/2006/relationships/image" Target="../media/image34.png"/></Relationships>
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2.jpg"/><Relationship Id="rId3" Type="http://schemas.openxmlformats.org/officeDocument/2006/relationships/image" Target="../media/image93.png"/><Relationship Id="rId4" Type="http://schemas.openxmlformats.org/officeDocument/2006/relationships/image" Target="../media/image34.png"/></Relationships>
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8.png"/><Relationship Id="rId3" Type="http://schemas.openxmlformats.org/officeDocument/2006/relationships/image" Target="../media/image94.jpg"/><Relationship Id="rId4" Type="http://schemas.openxmlformats.org/officeDocument/2006/relationships/image" Target="../media/image34.png"/></Relationships>
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8.png"/><Relationship Id="rId3" Type="http://schemas.openxmlformats.org/officeDocument/2006/relationships/image" Target="../media/image34.png"/><Relationship Id="rId4" Type="http://schemas.openxmlformats.org/officeDocument/2006/relationships/image" Target="../media/image95.jpg"/></Relationships>
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6.png"/><Relationship Id="rId3" Type="http://schemas.openxmlformats.org/officeDocument/2006/relationships/image" Target="../media/image34.png"/><Relationship Id="rId4" Type="http://schemas.openxmlformats.org/officeDocument/2006/relationships/image" Target="../media/image97.jpg"/></Relationships>
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8.png"/><Relationship Id="rId3" Type="http://schemas.openxmlformats.org/officeDocument/2006/relationships/image" Target="../media/image34.png"/></Relationships>
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5000" y="635000"/>
            <a:ext cx="11176000" cy="5842000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2721484" y="1996645"/>
            <a:ext cx="6563995" cy="12452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8000" spc="275">
                <a:solidFill>
                  <a:srgbClr val="00404F"/>
                </a:solidFill>
              </a:rPr>
              <a:t>Coastal</a:t>
            </a:r>
            <a:r>
              <a:rPr dirty="0" sz="8000" spc="580">
                <a:solidFill>
                  <a:srgbClr val="00404F"/>
                </a:solidFill>
              </a:rPr>
              <a:t> </a:t>
            </a:r>
            <a:r>
              <a:rPr dirty="0" sz="8000" spc="290">
                <a:solidFill>
                  <a:srgbClr val="00404F"/>
                </a:solidFill>
              </a:rPr>
              <a:t>Outlook</a:t>
            </a:r>
            <a:endParaRPr sz="8000"/>
          </a:p>
        </p:txBody>
      </p:sp>
      <p:sp>
        <p:nvSpPr>
          <p:cNvPr id="4" name="object 4"/>
          <p:cNvSpPr txBox="1"/>
          <p:nvPr/>
        </p:nvSpPr>
        <p:spPr>
          <a:xfrm>
            <a:off x="3203068" y="3153014"/>
            <a:ext cx="5556885" cy="92836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4335"/>
              </a:lnSpc>
              <a:spcBef>
                <a:spcPts val="95"/>
              </a:spcBef>
              <a:tabLst>
                <a:tab pos="1209675" algn="l"/>
                <a:tab pos="2396490" algn="l"/>
                <a:tab pos="3277870" algn="l"/>
              </a:tabLst>
            </a:pPr>
            <a:r>
              <a:rPr dirty="0" sz="3800" spc="85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2025</a:t>
            </a:r>
            <a:r>
              <a:rPr dirty="0" sz="380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	</a:t>
            </a:r>
            <a:r>
              <a:rPr dirty="0" sz="3800" spc="75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ACEC</a:t>
            </a:r>
            <a:r>
              <a:rPr dirty="0" sz="380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	</a:t>
            </a:r>
            <a:r>
              <a:rPr dirty="0" sz="3800" spc="125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Fall</a:t>
            </a:r>
            <a:r>
              <a:rPr dirty="0" sz="380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	</a:t>
            </a:r>
            <a:r>
              <a:rPr dirty="0" sz="3800" spc="165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Conference</a:t>
            </a:r>
            <a:endParaRPr sz="3800">
              <a:latin typeface="Franklin Gothic Medium Cond"/>
              <a:cs typeface="Franklin Gothic Medium Cond"/>
            </a:endParaRPr>
          </a:p>
          <a:p>
            <a:pPr algn="ctr" marL="635">
              <a:lnSpc>
                <a:spcPts val="2775"/>
              </a:lnSpc>
              <a:tabLst>
                <a:tab pos="934719" algn="l"/>
                <a:tab pos="2527935" algn="l"/>
                <a:tab pos="3760470" algn="l"/>
              </a:tabLst>
            </a:pPr>
            <a:r>
              <a:rPr dirty="0" sz="2500" spc="17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Water</a:t>
            </a:r>
            <a:r>
              <a:rPr dirty="0" sz="250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	</a:t>
            </a:r>
            <a:r>
              <a:rPr dirty="0" sz="2500" spc="204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Resources</a:t>
            </a:r>
            <a:r>
              <a:rPr dirty="0" sz="250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	</a:t>
            </a:r>
            <a:r>
              <a:rPr dirty="0" sz="2500" spc="20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Outlook</a:t>
            </a:r>
            <a:r>
              <a:rPr dirty="0" sz="250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	</a:t>
            </a:r>
            <a:r>
              <a:rPr dirty="0" sz="2500" spc="200" i="1">
                <a:solidFill>
                  <a:srgbClr val="00404F"/>
                </a:solidFill>
                <a:latin typeface="Franklin Gothic Medium Cond"/>
                <a:cs typeface="Franklin Gothic Medium Cond"/>
              </a:rPr>
              <a:t>Session</a:t>
            </a:r>
            <a:endParaRPr sz="2500">
              <a:latin typeface="Franklin Gothic Medium Cond"/>
              <a:cs typeface="Franklin Gothic Medium Con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8180" y="6214364"/>
            <a:ext cx="449707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8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RUDY</a:t>
            </a:r>
            <a:r>
              <a:rPr dirty="0" sz="1600" spc="35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2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SIMONEAUX,</a:t>
            </a:r>
            <a:r>
              <a:rPr dirty="0" sz="1600" spc="37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0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CPRA</a:t>
            </a:r>
            <a:r>
              <a:rPr dirty="0" sz="1600" spc="33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0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CHIEF</a:t>
            </a:r>
            <a:r>
              <a:rPr dirty="0" sz="1600" spc="37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6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OF</a:t>
            </a:r>
            <a:r>
              <a:rPr dirty="0" sz="1600" spc="32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1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ENGINEERING </a:t>
            </a:r>
            <a:endParaRPr sz="1600">
              <a:latin typeface="Franklin Gothic Medium Cond"/>
              <a:cs typeface="Franklin Gothic Medium Con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8180" y="423250"/>
            <a:ext cx="48482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114">
                <a:solidFill>
                  <a:srgbClr val="00404F"/>
                </a:solidFill>
                <a:latin typeface="Franklin Gothic Medium Cond"/>
                <a:cs typeface="Franklin Gothic Medium Cond"/>
              </a:rPr>
              <a:t>COASTAL</a:t>
            </a:r>
            <a:r>
              <a:rPr dirty="0" sz="1600" spc="34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2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PROTECTION</a:t>
            </a:r>
            <a:r>
              <a:rPr dirty="0" sz="1600" spc="37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8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AND</a:t>
            </a:r>
            <a:r>
              <a:rPr dirty="0" sz="1600" spc="33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2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RESTORATION</a:t>
            </a:r>
            <a:r>
              <a:rPr dirty="0" sz="1600" spc="37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14">
                <a:solidFill>
                  <a:srgbClr val="00404F"/>
                </a:solidFill>
                <a:latin typeface="Franklin Gothic Medium Cond"/>
                <a:cs typeface="Franklin Gothic Medium Cond"/>
              </a:rPr>
              <a:t>AUTHORIT</a:t>
            </a:r>
            <a:r>
              <a:rPr dirty="0" sz="1600" spc="-2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-5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Y</a:t>
            </a:r>
            <a:endParaRPr sz="1600">
              <a:latin typeface="Franklin Gothic Medium Cond"/>
              <a:cs typeface="Franklin Gothic Medium Con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596830" y="423250"/>
            <a:ext cx="194754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114">
                <a:solidFill>
                  <a:srgbClr val="00404F"/>
                </a:solidFill>
                <a:latin typeface="Franklin Gothic Medium Cond"/>
                <a:cs typeface="Franklin Gothic Medium Cond"/>
              </a:rPr>
              <a:t>NOVEMBER</a:t>
            </a:r>
            <a:r>
              <a:rPr dirty="0" sz="1600" spc="36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7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20</a:t>
            </a:r>
            <a:r>
              <a:rPr dirty="0" sz="1600" spc="-15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,</a:t>
            </a:r>
            <a:r>
              <a:rPr dirty="0" sz="1600" spc="31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8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2025</a:t>
            </a:r>
            <a:endParaRPr sz="1600">
              <a:latin typeface="Franklin Gothic Medium Cond"/>
              <a:cs typeface="Franklin Gothic Medium Con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765206" y="203201"/>
            <a:ext cx="111125" cy="2498090"/>
          </a:xfrm>
          <a:prstGeom prst="rect">
            <a:avLst/>
          </a:prstGeom>
        </p:spPr>
        <p:txBody>
          <a:bodyPr wrap="square" lIns="0" tIns="5080" rIns="0" bIns="0" rtlCol="0" vert="vert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 sz="600" spc="50">
                <a:latin typeface="Arial"/>
                <a:cs typeface="Arial"/>
              </a:rPr>
              <a:t>COAST</a:t>
            </a:r>
            <a:r>
              <a:rPr dirty="0" sz="600" spc="-85">
                <a:latin typeface="Arial"/>
                <a:cs typeface="Arial"/>
              </a:rPr>
              <a:t> </a:t>
            </a:r>
            <a:r>
              <a:rPr dirty="0" sz="600" spc="40">
                <a:latin typeface="Arial"/>
                <a:cs typeface="Arial"/>
              </a:rPr>
              <a:t>AL</a:t>
            </a:r>
            <a:r>
              <a:rPr dirty="0" sz="600" spc="145">
                <a:latin typeface="Arial"/>
                <a:cs typeface="Arial"/>
              </a:rPr>
              <a:t> </a:t>
            </a:r>
            <a:r>
              <a:rPr dirty="0" sz="600" spc="50">
                <a:latin typeface="Arial"/>
                <a:cs typeface="Arial"/>
              </a:rPr>
              <a:t>PROT</a:t>
            </a:r>
            <a:r>
              <a:rPr dirty="0" sz="600" spc="-85">
                <a:latin typeface="Arial"/>
                <a:cs typeface="Arial"/>
              </a:rPr>
              <a:t> </a:t>
            </a:r>
            <a:r>
              <a:rPr dirty="0" sz="600" spc="40">
                <a:latin typeface="Arial"/>
                <a:cs typeface="Arial"/>
              </a:rPr>
              <a:t>ECT</a:t>
            </a:r>
            <a:r>
              <a:rPr dirty="0" sz="600" spc="-85">
                <a:latin typeface="Arial"/>
                <a:cs typeface="Arial"/>
              </a:rPr>
              <a:t> </a:t>
            </a:r>
            <a:r>
              <a:rPr dirty="0" sz="600" spc="40">
                <a:latin typeface="Arial"/>
                <a:cs typeface="Arial"/>
              </a:rPr>
              <a:t>ION</a:t>
            </a:r>
            <a:r>
              <a:rPr dirty="0" sz="600" spc="100">
                <a:latin typeface="Arial"/>
                <a:cs typeface="Arial"/>
              </a:rPr>
              <a:t> </a:t>
            </a:r>
            <a:r>
              <a:rPr dirty="0" sz="600" spc="40">
                <a:latin typeface="Arial"/>
                <a:cs typeface="Arial"/>
              </a:rPr>
              <a:t>AND</a:t>
            </a:r>
            <a:r>
              <a:rPr dirty="0" sz="600" spc="155">
                <a:latin typeface="Arial"/>
                <a:cs typeface="Arial"/>
              </a:rPr>
              <a:t> </a:t>
            </a:r>
            <a:r>
              <a:rPr dirty="0" sz="600" spc="40">
                <a:latin typeface="Arial"/>
                <a:cs typeface="Arial"/>
              </a:rPr>
              <a:t>REST</a:t>
            </a:r>
            <a:r>
              <a:rPr dirty="0" sz="600" spc="-85">
                <a:latin typeface="Arial"/>
                <a:cs typeface="Arial"/>
              </a:rPr>
              <a:t> </a:t>
            </a:r>
            <a:r>
              <a:rPr dirty="0" sz="600" spc="50">
                <a:latin typeface="Arial"/>
                <a:cs typeface="Arial"/>
              </a:rPr>
              <a:t>ORAT</a:t>
            </a:r>
            <a:r>
              <a:rPr dirty="0" sz="600" spc="-85">
                <a:latin typeface="Arial"/>
                <a:cs typeface="Arial"/>
              </a:rPr>
              <a:t> </a:t>
            </a:r>
            <a:r>
              <a:rPr dirty="0" sz="600" spc="40">
                <a:latin typeface="Arial"/>
                <a:cs typeface="Arial"/>
              </a:rPr>
              <a:t>ION</a:t>
            </a:r>
            <a:r>
              <a:rPr dirty="0" sz="600" spc="120">
                <a:latin typeface="Arial"/>
                <a:cs typeface="Arial"/>
              </a:rPr>
              <a:t> </a:t>
            </a:r>
            <a:r>
              <a:rPr dirty="0" sz="600" spc="40">
                <a:latin typeface="Arial"/>
                <a:cs typeface="Arial"/>
              </a:rPr>
              <a:t>AUT</a:t>
            </a:r>
            <a:r>
              <a:rPr dirty="0" sz="600" spc="-85">
                <a:latin typeface="Arial"/>
                <a:cs typeface="Arial"/>
              </a:rPr>
              <a:t> </a:t>
            </a:r>
            <a:r>
              <a:rPr dirty="0" sz="600" spc="55">
                <a:latin typeface="Arial"/>
                <a:cs typeface="Arial"/>
              </a:rPr>
              <a:t>HORIT</a:t>
            </a:r>
            <a:r>
              <a:rPr dirty="0" sz="600" spc="-85">
                <a:latin typeface="Arial"/>
                <a:cs typeface="Arial"/>
              </a:rPr>
              <a:t> </a:t>
            </a:r>
            <a:r>
              <a:rPr dirty="0" sz="600" spc="-50">
                <a:latin typeface="Arial"/>
                <a:cs typeface="Arial"/>
              </a:rPr>
              <a:t>Y</a:t>
            </a:r>
            <a:endParaRPr sz="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765206" y="6576264"/>
            <a:ext cx="111125" cy="67945"/>
          </a:xfrm>
          <a:prstGeom prst="rect">
            <a:avLst/>
          </a:prstGeom>
        </p:spPr>
        <p:txBody>
          <a:bodyPr wrap="square" lIns="0" tIns="5080" rIns="0" bIns="0" rtlCol="0" vert="vert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 sz="600" spc="-50">
                <a:latin typeface="Arial"/>
                <a:cs typeface="Arial"/>
              </a:rPr>
              <a:t>2</a:t>
            </a:r>
            <a:endParaRPr sz="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7543800" cy="6858000"/>
          </a:xfrm>
          <a:custGeom>
            <a:avLst/>
            <a:gdLst/>
            <a:ahLst/>
            <a:cxnLst/>
            <a:rect l="l" t="t" r="r" b="b"/>
            <a:pathLst>
              <a:path w="7543800" h="6858000">
                <a:moveTo>
                  <a:pt x="7543800" y="0"/>
                </a:moveTo>
                <a:lnTo>
                  <a:pt x="0" y="0"/>
                </a:lnTo>
                <a:lnTo>
                  <a:pt x="0" y="6858000"/>
                </a:lnTo>
                <a:lnTo>
                  <a:pt x="7543800" y="6858000"/>
                </a:lnTo>
                <a:lnTo>
                  <a:pt x="7543800" y="0"/>
                </a:lnTo>
                <a:close/>
              </a:path>
            </a:pathLst>
          </a:custGeom>
          <a:solidFill>
            <a:srgbClr val="00A8C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749300" y="703579"/>
            <a:ext cx="4104640" cy="3134360"/>
          </a:xfrm>
          <a:prstGeom prst="rect"/>
        </p:spPr>
        <p:txBody>
          <a:bodyPr wrap="square" lIns="0" tIns="189230" rIns="0" bIns="0" rtlCol="0" vert="horz">
            <a:spAutoFit/>
          </a:bodyPr>
          <a:lstStyle/>
          <a:p>
            <a:pPr marL="12700" marR="5080">
              <a:lnSpc>
                <a:spcPts val="5760"/>
              </a:lnSpc>
              <a:spcBef>
                <a:spcPts val="1490"/>
              </a:spcBef>
            </a:pPr>
            <a:r>
              <a:rPr dirty="0" sz="6000" spc="-10"/>
              <a:t>Coastal </a:t>
            </a:r>
            <a:r>
              <a:rPr dirty="0" sz="6000"/>
              <a:t>Protection</a:t>
            </a:r>
            <a:r>
              <a:rPr dirty="0" sz="6000" spc="-190"/>
              <a:t> </a:t>
            </a:r>
            <a:r>
              <a:rPr dirty="0" sz="6000" spc="-25"/>
              <a:t>and </a:t>
            </a:r>
            <a:r>
              <a:rPr dirty="0" sz="6000" spc="-10"/>
              <a:t>Restoration Authority</a:t>
            </a:r>
            <a:endParaRPr sz="6000"/>
          </a:p>
        </p:txBody>
      </p:sp>
      <p:sp>
        <p:nvSpPr>
          <p:cNvPr id="6" name="object 6"/>
          <p:cNvSpPr txBox="1"/>
          <p:nvPr/>
        </p:nvSpPr>
        <p:spPr>
          <a:xfrm>
            <a:off x="749300" y="4059428"/>
            <a:ext cx="3989070" cy="1884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Single</a:t>
            </a:r>
            <a:r>
              <a:rPr dirty="0" sz="16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state</a:t>
            </a:r>
            <a:r>
              <a:rPr dirty="0" sz="16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entity</a:t>
            </a:r>
            <a:r>
              <a:rPr dirty="0" sz="16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dirty="0" sz="1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authority</a:t>
            </a:r>
            <a:r>
              <a:rPr dirty="0" sz="1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6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"/>
                <a:cs typeface="Arial"/>
              </a:rPr>
              <a:t>articulate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16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clear</a:t>
            </a:r>
            <a:r>
              <a:rPr dirty="0" sz="16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statement</a:t>
            </a:r>
            <a:r>
              <a:rPr dirty="0" sz="16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6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priorities</a:t>
            </a:r>
            <a:r>
              <a:rPr dirty="0" sz="1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"/>
                <a:cs typeface="Arial"/>
              </a:rPr>
              <a:t>achieve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comprehensive</a:t>
            </a:r>
            <a:r>
              <a:rPr dirty="0" sz="16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coastal</a:t>
            </a:r>
            <a:r>
              <a:rPr dirty="0" sz="16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protection</a:t>
            </a:r>
            <a:r>
              <a:rPr dirty="0" sz="16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"/>
                <a:cs typeface="Arial"/>
              </a:rPr>
              <a:t>for </a:t>
            </a:r>
            <a:r>
              <a:rPr dirty="0" sz="1600" spc="-10">
                <a:solidFill>
                  <a:srgbClr val="FFFFFF"/>
                </a:solidFill>
                <a:latin typeface="Arial"/>
                <a:cs typeface="Arial"/>
              </a:rPr>
              <a:t>Louisiana.</a:t>
            </a:r>
            <a:endParaRPr sz="1600">
              <a:latin typeface="Arial"/>
              <a:cs typeface="Arial"/>
            </a:endParaRPr>
          </a:p>
          <a:p>
            <a:pPr marL="12700" marR="39370">
              <a:lnSpc>
                <a:spcPct val="100000"/>
              </a:lnSpc>
              <a:spcBef>
                <a:spcPts val="1200"/>
              </a:spcBef>
            </a:pP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Mandate</a:t>
            </a:r>
            <a:r>
              <a:rPr dirty="0" sz="16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dirty="0" sz="16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6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develop,</a:t>
            </a:r>
            <a:r>
              <a:rPr dirty="0" sz="16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implement,</a:t>
            </a:r>
            <a:r>
              <a:rPr dirty="0" sz="16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enforce</a:t>
            </a:r>
            <a:r>
              <a:rPr dirty="0" sz="16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16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comprehensive</a:t>
            </a:r>
            <a:r>
              <a:rPr dirty="0" sz="16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coastal</a:t>
            </a:r>
            <a:r>
              <a:rPr dirty="0" sz="16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"/>
                <a:cs typeface="Arial"/>
              </a:rPr>
              <a:t>protection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6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restoration</a:t>
            </a:r>
            <a:r>
              <a:rPr dirty="0" sz="16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FFFFFF"/>
                </a:solidFill>
                <a:latin typeface="Arial"/>
                <a:cs typeface="Arial"/>
              </a:rPr>
              <a:t>master</a:t>
            </a:r>
            <a:r>
              <a:rPr dirty="0" sz="16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Arial"/>
                <a:cs typeface="Arial"/>
              </a:rPr>
              <a:t>plan.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55606" y="5702807"/>
            <a:ext cx="774191" cy="77419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01000" y="5702808"/>
            <a:ext cx="847344" cy="77419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38800" y="228600"/>
            <a:ext cx="5791200" cy="50291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5900" y="6552692"/>
            <a:ext cx="547116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914106" y="6552692"/>
            <a:ext cx="8572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>
                <a:latin typeface="Franklin Gothic Book"/>
                <a:cs typeface="Franklin Gothic Book"/>
              </a:rPr>
              <a:t>3</a:t>
            </a:r>
            <a:endParaRPr sz="800">
              <a:latin typeface="Franklin Gothic Book"/>
              <a:cs typeface="Franklin Gothic Book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12178665" cy="1156970"/>
            </a:xfrm>
            <a:custGeom>
              <a:avLst/>
              <a:gdLst/>
              <a:ahLst/>
              <a:cxnLst/>
              <a:rect l="l" t="t" r="r" b="b"/>
              <a:pathLst>
                <a:path w="12178665" h="1156970">
                  <a:moveTo>
                    <a:pt x="12178284" y="0"/>
                  </a:moveTo>
                  <a:lnTo>
                    <a:pt x="0" y="0"/>
                  </a:lnTo>
                  <a:lnTo>
                    <a:pt x="0" y="1156715"/>
                  </a:lnTo>
                  <a:lnTo>
                    <a:pt x="12178284" y="1156715"/>
                  </a:lnTo>
                  <a:lnTo>
                    <a:pt x="12178284" y="0"/>
                  </a:lnTo>
                  <a:close/>
                </a:path>
              </a:pathLst>
            </a:custGeom>
            <a:solidFill>
              <a:srgbClr val="00A8C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535940" y="189680"/>
            <a:ext cx="7345045" cy="79692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u="sng" sz="4800">
                <a:uFill>
                  <a:solidFill>
                    <a:srgbClr val="FFFFFF"/>
                  </a:solidFill>
                </a:uFill>
              </a:rPr>
              <a:t>CPRA</a:t>
            </a:r>
            <a:r>
              <a:rPr dirty="0" u="sng" sz="4800" spc="-110">
                <a:uFill>
                  <a:solidFill>
                    <a:srgbClr val="FFFFFF"/>
                  </a:solidFill>
                </a:uFill>
              </a:rPr>
              <a:t> </a:t>
            </a:r>
            <a:r>
              <a:rPr dirty="0" u="sng" sz="4800">
                <a:uFill>
                  <a:solidFill>
                    <a:srgbClr val="FFFFFF"/>
                  </a:solidFill>
                </a:uFill>
              </a:rPr>
              <a:t>Priorities:</a:t>
            </a:r>
            <a:r>
              <a:rPr dirty="0" u="sng" sz="4800" spc="-80">
                <a:uFill>
                  <a:solidFill>
                    <a:srgbClr val="FFFFFF"/>
                  </a:solidFill>
                </a:uFill>
              </a:rPr>
              <a:t> </a:t>
            </a:r>
            <a:r>
              <a:rPr dirty="0" u="sng" sz="5050" spc="-110" i="1">
                <a:uFill>
                  <a:solidFill>
                    <a:srgbClr val="FFFFFF"/>
                  </a:solidFill>
                </a:uFill>
                <a:latin typeface="Franklin Gothic Medium Cond"/>
                <a:cs typeface="Franklin Gothic Medium Cond"/>
              </a:rPr>
              <a:t>Looking</a:t>
            </a:r>
            <a:r>
              <a:rPr dirty="0" u="sng" sz="5050" spc="-120" i="1">
                <a:uFill>
                  <a:solidFill>
                    <a:srgbClr val="FFFFFF"/>
                  </a:solidFill>
                </a:uFill>
                <a:latin typeface="Franklin Gothic Medium Cond"/>
                <a:cs typeface="Franklin Gothic Medium Cond"/>
              </a:rPr>
              <a:t> </a:t>
            </a:r>
            <a:r>
              <a:rPr dirty="0" u="sng" sz="5050" spc="-10" i="1">
                <a:uFill>
                  <a:solidFill>
                    <a:srgbClr val="FFFFFF"/>
                  </a:solidFill>
                </a:uFill>
                <a:latin typeface="Franklin Gothic Medium Cond"/>
                <a:cs typeface="Franklin Gothic Medium Cond"/>
              </a:rPr>
              <a:t>Forward</a:t>
            </a:r>
            <a:endParaRPr sz="5050">
              <a:latin typeface="Franklin Gothic Medium Cond"/>
              <a:cs typeface="Franklin Gothic Medium Con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9328" y="1521758"/>
            <a:ext cx="8817610" cy="4963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</a:tabLst>
            </a:pP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Gain</a:t>
            </a:r>
            <a:r>
              <a:rPr dirty="0" sz="3600" spc="-5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efficiencies</a:t>
            </a:r>
            <a:r>
              <a:rPr dirty="0" sz="3600" spc="1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through</a:t>
            </a:r>
            <a:r>
              <a:rPr dirty="0" sz="3600" spc="-25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existing</a:t>
            </a:r>
            <a:r>
              <a:rPr dirty="0" sz="3600" spc="-5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processes</a:t>
            </a:r>
            <a:endParaRPr sz="3600">
              <a:latin typeface="Franklin Gothic Medium Cond"/>
              <a:cs typeface="Franklin Gothic Medium Cond"/>
            </a:endParaRPr>
          </a:p>
          <a:p>
            <a:pPr>
              <a:lnSpc>
                <a:spcPct val="100000"/>
              </a:lnSpc>
              <a:spcBef>
                <a:spcPts val="235"/>
              </a:spcBef>
              <a:buClr>
                <a:srgbClr val="FFFFFF"/>
              </a:buClr>
              <a:buFont typeface="Arial"/>
              <a:buChar char="•"/>
            </a:pPr>
            <a:endParaRPr sz="3600">
              <a:latin typeface="Franklin Gothic Medium Cond"/>
              <a:cs typeface="Franklin Gothic Medium Cond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Look</a:t>
            </a:r>
            <a:r>
              <a:rPr dirty="0" sz="3600" spc="-3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for</a:t>
            </a:r>
            <a:r>
              <a:rPr dirty="0" sz="3600" spc="-15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innovative</a:t>
            </a:r>
            <a:r>
              <a:rPr dirty="0" sz="3600" spc="-4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ways</a:t>
            </a:r>
            <a:r>
              <a:rPr dirty="0" sz="3600" spc="-2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to</a:t>
            </a:r>
            <a:r>
              <a:rPr dirty="0" sz="3600" spc="-4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improve</a:t>
            </a:r>
            <a:r>
              <a:rPr dirty="0" sz="3600" spc="-25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project</a:t>
            </a:r>
            <a:r>
              <a:rPr dirty="0" sz="3600" spc="-4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delivery</a:t>
            </a:r>
            <a:endParaRPr sz="3600">
              <a:latin typeface="Franklin Gothic Medium Cond"/>
              <a:cs typeface="Franklin Gothic Medium Cond"/>
            </a:endParaRPr>
          </a:p>
          <a:p>
            <a:pPr>
              <a:lnSpc>
                <a:spcPct val="100000"/>
              </a:lnSpc>
              <a:spcBef>
                <a:spcPts val="225"/>
              </a:spcBef>
              <a:buClr>
                <a:srgbClr val="FFFFFF"/>
              </a:buClr>
              <a:buFont typeface="Arial"/>
              <a:buChar char="•"/>
            </a:pPr>
            <a:endParaRPr sz="3600">
              <a:latin typeface="Franklin Gothic Medium Cond"/>
              <a:cs typeface="Franklin Gothic Medium Cond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99085" algn="l"/>
              </a:tabLst>
            </a:pP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Increase</a:t>
            </a:r>
            <a:r>
              <a:rPr dirty="0" sz="3600" spc="-9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capacity</a:t>
            </a:r>
            <a:endParaRPr sz="3600">
              <a:latin typeface="Franklin Gothic Medium Cond"/>
              <a:cs typeface="Franklin Gothic Medium Cond"/>
            </a:endParaRPr>
          </a:p>
          <a:p>
            <a:pPr>
              <a:lnSpc>
                <a:spcPct val="100000"/>
              </a:lnSpc>
              <a:spcBef>
                <a:spcPts val="235"/>
              </a:spcBef>
              <a:buClr>
                <a:srgbClr val="FFFFFF"/>
              </a:buClr>
              <a:buFont typeface="Arial"/>
              <a:buChar char="•"/>
            </a:pPr>
            <a:endParaRPr sz="3600">
              <a:latin typeface="Franklin Gothic Medium Cond"/>
              <a:cs typeface="Franklin Gothic Medium Cond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Maximize</a:t>
            </a:r>
            <a:r>
              <a:rPr dirty="0" sz="3600" spc="-25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funding</a:t>
            </a:r>
            <a:r>
              <a:rPr dirty="0" sz="3600" spc="-4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sources</a:t>
            </a:r>
            <a:endParaRPr sz="3600">
              <a:latin typeface="Franklin Gothic Medium Cond"/>
              <a:cs typeface="Franklin Gothic Medium Cond"/>
            </a:endParaRPr>
          </a:p>
          <a:p>
            <a:pPr>
              <a:lnSpc>
                <a:spcPct val="100000"/>
              </a:lnSpc>
              <a:spcBef>
                <a:spcPts val="250"/>
              </a:spcBef>
              <a:buClr>
                <a:srgbClr val="FFFFFF"/>
              </a:buClr>
              <a:buFont typeface="Arial"/>
              <a:buChar char="•"/>
            </a:pPr>
            <a:endParaRPr sz="3600">
              <a:latin typeface="Franklin Gothic Medium Cond"/>
              <a:cs typeface="Franklin Gothic Medium Cond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Reprogram</a:t>
            </a:r>
            <a:r>
              <a:rPr dirty="0" sz="3600" spc="-3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MBSD</a:t>
            </a:r>
            <a:r>
              <a:rPr dirty="0" sz="3600" spc="2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dollars</a:t>
            </a:r>
            <a:r>
              <a:rPr dirty="0" sz="3600" spc="-3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into</a:t>
            </a:r>
            <a:r>
              <a:rPr dirty="0" sz="3600" spc="-25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new</a:t>
            </a:r>
            <a:r>
              <a:rPr dirty="0" sz="3600" spc="1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Franklin Gothic Medium Cond"/>
                <a:cs typeface="Franklin Gothic Medium Cond"/>
              </a:rPr>
              <a:t>projects</a:t>
            </a:r>
            <a:endParaRPr sz="3600">
              <a:latin typeface="Franklin Gothic Medium Cond"/>
              <a:cs typeface="Franklin Gothic Medium Co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06040" y="1583436"/>
              <a:ext cx="7133843" cy="413003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3414190" y="1916684"/>
            <a:ext cx="5366385" cy="29514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9600"/>
              <a:t>FY</a:t>
            </a:r>
            <a:r>
              <a:rPr dirty="0" sz="9600" spc="-45"/>
              <a:t> </a:t>
            </a:r>
            <a:r>
              <a:rPr dirty="0" sz="9600" spc="-20"/>
              <a:t>2026</a:t>
            </a:r>
            <a:endParaRPr sz="9600"/>
          </a:p>
          <a:p>
            <a:pPr algn="ctr">
              <a:lnSpc>
                <a:spcPct val="100000"/>
              </a:lnSpc>
            </a:pPr>
            <a:r>
              <a:rPr dirty="0" sz="9600"/>
              <a:t>Annual </a:t>
            </a:r>
            <a:r>
              <a:rPr dirty="0" sz="9600" spc="-20"/>
              <a:t>Plan</a:t>
            </a:r>
            <a:endParaRPr sz="9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9075" y="228600"/>
            <a:ext cx="11744325" cy="6400800"/>
            <a:chOff x="219075" y="228600"/>
            <a:chExt cx="11744325" cy="6400800"/>
          </a:xfrm>
        </p:grpSpPr>
        <p:pic>
          <p:nvPicPr>
            <p:cNvPr id="3" name="object 3" descr="A white background with blue text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9075" y="334888"/>
              <a:ext cx="11744325" cy="325744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77111" y="1804416"/>
              <a:ext cx="6690359" cy="482498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610600" y="228600"/>
              <a:ext cx="3331463" cy="291693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21852" y="3786788"/>
              <a:ext cx="3220211" cy="28288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1791950" cy="6612255"/>
            <a:chOff x="0" y="0"/>
            <a:chExt cx="11791950" cy="6612255"/>
          </a:xfrm>
        </p:grpSpPr>
        <p:pic>
          <p:nvPicPr>
            <p:cNvPr id="3" name="object 3" descr="A list of projects in progress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6725" y="468233"/>
              <a:ext cx="11325225" cy="614342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6862571" cy="52974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6492" y="155447"/>
            <a:ext cx="11939270" cy="6532880"/>
            <a:chOff x="126492" y="155447"/>
            <a:chExt cx="11939270" cy="6532880"/>
          </a:xfrm>
        </p:grpSpPr>
        <p:pic>
          <p:nvPicPr>
            <p:cNvPr id="3" name="object 3" descr="A white background with blue text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9075" y="334888"/>
              <a:ext cx="11744325" cy="6352969"/>
            </a:xfrm>
            <a:prstGeom prst="rect">
              <a:avLst/>
            </a:prstGeom>
          </p:spPr>
        </p:pic>
        <p:pic>
          <p:nvPicPr>
            <p:cNvPr id="4" name="object 4" descr="A house with dirt and a driveway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6492" y="155447"/>
              <a:ext cx="11939015" cy="5330950"/>
            </a:xfrm>
            <a:prstGeom prst="rect">
              <a:avLst/>
            </a:prstGeom>
          </p:spPr>
        </p:pic>
        <p:pic>
          <p:nvPicPr>
            <p:cNvPr id="5" name="object 5" descr="A house with flags in front of it  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9768" y="396240"/>
              <a:ext cx="3474719" cy="246887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A white background with blue text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6725" y="5992555"/>
            <a:ext cx="9896475" cy="48575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7427" y="0"/>
            <a:ext cx="10677143" cy="591404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716" y="0"/>
            <a:ext cx="1216456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1687175" cy="6612255"/>
            <a:chOff x="0" y="0"/>
            <a:chExt cx="11687175" cy="6612255"/>
          </a:xfrm>
        </p:grpSpPr>
        <p:pic>
          <p:nvPicPr>
            <p:cNvPr id="3" name="object 3" descr="A white background with black text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6725" y="201542"/>
              <a:ext cx="11220450" cy="641011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6862571" cy="52974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" y="114300"/>
            <a:ext cx="11887200" cy="6488430"/>
            <a:chOff x="152400" y="114300"/>
            <a:chExt cx="11887200" cy="6488430"/>
          </a:xfrm>
        </p:grpSpPr>
        <p:pic>
          <p:nvPicPr>
            <p:cNvPr id="3" name="object 3" descr="A white background with blue text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9075" y="334888"/>
              <a:ext cx="11744325" cy="626724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2400" y="114300"/>
              <a:ext cx="11887199" cy="56464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" y="0"/>
            <a:ext cx="1217676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1163300" cy="6755130"/>
            <a:chOff x="0" y="0"/>
            <a:chExt cx="11163300" cy="6755130"/>
          </a:xfrm>
        </p:grpSpPr>
        <p:pic>
          <p:nvPicPr>
            <p:cNvPr id="3" name="object 3" descr="A list of construction projects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6725" y="334888"/>
              <a:ext cx="10696575" cy="641964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6862571" cy="52974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1296650" cy="6755130"/>
            <a:chOff x="0" y="0"/>
            <a:chExt cx="11296650" cy="6755130"/>
          </a:xfrm>
        </p:grpSpPr>
        <p:pic>
          <p:nvPicPr>
            <p:cNvPr id="3" name="object 3" descr="A close up of a list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8625" y="87246"/>
              <a:ext cx="10868025" cy="666728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6862571" cy="52974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08576" y="1905000"/>
              <a:ext cx="7427975" cy="41772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11806555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  <a:tabLst>
                <a:tab pos="11663045" algn="l"/>
              </a:tabLst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r>
              <a:rPr dirty="0" sz="800">
                <a:latin typeface="Franklin Gothic Book"/>
                <a:cs typeface="Franklin Gothic Book"/>
              </a:rPr>
              <a:t>	</a:t>
            </a:r>
            <a:r>
              <a:rPr dirty="0" sz="800" spc="-25">
                <a:latin typeface="Franklin Gothic Book"/>
                <a:cs typeface="Franklin Gothic Book"/>
              </a:rPr>
              <a:t>18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0668"/>
            <a:ext cx="12192000" cy="6847840"/>
            <a:chOff x="0" y="10668"/>
            <a:chExt cx="12192000" cy="68478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0668"/>
              <a:ext cx="12191999" cy="684733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2776" y="70104"/>
              <a:ext cx="1024127" cy="1024127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88859" rIns="0" bIns="0" rtlCol="0" vert="horz">
            <a:spAutoFit/>
          </a:bodyPr>
          <a:lstStyle/>
          <a:p>
            <a:pPr marL="691515">
              <a:lnSpc>
                <a:spcPts val="3250"/>
              </a:lnSpc>
              <a:spcBef>
                <a:spcPts val="95"/>
              </a:spcBef>
            </a:pPr>
            <a:r>
              <a:rPr dirty="0" spc="-10"/>
              <a:t>MID-</a:t>
            </a:r>
            <a:r>
              <a:rPr dirty="0"/>
              <a:t>BRETON</a:t>
            </a:r>
            <a:r>
              <a:rPr dirty="0" spc="-55"/>
              <a:t> </a:t>
            </a:r>
            <a:r>
              <a:rPr dirty="0" spc="-10"/>
              <a:t>LANDBRIDGE</a:t>
            </a:r>
            <a:r>
              <a:rPr dirty="0" spc="-55"/>
              <a:t> </a:t>
            </a:r>
            <a:r>
              <a:rPr dirty="0"/>
              <a:t>MARSH</a:t>
            </a:r>
            <a:r>
              <a:rPr dirty="0" spc="-55"/>
              <a:t> </a:t>
            </a:r>
            <a:r>
              <a:rPr dirty="0" spc="-10"/>
              <a:t>CREATION</a:t>
            </a:r>
          </a:p>
          <a:p>
            <a:pPr marL="728980">
              <a:lnSpc>
                <a:spcPts val="2050"/>
              </a:lnSpc>
            </a:pPr>
            <a:r>
              <a:rPr dirty="0" sz="1800" spc="160" i="1">
                <a:latin typeface="Franklin Gothic Book"/>
                <a:cs typeface="Franklin Gothic Book"/>
              </a:rPr>
              <a:t>Plaquemines</a:t>
            </a:r>
            <a:r>
              <a:rPr dirty="0" sz="1800" spc="400" i="1">
                <a:latin typeface="Franklin Gothic Book"/>
                <a:cs typeface="Franklin Gothic Book"/>
              </a:rPr>
              <a:t> </a:t>
            </a:r>
            <a:r>
              <a:rPr dirty="0" sz="1800" spc="150" i="1">
                <a:latin typeface="Franklin Gothic Book"/>
                <a:cs typeface="Franklin Gothic Book"/>
              </a:rPr>
              <a:t>Parishes</a:t>
            </a:r>
            <a:endParaRPr sz="1800">
              <a:latin typeface="Franklin Gothic Book"/>
              <a:cs typeface="Franklin Gothic Book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56971" y="1856232"/>
            <a:ext cx="11866245" cy="3903345"/>
            <a:chOff x="156971" y="1856232"/>
            <a:chExt cx="11866245" cy="3903345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69151" y="1856232"/>
              <a:ext cx="5853683" cy="390296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6971" y="1856232"/>
              <a:ext cx="5853683" cy="390296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4027" y="2314955"/>
              <a:ext cx="11672316" cy="266699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1031905" y="2648204"/>
            <a:ext cx="10128885" cy="14884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600"/>
              <a:t>Ongoing</a:t>
            </a:r>
            <a:r>
              <a:rPr dirty="0" sz="9600" spc="-95"/>
              <a:t> </a:t>
            </a:r>
            <a:r>
              <a:rPr dirty="0" sz="9600"/>
              <a:t>Key</a:t>
            </a:r>
            <a:r>
              <a:rPr dirty="0" sz="9600" spc="-90"/>
              <a:t> </a:t>
            </a:r>
            <a:r>
              <a:rPr dirty="0" sz="9600" spc="-10"/>
              <a:t>Initiatives</a:t>
            </a:r>
            <a:endParaRPr sz="96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3567" y="1543379"/>
            <a:ext cx="3404548" cy="5258281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4191000" y="114300"/>
            <a:ext cx="8001000" cy="6737984"/>
            <a:chOff x="4191000" y="114300"/>
            <a:chExt cx="8001000" cy="6737984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95060" y="1050036"/>
              <a:ext cx="5996940" cy="580186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59067" y="1114044"/>
              <a:ext cx="5818524" cy="561880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240017" y="1094994"/>
              <a:ext cx="5857240" cy="5657215"/>
            </a:xfrm>
            <a:custGeom>
              <a:avLst/>
              <a:gdLst/>
              <a:ahLst/>
              <a:cxnLst/>
              <a:rect l="l" t="t" r="r" b="b"/>
              <a:pathLst>
                <a:path w="5857240" h="5657215">
                  <a:moveTo>
                    <a:pt x="0" y="0"/>
                  </a:moveTo>
                  <a:lnTo>
                    <a:pt x="5856732" y="0"/>
                  </a:lnTo>
                  <a:lnTo>
                    <a:pt x="5856732" y="5657088"/>
                  </a:lnTo>
                  <a:lnTo>
                    <a:pt x="0" y="5657088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solidFill>
                <a:srgbClr val="003A4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191000" y="114300"/>
              <a:ext cx="8001000" cy="1000125"/>
            </a:xfrm>
            <a:custGeom>
              <a:avLst/>
              <a:gdLst/>
              <a:ahLst/>
              <a:cxnLst/>
              <a:rect l="l" t="t" r="r" b="b"/>
              <a:pathLst>
                <a:path w="8001000" h="1000125">
                  <a:moveTo>
                    <a:pt x="8001000" y="0"/>
                  </a:moveTo>
                  <a:lnTo>
                    <a:pt x="0" y="0"/>
                  </a:lnTo>
                  <a:lnTo>
                    <a:pt x="0" y="999744"/>
                  </a:lnTo>
                  <a:lnTo>
                    <a:pt x="8001000" y="999744"/>
                  </a:lnTo>
                  <a:lnTo>
                    <a:pt x="8001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414886" y="184975"/>
            <a:ext cx="11504295" cy="9398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0">
                <a:solidFill>
                  <a:srgbClr val="00A8C7"/>
                </a:solidFill>
              </a:rPr>
              <a:t>River</a:t>
            </a:r>
            <a:r>
              <a:rPr dirty="0" sz="6000" spc="-114">
                <a:solidFill>
                  <a:srgbClr val="00A8C7"/>
                </a:solidFill>
              </a:rPr>
              <a:t> </a:t>
            </a:r>
            <a:r>
              <a:rPr dirty="0" sz="6000">
                <a:solidFill>
                  <a:srgbClr val="00A8C7"/>
                </a:solidFill>
              </a:rPr>
              <a:t>Reintroduction</a:t>
            </a:r>
            <a:r>
              <a:rPr dirty="0" sz="6000" spc="-95">
                <a:solidFill>
                  <a:srgbClr val="00A8C7"/>
                </a:solidFill>
              </a:rPr>
              <a:t> </a:t>
            </a:r>
            <a:r>
              <a:rPr dirty="0" sz="6000">
                <a:solidFill>
                  <a:srgbClr val="00A8C7"/>
                </a:solidFill>
              </a:rPr>
              <a:t>in</a:t>
            </a:r>
            <a:r>
              <a:rPr dirty="0" sz="6000" spc="-125">
                <a:solidFill>
                  <a:srgbClr val="00A8C7"/>
                </a:solidFill>
              </a:rPr>
              <a:t> </a:t>
            </a:r>
            <a:r>
              <a:rPr dirty="0" sz="6000">
                <a:solidFill>
                  <a:srgbClr val="00A8C7"/>
                </a:solidFill>
              </a:rPr>
              <a:t>Maurepas</a:t>
            </a:r>
            <a:r>
              <a:rPr dirty="0" sz="6000" spc="-110">
                <a:solidFill>
                  <a:srgbClr val="00A8C7"/>
                </a:solidFill>
              </a:rPr>
              <a:t> </a:t>
            </a:r>
            <a:r>
              <a:rPr dirty="0" sz="6000" spc="-10">
                <a:solidFill>
                  <a:srgbClr val="00A8C7"/>
                </a:solidFill>
              </a:rPr>
              <a:t>Swamp</a:t>
            </a:r>
            <a:endParaRPr sz="60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209544"/>
            <a:ext cx="12192000" cy="3648710"/>
          </a:xfrm>
          <a:custGeom>
            <a:avLst/>
            <a:gdLst/>
            <a:ahLst/>
            <a:cxnLst/>
            <a:rect l="l" t="t" r="r" b="b"/>
            <a:pathLst>
              <a:path w="12192000" h="3648709">
                <a:moveTo>
                  <a:pt x="12192000" y="0"/>
                </a:moveTo>
                <a:lnTo>
                  <a:pt x="0" y="0"/>
                </a:lnTo>
                <a:lnTo>
                  <a:pt x="0" y="3648455"/>
                </a:lnTo>
                <a:lnTo>
                  <a:pt x="12192000" y="3648455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3A49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2173224" y="827532"/>
            <a:ext cx="7964805" cy="6030595"/>
            <a:chOff x="2173224" y="827532"/>
            <a:chExt cx="7964805" cy="6030595"/>
          </a:xfrm>
        </p:grpSpPr>
        <p:sp>
          <p:nvSpPr>
            <p:cNvPr id="4" name="object 4"/>
            <p:cNvSpPr/>
            <p:nvPr/>
          </p:nvSpPr>
          <p:spPr>
            <a:xfrm>
              <a:off x="3881627" y="5696711"/>
              <a:ext cx="2115820" cy="299085"/>
            </a:xfrm>
            <a:custGeom>
              <a:avLst/>
              <a:gdLst/>
              <a:ahLst/>
              <a:cxnLst/>
              <a:rect l="l" t="t" r="r" b="b"/>
              <a:pathLst>
                <a:path w="2115820" h="299085">
                  <a:moveTo>
                    <a:pt x="2115312" y="0"/>
                  </a:moveTo>
                  <a:lnTo>
                    <a:pt x="0" y="0"/>
                  </a:lnTo>
                  <a:lnTo>
                    <a:pt x="0" y="298703"/>
                  </a:lnTo>
                  <a:lnTo>
                    <a:pt x="2115312" y="298703"/>
                  </a:lnTo>
                  <a:lnTo>
                    <a:pt x="21153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3224" y="827532"/>
              <a:ext cx="7964423" cy="6030467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1132" rIns="0" bIns="0" rtlCol="0" vert="horz">
            <a:spAutoFit/>
          </a:bodyPr>
          <a:lstStyle/>
          <a:p>
            <a:pPr marL="49530">
              <a:lnSpc>
                <a:spcPct val="100000"/>
              </a:lnSpc>
              <a:spcBef>
                <a:spcPts val="100"/>
              </a:spcBef>
            </a:pPr>
            <a:r>
              <a:rPr dirty="0" sz="5400">
                <a:solidFill>
                  <a:srgbClr val="00A8C7"/>
                </a:solidFill>
              </a:rPr>
              <a:t>West</a:t>
            </a:r>
            <a:r>
              <a:rPr dirty="0" sz="5400" spc="-50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Shore</a:t>
            </a:r>
            <a:r>
              <a:rPr dirty="0" sz="5400" spc="-55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Lake</a:t>
            </a:r>
            <a:r>
              <a:rPr dirty="0" sz="5400" spc="-50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Pontchartrain</a:t>
            </a:r>
            <a:r>
              <a:rPr dirty="0" sz="5400" spc="-40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Integration</a:t>
            </a:r>
            <a:endParaRPr sz="5400"/>
          </a:p>
        </p:txBody>
      </p:sp>
      <p:sp>
        <p:nvSpPr>
          <p:cNvPr id="7" name="object 7"/>
          <p:cNvSpPr/>
          <p:nvPr/>
        </p:nvSpPr>
        <p:spPr>
          <a:xfrm>
            <a:off x="4487678" y="5695948"/>
            <a:ext cx="767715" cy="964565"/>
          </a:xfrm>
          <a:custGeom>
            <a:avLst/>
            <a:gdLst/>
            <a:ahLst/>
            <a:cxnLst/>
            <a:rect l="l" t="t" r="r" b="b"/>
            <a:pathLst>
              <a:path w="767714" h="964565">
                <a:moveTo>
                  <a:pt x="417233" y="0"/>
                </a:moveTo>
                <a:lnTo>
                  <a:pt x="767651" y="188556"/>
                </a:lnTo>
                <a:lnTo>
                  <a:pt x="350418" y="963968"/>
                </a:lnTo>
                <a:lnTo>
                  <a:pt x="0" y="775411"/>
                </a:lnTo>
                <a:lnTo>
                  <a:pt x="417233" y="0"/>
                </a:lnTo>
                <a:close/>
              </a:path>
            </a:pathLst>
          </a:custGeom>
          <a:ln w="50800">
            <a:solidFill>
              <a:srgbClr val="00A8C7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9344" y="1045464"/>
            <a:ext cx="9135694" cy="5809475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670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6000">
                <a:solidFill>
                  <a:srgbClr val="00A8C7"/>
                </a:solidFill>
              </a:rPr>
              <a:t>Maurepas/WSLP</a:t>
            </a:r>
            <a:r>
              <a:rPr dirty="0" sz="6000" spc="-245">
                <a:solidFill>
                  <a:srgbClr val="00A8C7"/>
                </a:solidFill>
              </a:rPr>
              <a:t> </a:t>
            </a:r>
            <a:r>
              <a:rPr dirty="0" sz="6000" spc="-10">
                <a:solidFill>
                  <a:srgbClr val="00A8C7"/>
                </a:solidFill>
              </a:rPr>
              <a:t>Integration</a:t>
            </a:r>
            <a:endParaRPr sz="60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6850" y="0"/>
            <a:ext cx="12005148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5900" y="6552692"/>
            <a:ext cx="288798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2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2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2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-50">
                <a:latin typeface="Franklin Gothic Book"/>
                <a:cs typeface="Franklin Gothic Book"/>
              </a:rPr>
              <a:t>Y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77464" y="6573917"/>
            <a:ext cx="249682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8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79084" y="6552692"/>
            <a:ext cx="16891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25">
                <a:latin typeface="Franklin Gothic Book"/>
                <a:cs typeface="Franklin Gothic Book"/>
              </a:rPr>
              <a:t>24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71444" y="6477000"/>
            <a:ext cx="2755900" cy="317500"/>
          </a:xfrm>
          <a:custGeom>
            <a:avLst/>
            <a:gdLst/>
            <a:ahLst/>
            <a:cxnLst/>
            <a:rect l="l" t="t" r="r" b="b"/>
            <a:pathLst>
              <a:path w="2755900" h="317500">
                <a:moveTo>
                  <a:pt x="2755392" y="0"/>
                </a:moveTo>
                <a:lnTo>
                  <a:pt x="0" y="0"/>
                </a:lnTo>
                <a:lnTo>
                  <a:pt x="0" y="316992"/>
                </a:lnTo>
                <a:lnTo>
                  <a:pt x="2755392" y="316992"/>
                </a:lnTo>
                <a:lnTo>
                  <a:pt x="27553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83241" y="1386424"/>
            <a:ext cx="6556375" cy="44164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456055">
              <a:lnSpc>
                <a:spcPct val="100000"/>
              </a:lnSpc>
              <a:spcBef>
                <a:spcPts val="95"/>
              </a:spcBef>
            </a:pPr>
            <a:r>
              <a:rPr dirty="0" u="sng" sz="280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Living</a:t>
            </a:r>
            <a:r>
              <a:rPr dirty="0" u="sng" sz="2800" spc="35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z="280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Coastal</a:t>
            </a:r>
            <a:r>
              <a:rPr dirty="0" u="sng" sz="2800" spc="33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z="280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Marine</a:t>
            </a:r>
            <a:r>
              <a:rPr dirty="0" u="sng" sz="2800" spc="36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z="2800" spc="-1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Resources</a:t>
            </a:r>
            <a:r>
              <a:rPr dirty="0" u="none" sz="2800" spc="-10">
                <a:latin typeface="Franklin Gothic Book"/>
                <a:cs typeface="Franklin Gothic Book"/>
              </a:rPr>
              <a:t> </a:t>
            </a:r>
            <a:r>
              <a:rPr dirty="0" u="sng" sz="2800" spc="-1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Restoration</a:t>
            </a:r>
            <a:r>
              <a:rPr dirty="0" u="none" sz="2800" spc="-10">
                <a:latin typeface="Franklin Gothic Book"/>
                <a:cs typeface="Franklin Gothic Book"/>
              </a:rPr>
              <a:t>:</a:t>
            </a:r>
            <a:endParaRPr sz="2800">
              <a:latin typeface="Franklin Gothic Book"/>
              <a:cs typeface="Franklin Gothic Book"/>
            </a:endParaRPr>
          </a:p>
          <a:p>
            <a:pPr marL="355600" marR="923925" indent="-342900">
              <a:lnSpc>
                <a:spcPct val="100000"/>
              </a:lnSpc>
              <a:spcBef>
                <a:spcPts val="121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>
                <a:latin typeface="Franklin Gothic Book"/>
                <a:cs typeface="Franklin Gothic Book"/>
              </a:rPr>
              <a:t>Restore</a:t>
            </a:r>
            <a:r>
              <a:rPr dirty="0" sz="2400" spc="26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and</a:t>
            </a:r>
            <a:r>
              <a:rPr dirty="0" sz="2400" spc="29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Conserve</a:t>
            </a:r>
            <a:r>
              <a:rPr dirty="0" sz="2400" spc="29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Bird</a:t>
            </a:r>
            <a:r>
              <a:rPr dirty="0" sz="2400" spc="26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Nesting</a:t>
            </a:r>
            <a:r>
              <a:rPr dirty="0" sz="2400" spc="285">
                <a:latin typeface="Franklin Gothic Book"/>
                <a:cs typeface="Franklin Gothic Book"/>
              </a:rPr>
              <a:t> </a:t>
            </a:r>
            <a:r>
              <a:rPr dirty="0" sz="2400" spc="-25">
                <a:latin typeface="Franklin Gothic Book"/>
                <a:cs typeface="Franklin Gothic Book"/>
              </a:rPr>
              <a:t>and </a:t>
            </a:r>
            <a:r>
              <a:rPr dirty="0" sz="2400">
                <a:latin typeface="Franklin Gothic Book"/>
                <a:cs typeface="Franklin Gothic Book"/>
              </a:rPr>
              <a:t>Foraging</a:t>
            </a:r>
            <a:r>
              <a:rPr dirty="0" sz="2400" spc="34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Habitat</a:t>
            </a:r>
            <a:endParaRPr sz="2400">
              <a:latin typeface="Franklin Gothic Book"/>
              <a:cs typeface="Franklin Gothic Book"/>
            </a:endParaRPr>
          </a:p>
          <a:p>
            <a:pPr marL="355600" marR="61849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>
                <a:latin typeface="Franklin Gothic Book"/>
                <a:cs typeface="Franklin Gothic Book"/>
              </a:rPr>
              <a:t>Restore</a:t>
            </a:r>
            <a:r>
              <a:rPr dirty="0" sz="2400" spc="28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and</a:t>
            </a:r>
            <a:r>
              <a:rPr dirty="0" sz="2400" spc="31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Enhance</a:t>
            </a:r>
            <a:r>
              <a:rPr dirty="0" sz="2400" spc="30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Submerged</a:t>
            </a:r>
            <a:r>
              <a:rPr dirty="0" sz="2400" spc="31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Aquatic Vegetation</a:t>
            </a:r>
            <a:endParaRPr sz="2400">
              <a:latin typeface="Franklin Gothic Book"/>
              <a:cs typeface="Franklin Gothic Book"/>
            </a:endParaRPr>
          </a:p>
          <a:p>
            <a:pPr marL="355600" marR="508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>
                <a:latin typeface="Franklin Gothic Book"/>
                <a:cs typeface="Franklin Gothic Book"/>
              </a:rPr>
              <a:t>Enhance</a:t>
            </a:r>
            <a:r>
              <a:rPr dirty="0" sz="2400" spc="36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Sea</a:t>
            </a:r>
            <a:r>
              <a:rPr dirty="0" sz="2400" spc="33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Turtle</a:t>
            </a:r>
            <a:r>
              <a:rPr dirty="0" sz="2400" spc="34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Hatchling</a:t>
            </a:r>
            <a:r>
              <a:rPr dirty="0" sz="2400" spc="33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Productivity</a:t>
            </a:r>
            <a:r>
              <a:rPr dirty="0" sz="2400" spc="330">
                <a:latin typeface="Franklin Gothic Book"/>
                <a:cs typeface="Franklin Gothic Book"/>
              </a:rPr>
              <a:t> </a:t>
            </a:r>
            <a:r>
              <a:rPr dirty="0" sz="2400" spc="-25">
                <a:latin typeface="Franklin Gothic Book"/>
                <a:cs typeface="Franklin Gothic Book"/>
              </a:rPr>
              <a:t>and </a:t>
            </a:r>
            <a:r>
              <a:rPr dirty="0" sz="2400">
                <a:latin typeface="Franklin Gothic Book"/>
                <a:cs typeface="Franklin Gothic Book"/>
              </a:rPr>
              <a:t>Restore</a:t>
            </a:r>
            <a:r>
              <a:rPr dirty="0" sz="2400" spc="27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and</a:t>
            </a:r>
            <a:r>
              <a:rPr dirty="0" sz="2400" spc="30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Conserve</a:t>
            </a:r>
            <a:r>
              <a:rPr dirty="0" sz="2400" spc="29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Nesting</a:t>
            </a:r>
            <a:r>
              <a:rPr dirty="0" sz="2400" spc="29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Beach</a:t>
            </a:r>
            <a:r>
              <a:rPr dirty="0" sz="2400" spc="29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Habitat</a:t>
            </a:r>
            <a:endParaRPr sz="2400">
              <a:latin typeface="Franklin Gothic Book"/>
              <a:cs typeface="Franklin Gothic Book"/>
            </a:endParaRPr>
          </a:p>
          <a:p>
            <a:pPr marL="355600" marR="60071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>
                <a:latin typeface="Franklin Gothic Book"/>
                <a:cs typeface="Franklin Gothic Book"/>
              </a:rPr>
              <a:t>Create,</a:t>
            </a:r>
            <a:r>
              <a:rPr dirty="0" sz="2400" spc="28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Restore,</a:t>
            </a:r>
            <a:r>
              <a:rPr dirty="0" sz="2400" spc="29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and</a:t>
            </a:r>
            <a:r>
              <a:rPr dirty="0" sz="2400" spc="31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Enhance</a:t>
            </a:r>
            <a:r>
              <a:rPr dirty="0" sz="2400" spc="31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Barrier</a:t>
            </a:r>
            <a:r>
              <a:rPr dirty="0" sz="2400" spc="290">
                <a:latin typeface="Franklin Gothic Book"/>
                <a:cs typeface="Franklin Gothic Book"/>
              </a:rPr>
              <a:t> </a:t>
            </a:r>
            <a:r>
              <a:rPr dirty="0" sz="2400" spc="-25">
                <a:latin typeface="Franklin Gothic Book"/>
                <a:cs typeface="Franklin Gothic Book"/>
              </a:rPr>
              <a:t>and </a:t>
            </a:r>
            <a:r>
              <a:rPr dirty="0" sz="2400">
                <a:latin typeface="Franklin Gothic Book"/>
                <a:cs typeface="Franklin Gothic Book"/>
              </a:rPr>
              <a:t>Coastal</a:t>
            </a:r>
            <a:r>
              <a:rPr dirty="0" sz="2400" spc="28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Islands</a:t>
            </a:r>
            <a:r>
              <a:rPr dirty="0" sz="2400" spc="27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and</a:t>
            </a:r>
            <a:r>
              <a:rPr dirty="0" sz="2400" spc="29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Headlands</a:t>
            </a:r>
            <a:endParaRPr sz="2400">
              <a:latin typeface="Franklin Gothic Book"/>
              <a:cs typeface="Franklin Gothic Book"/>
            </a:endParaRPr>
          </a:p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444500" y="232664"/>
            <a:ext cx="7647305" cy="8483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>
                <a:solidFill>
                  <a:srgbClr val="00A8C7"/>
                </a:solidFill>
              </a:rPr>
              <a:t>Chandeleur</a:t>
            </a:r>
            <a:r>
              <a:rPr dirty="0" sz="5400" spc="-140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Island</a:t>
            </a:r>
            <a:r>
              <a:rPr dirty="0" sz="5400" spc="-12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Restoration</a:t>
            </a:r>
            <a:endParaRPr sz="5400"/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62228" y="920496"/>
            <a:ext cx="4320527" cy="555650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11806555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  <a:tabLst>
                <a:tab pos="11663045" algn="l"/>
              </a:tabLst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r>
              <a:rPr dirty="0" sz="800">
                <a:latin typeface="Franklin Gothic Book"/>
                <a:cs typeface="Franklin Gothic Book"/>
              </a:rPr>
              <a:t>	</a:t>
            </a:r>
            <a:r>
              <a:rPr dirty="0" sz="800" spc="-25">
                <a:latin typeface="Franklin Gothic Book"/>
                <a:cs typeface="Franklin Gothic Book"/>
              </a:rPr>
              <a:t>25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84380" cy="6858000"/>
            <a:chOff x="0" y="0"/>
            <a:chExt cx="1218438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84048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02841" y="3416046"/>
              <a:ext cx="7088505" cy="0"/>
            </a:xfrm>
            <a:custGeom>
              <a:avLst/>
              <a:gdLst/>
              <a:ahLst/>
              <a:cxnLst/>
              <a:rect l="l" t="t" r="r" b="b"/>
              <a:pathLst>
                <a:path w="7088505" h="0">
                  <a:moveTo>
                    <a:pt x="0" y="0"/>
                  </a:moveTo>
                  <a:lnTo>
                    <a:pt x="7088200" y="0"/>
                  </a:lnTo>
                </a:path>
              </a:pathLst>
            </a:custGeom>
            <a:ln w="32004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475046" y="3368036"/>
              <a:ext cx="96520" cy="96520"/>
            </a:xfrm>
            <a:custGeom>
              <a:avLst/>
              <a:gdLst/>
              <a:ahLst/>
              <a:cxnLst/>
              <a:rect l="l" t="t" r="r" b="b"/>
              <a:pathLst>
                <a:path w="96520" h="96520">
                  <a:moveTo>
                    <a:pt x="0" y="0"/>
                  </a:moveTo>
                  <a:lnTo>
                    <a:pt x="0" y="96012"/>
                  </a:lnTo>
                  <a:lnTo>
                    <a:pt x="96012" y="480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4627294" y="3073022"/>
            <a:ext cx="8724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Franklin Gothic Book"/>
                <a:cs typeface="Franklin Gothic Book"/>
              </a:rPr>
              <a:t>75</a:t>
            </a:r>
            <a:r>
              <a:rPr dirty="0" sz="1800" spc="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Franklin Gothic Book"/>
                <a:cs typeface="Franklin Gothic Book"/>
              </a:rPr>
              <a:t>Miles</a:t>
            </a:r>
            <a:endParaRPr sz="1800">
              <a:latin typeface="Franklin Gothic Book"/>
              <a:cs typeface="Franklin Gothic Boo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462771" y="771144"/>
            <a:ext cx="152400" cy="2059305"/>
            <a:chOff x="8462771" y="771144"/>
            <a:chExt cx="152400" cy="2059305"/>
          </a:xfrm>
        </p:grpSpPr>
        <p:sp>
          <p:nvSpPr>
            <p:cNvPr id="9" name="object 9"/>
            <p:cNvSpPr/>
            <p:nvPr/>
          </p:nvSpPr>
          <p:spPr>
            <a:xfrm>
              <a:off x="8478773" y="787146"/>
              <a:ext cx="88900" cy="1963420"/>
            </a:xfrm>
            <a:custGeom>
              <a:avLst/>
              <a:gdLst/>
              <a:ahLst/>
              <a:cxnLst/>
              <a:rect l="l" t="t" r="r" b="b"/>
              <a:pathLst>
                <a:path w="88900" h="1963420">
                  <a:moveTo>
                    <a:pt x="0" y="0"/>
                  </a:moveTo>
                  <a:lnTo>
                    <a:pt x="88709" y="1963178"/>
                  </a:lnTo>
                </a:path>
              </a:pathLst>
            </a:custGeom>
            <a:ln w="32003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8518810" y="2732180"/>
              <a:ext cx="96520" cy="98425"/>
            </a:xfrm>
            <a:custGeom>
              <a:avLst/>
              <a:gdLst/>
              <a:ahLst/>
              <a:cxnLst/>
              <a:rect l="l" t="t" r="r" b="b"/>
              <a:pathLst>
                <a:path w="96520" h="98425">
                  <a:moveTo>
                    <a:pt x="95910" y="0"/>
                  </a:moveTo>
                  <a:lnTo>
                    <a:pt x="0" y="4330"/>
                  </a:lnTo>
                  <a:lnTo>
                    <a:pt x="52285" y="98082"/>
                  </a:lnTo>
                  <a:lnTo>
                    <a:pt x="9591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8649774" y="1834962"/>
            <a:ext cx="8724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Franklin Gothic Book"/>
                <a:cs typeface="Franklin Gothic Book"/>
              </a:rPr>
              <a:t>26</a:t>
            </a:r>
            <a:r>
              <a:rPr dirty="0" sz="1800" spc="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Franklin Gothic Book"/>
                <a:cs typeface="Franklin Gothic Book"/>
              </a:rPr>
              <a:t>Miles</a:t>
            </a:r>
            <a:endParaRPr sz="18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286258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2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2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2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-50">
                <a:latin typeface="Franklin Gothic Book"/>
                <a:cs typeface="Franklin Gothic Book"/>
              </a:rPr>
              <a:t>Y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79084" y="6552692"/>
            <a:ext cx="16891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25">
                <a:latin typeface="Franklin Gothic Book"/>
                <a:cs typeface="Franklin Gothic Book"/>
              </a:rPr>
              <a:t>26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444497" y="95503"/>
            <a:ext cx="9142730" cy="8483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>
                <a:solidFill>
                  <a:srgbClr val="00A8C7"/>
                </a:solidFill>
              </a:rPr>
              <a:t>Chandeleur</a:t>
            </a:r>
            <a:r>
              <a:rPr dirty="0" sz="5400" spc="-75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Islands</a:t>
            </a:r>
            <a:r>
              <a:rPr dirty="0" sz="5400" spc="-60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–</a:t>
            </a:r>
            <a:r>
              <a:rPr dirty="0" sz="5400" spc="-45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Scale</a:t>
            </a:r>
            <a:r>
              <a:rPr dirty="0" sz="5400" spc="-75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and</a:t>
            </a:r>
            <a:r>
              <a:rPr dirty="0" sz="5400" spc="-60">
                <a:solidFill>
                  <a:srgbClr val="00A8C7"/>
                </a:solidFill>
              </a:rPr>
              <a:t> </a:t>
            </a:r>
            <a:r>
              <a:rPr dirty="0" sz="5400" spc="-20">
                <a:solidFill>
                  <a:srgbClr val="00A8C7"/>
                </a:solidFill>
              </a:rPr>
              <a:t>Size</a:t>
            </a:r>
            <a:endParaRPr sz="5400"/>
          </a:p>
        </p:txBody>
      </p:sp>
      <p:grpSp>
        <p:nvGrpSpPr>
          <p:cNvPr id="5" name="object 5"/>
          <p:cNvGrpSpPr/>
          <p:nvPr/>
        </p:nvGrpSpPr>
        <p:grpSpPr>
          <a:xfrm>
            <a:off x="89915" y="4268723"/>
            <a:ext cx="10741660" cy="2508885"/>
            <a:chOff x="89915" y="4268723"/>
            <a:chExt cx="10741660" cy="2508885"/>
          </a:xfrm>
        </p:grpSpPr>
        <p:sp>
          <p:nvSpPr>
            <p:cNvPr id="6" name="object 6"/>
            <p:cNvSpPr/>
            <p:nvPr/>
          </p:nvSpPr>
          <p:spPr>
            <a:xfrm>
              <a:off x="89915" y="6489191"/>
              <a:ext cx="5774690" cy="288290"/>
            </a:xfrm>
            <a:custGeom>
              <a:avLst/>
              <a:gdLst/>
              <a:ahLst/>
              <a:cxnLst/>
              <a:rect l="l" t="t" r="r" b="b"/>
              <a:pathLst>
                <a:path w="5774690" h="288290">
                  <a:moveTo>
                    <a:pt x="5774436" y="0"/>
                  </a:moveTo>
                  <a:lnTo>
                    <a:pt x="0" y="0"/>
                  </a:lnTo>
                  <a:lnTo>
                    <a:pt x="0" y="288036"/>
                  </a:lnTo>
                  <a:lnTo>
                    <a:pt x="5774436" y="288036"/>
                  </a:lnTo>
                  <a:lnTo>
                    <a:pt x="57744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97632" y="4268723"/>
              <a:ext cx="8133435" cy="2363724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85288" y="2179320"/>
            <a:ext cx="2784347" cy="841247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85288" y="1161288"/>
            <a:ext cx="1898903" cy="826007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85288" y="3203448"/>
            <a:ext cx="4753356" cy="87325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662863" y="1394066"/>
            <a:ext cx="318021" cy="327968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10908222" y="5356072"/>
            <a:ext cx="224790" cy="161925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ts val="1650"/>
              </a:lnSpc>
            </a:pPr>
            <a:r>
              <a:rPr dirty="0" sz="1400" spc="-50" b="1">
                <a:latin typeface="Lucida Sans"/>
                <a:cs typeface="Lucida Sans"/>
              </a:rPr>
              <a:t>N</a:t>
            </a:r>
            <a:endParaRPr sz="1400">
              <a:latin typeface="Lucida Sans"/>
              <a:cs typeface="Lucida Sans"/>
            </a:endParaRPr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66184" y="5337444"/>
            <a:ext cx="234403" cy="190881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5622483" y="2653658"/>
            <a:ext cx="16192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50" b="1">
                <a:latin typeface="Lucida Sans"/>
                <a:cs typeface="Lucida Sans"/>
              </a:rPr>
              <a:t>N</a:t>
            </a:r>
            <a:endParaRPr sz="1400">
              <a:latin typeface="Lucida Sans"/>
              <a:cs typeface="Lucida Sans"/>
            </a:endParaRPr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613794" y="2434658"/>
            <a:ext cx="190880" cy="234403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531975" y="3490448"/>
            <a:ext cx="318020" cy="327967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246663" y="1233195"/>
            <a:ext cx="2293620" cy="560070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dirty="0" sz="1800" spc="-10" b="1">
                <a:latin typeface="Calibri"/>
                <a:cs typeface="Calibri"/>
              </a:rPr>
              <a:t>West</a:t>
            </a:r>
            <a:r>
              <a:rPr dirty="0" sz="1800" spc="-8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Grand</a:t>
            </a:r>
            <a:r>
              <a:rPr dirty="0" sz="1800" spc="-65" b="1">
                <a:latin typeface="Calibri"/>
                <a:cs typeface="Calibri"/>
              </a:rPr>
              <a:t> </a:t>
            </a:r>
            <a:r>
              <a:rPr dirty="0" sz="1800" spc="-25" b="1">
                <a:latin typeface="Calibri"/>
                <a:cs typeface="Calibri"/>
              </a:rPr>
              <a:t>Terre</a:t>
            </a:r>
            <a:r>
              <a:rPr dirty="0" sz="1800" spc="-7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Island</a:t>
            </a:r>
            <a:endParaRPr sz="180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165"/>
              </a:spcBef>
            </a:pPr>
            <a:r>
              <a:rPr dirty="0" sz="1400" spc="-10">
                <a:latin typeface="Calibri"/>
                <a:cs typeface="Calibri"/>
              </a:rPr>
              <a:t>Approximate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Length:</a:t>
            </a:r>
            <a:r>
              <a:rPr dirty="0" sz="1400" spc="26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2.5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miles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3186" y="2250975"/>
            <a:ext cx="2198370" cy="610870"/>
          </a:xfrm>
          <a:prstGeom prst="rect">
            <a:avLst/>
          </a:prstGeom>
        </p:spPr>
        <p:txBody>
          <a:bodyPr wrap="square" lIns="0" tIns="67310" rIns="0" bIns="0" rtlCol="0" vert="horz">
            <a:spAutoFit/>
          </a:bodyPr>
          <a:lstStyle/>
          <a:p>
            <a:pPr marL="765175">
              <a:lnSpc>
                <a:spcPct val="100000"/>
              </a:lnSpc>
              <a:spcBef>
                <a:spcPts val="530"/>
              </a:spcBef>
            </a:pPr>
            <a:r>
              <a:rPr dirty="0" sz="1800" b="1">
                <a:latin typeface="Calibri"/>
                <a:cs typeface="Calibri"/>
              </a:rPr>
              <a:t>Whiskey</a:t>
            </a:r>
            <a:r>
              <a:rPr dirty="0" sz="1800" spc="-10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Island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dirty="0" sz="1400" spc="-10">
                <a:latin typeface="Calibri"/>
                <a:cs typeface="Calibri"/>
              </a:rPr>
              <a:t>Approximate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Length:</a:t>
            </a:r>
            <a:r>
              <a:rPr dirty="0" sz="1400" spc="27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4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miles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8957" y="3313119"/>
            <a:ext cx="2172335" cy="558165"/>
          </a:xfrm>
          <a:prstGeom prst="rect">
            <a:avLst/>
          </a:prstGeom>
        </p:spPr>
        <p:txBody>
          <a:bodyPr wrap="square" lIns="0" tIns="37465" rIns="0" bIns="0" rtlCol="0" vert="horz">
            <a:spAutoFit/>
          </a:bodyPr>
          <a:lstStyle/>
          <a:p>
            <a:pPr marL="1203960">
              <a:lnSpc>
                <a:spcPct val="100000"/>
              </a:lnSpc>
              <a:spcBef>
                <a:spcPts val="295"/>
              </a:spcBef>
            </a:pPr>
            <a:r>
              <a:rPr dirty="0" sz="1800" b="1">
                <a:latin typeface="Calibri"/>
                <a:cs typeface="Calibri"/>
              </a:rPr>
              <a:t>Grand</a:t>
            </a:r>
            <a:r>
              <a:rPr dirty="0" sz="1800" spc="-80" b="1">
                <a:latin typeface="Calibri"/>
                <a:cs typeface="Calibri"/>
              </a:rPr>
              <a:t> </a:t>
            </a:r>
            <a:r>
              <a:rPr dirty="0" sz="1800" spc="-20" b="1">
                <a:latin typeface="Calibri"/>
                <a:cs typeface="Calibri"/>
              </a:rPr>
              <a:t>Isle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rPr dirty="0" sz="1400" spc="-10">
                <a:latin typeface="Calibri"/>
                <a:cs typeface="Calibri"/>
              </a:rPr>
              <a:t>Approximate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Length:</a:t>
            </a:r>
            <a:r>
              <a:rPr dirty="0" sz="1400" spc="27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8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miles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0483" y="5064125"/>
            <a:ext cx="2353945" cy="560070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marL="503555">
              <a:lnSpc>
                <a:spcPct val="100000"/>
              </a:lnSpc>
              <a:spcBef>
                <a:spcPts val="300"/>
              </a:spcBef>
            </a:pPr>
            <a:r>
              <a:rPr dirty="0" sz="1800" b="1">
                <a:latin typeface="Calibri"/>
                <a:cs typeface="Calibri"/>
              </a:rPr>
              <a:t>Chandeleur</a:t>
            </a:r>
            <a:r>
              <a:rPr dirty="0" sz="1800" spc="-6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Islands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400" spc="-10">
                <a:latin typeface="Calibri"/>
                <a:cs typeface="Calibri"/>
              </a:rPr>
              <a:t>Approximate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Length:</a:t>
            </a:r>
            <a:r>
              <a:rPr dirty="0" sz="1400" spc="26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13.5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miles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5900" y="6552692"/>
            <a:ext cx="288798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2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2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2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-50">
                <a:latin typeface="Franklin Gothic Book"/>
                <a:cs typeface="Franklin Gothic Book"/>
              </a:rPr>
              <a:t>Y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77464" y="6573917"/>
            <a:ext cx="249682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8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79084" y="6552692"/>
            <a:ext cx="16891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25">
                <a:latin typeface="Franklin Gothic Book"/>
                <a:cs typeface="Franklin Gothic Book"/>
              </a:rPr>
              <a:t>27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71444" y="6477000"/>
            <a:ext cx="2755900" cy="317500"/>
          </a:xfrm>
          <a:custGeom>
            <a:avLst/>
            <a:gdLst/>
            <a:ahLst/>
            <a:cxnLst/>
            <a:rect l="l" t="t" r="r" b="b"/>
            <a:pathLst>
              <a:path w="2755900" h="317500">
                <a:moveTo>
                  <a:pt x="2755392" y="0"/>
                </a:moveTo>
                <a:lnTo>
                  <a:pt x="0" y="0"/>
                </a:lnTo>
                <a:lnTo>
                  <a:pt x="0" y="316992"/>
                </a:lnTo>
                <a:lnTo>
                  <a:pt x="2755392" y="316992"/>
                </a:lnTo>
                <a:lnTo>
                  <a:pt x="27553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0724" rIns="0" bIns="0" rtlCol="0" vert="horz">
            <a:spAutoFit/>
          </a:bodyPr>
          <a:lstStyle/>
          <a:p>
            <a:pPr marL="12700">
              <a:lnSpc>
                <a:spcPts val="6320"/>
              </a:lnSpc>
              <a:spcBef>
                <a:spcPts val="100"/>
              </a:spcBef>
            </a:pPr>
            <a:r>
              <a:rPr dirty="0" sz="5400">
                <a:solidFill>
                  <a:srgbClr val="00A8C7"/>
                </a:solidFill>
              </a:rPr>
              <a:t>Chandeleur</a:t>
            </a:r>
            <a:r>
              <a:rPr dirty="0" sz="5400" spc="-140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Island</a:t>
            </a:r>
            <a:r>
              <a:rPr dirty="0" sz="5400" spc="-12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Restoration</a:t>
            </a:r>
            <a:endParaRPr sz="5400"/>
          </a:p>
          <a:p>
            <a:pPr marL="12700">
              <a:lnSpc>
                <a:spcPts val="3200"/>
              </a:lnSpc>
            </a:pPr>
            <a:r>
              <a:rPr dirty="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Sea</a:t>
            </a:r>
            <a:r>
              <a:rPr dirty="0" u="sng" spc="21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Turtle</a:t>
            </a:r>
            <a:r>
              <a:rPr dirty="0" u="sng" spc="18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Crawl</a:t>
            </a:r>
            <a:r>
              <a:rPr dirty="0" u="sng" spc="19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pc="35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Observations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57544" y="1790700"/>
            <a:ext cx="5658599" cy="409954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6031" y="1790700"/>
            <a:ext cx="5569215" cy="409955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5900" y="6552692"/>
            <a:ext cx="288798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2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2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2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-50">
                <a:latin typeface="Franklin Gothic Book"/>
                <a:cs typeface="Franklin Gothic Book"/>
              </a:rPr>
              <a:t>Y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77464" y="6573917"/>
            <a:ext cx="249682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8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79084" y="6552692"/>
            <a:ext cx="16891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25">
                <a:latin typeface="Franklin Gothic Book"/>
                <a:cs typeface="Franklin Gothic Book"/>
              </a:rPr>
              <a:t>28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71444" y="6477000"/>
            <a:ext cx="2755900" cy="317500"/>
          </a:xfrm>
          <a:custGeom>
            <a:avLst/>
            <a:gdLst/>
            <a:ahLst/>
            <a:cxnLst/>
            <a:rect l="l" t="t" r="r" b="b"/>
            <a:pathLst>
              <a:path w="2755900" h="317500">
                <a:moveTo>
                  <a:pt x="2755392" y="0"/>
                </a:moveTo>
                <a:lnTo>
                  <a:pt x="0" y="0"/>
                </a:lnTo>
                <a:lnTo>
                  <a:pt x="0" y="316992"/>
                </a:lnTo>
                <a:lnTo>
                  <a:pt x="2755392" y="316992"/>
                </a:lnTo>
                <a:lnTo>
                  <a:pt x="27553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0724" rIns="0" bIns="0" rtlCol="0" vert="horz">
            <a:spAutoFit/>
          </a:bodyPr>
          <a:lstStyle/>
          <a:p>
            <a:pPr marL="12700">
              <a:lnSpc>
                <a:spcPts val="6320"/>
              </a:lnSpc>
              <a:spcBef>
                <a:spcPts val="100"/>
              </a:spcBef>
            </a:pPr>
            <a:r>
              <a:rPr dirty="0" sz="5400">
                <a:solidFill>
                  <a:srgbClr val="00A8C7"/>
                </a:solidFill>
              </a:rPr>
              <a:t>Chandeleur</a:t>
            </a:r>
            <a:r>
              <a:rPr dirty="0" sz="5400" spc="-140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Island</a:t>
            </a:r>
            <a:r>
              <a:rPr dirty="0" sz="5400" spc="-12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Restoration</a:t>
            </a:r>
            <a:endParaRPr sz="5400"/>
          </a:p>
          <a:p>
            <a:pPr marL="12700">
              <a:lnSpc>
                <a:spcPts val="3200"/>
              </a:lnSpc>
            </a:pPr>
            <a:r>
              <a:rPr dirty="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Sea</a:t>
            </a:r>
            <a:r>
              <a:rPr dirty="0" u="sng" spc="21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Turtle</a:t>
            </a:r>
            <a:r>
              <a:rPr dirty="0" u="sng" spc="18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Crawl</a:t>
            </a:r>
            <a:r>
              <a:rPr dirty="0" u="sng" spc="19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pc="35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Observations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568" y="1464564"/>
            <a:ext cx="4927079" cy="510692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38900" y="1345297"/>
            <a:ext cx="4681715" cy="2671827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38900" y="4113276"/>
            <a:ext cx="4681727" cy="257023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544576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79084" y="6552692"/>
            <a:ext cx="16891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25">
                <a:latin typeface="Franklin Gothic Book"/>
                <a:cs typeface="Franklin Gothic Book"/>
              </a:rPr>
              <a:t>29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3172" y="6480047"/>
            <a:ext cx="5621020" cy="288290"/>
          </a:xfrm>
          <a:custGeom>
            <a:avLst/>
            <a:gdLst/>
            <a:ahLst/>
            <a:cxnLst/>
            <a:rect l="l" t="t" r="r" b="b"/>
            <a:pathLst>
              <a:path w="5621020" h="288290">
                <a:moveTo>
                  <a:pt x="5620512" y="0"/>
                </a:moveTo>
                <a:lnTo>
                  <a:pt x="0" y="0"/>
                </a:lnTo>
                <a:lnTo>
                  <a:pt x="0" y="288035"/>
                </a:lnTo>
                <a:lnTo>
                  <a:pt x="5620512" y="288035"/>
                </a:lnTo>
                <a:lnTo>
                  <a:pt x="562051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2505" rIns="0" bIns="0" rtlCol="0" vert="horz">
            <a:spAutoFit/>
          </a:bodyPr>
          <a:lstStyle/>
          <a:p>
            <a:pPr marL="3948429">
              <a:lnSpc>
                <a:spcPct val="100000"/>
              </a:lnSpc>
              <a:spcBef>
                <a:spcPts val="100"/>
              </a:spcBef>
            </a:pPr>
            <a:r>
              <a:rPr dirty="0" sz="3000" spc="-10">
                <a:solidFill>
                  <a:srgbClr val="000000"/>
                </a:solidFill>
                <a:latin typeface="Franklin Gothic Book"/>
                <a:cs typeface="Franklin Gothic Book"/>
              </a:rPr>
              <a:t>Alternate</a:t>
            </a:r>
            <a:r>
              <a:rPr dirty="0" sz="3000" spc="-114">
                <a:solidFill>
                  <a:srgbClr val="000000"/>
                </a:solidFill>
                <a:latin typeface="Franklin Gothic Book"/>
                <a:cs typeface="Franklin Gothic Book"/>
              </a:rPr>
              <a:t> </a:t>
            </a:r>
            <a:r>
              <a:rPr dirty="0" sz="3000" spc="-25">
                <a:solidFill>
                  <a:srgbClr val="000000"/>
                </a:solidFill>
                <a:latin typeface="Franklin Gothic Book"/>
                <a:cs typeface="Franklin Gothic Book"/>
              </a:rPr>
              <a:t>#5</a:t>
            </a:r>
            <a:endParaRPr sz="3000">
              <a:latin typeface="Franklin Gothic Book"/>
              <a:cs typeface="Franklin Gothic Book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4859" y="45719"/>
            <a:ext cx="10530801" cy="681219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5900" y="6552692"/>
            <a:ext cx="288798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2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2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2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-50">
                <a:latin typeface="Franklin Gothic Book"/>
                <a:cs typeface="Franklin Gothic Book"/>
              </a:rPr>
              <a:t>Y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77464" y="6573917"/>
            <a:ext cx="249682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8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79084" y="6552692"/>
            <a:ext cx="16891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25">
                <a:latin typeface="Franklin Gothic Book"/>
                <a:cs typeface="Franklin Gothic Book"/>
              </a:rPr>
              <a:t>30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21151" y="6480047"/>
            <a:ext cx="2733040" cy="288290"/>
          </a:xfrm>
          <a:custGeom>
            <a:avLst/>
            <a:gdLst/>
            <a:ahLst/>
            <a:cxnLst/>
            <a:rect l="l" t="t" r="r" b="b"/>
            <a:pathLst>
              <a:path w="2733040" h="288290">
                <a:moveTo>
                  <a:pt x="2732531" y="0"/>
                </a:moveTo>
                <a:lnTo>
                  <a:pt x="0" y="0"/>
                </a:lnTo>
                <a:lnTo>
                  <a:pt x="0" y="288035"/>
                </a:lnTo>
                <a:lnTo>
                  <a:pt x="2732531" y="288035"/>
                </a:lnTo>
                <a:lnTo>
                  <a:pt x="273253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2704" y="1725167"/>
            <a:ext cx="8546591" cy="4098035"/>
          </a:xfrm>
          <a:prstGeom prst="rect">
            <a:avLst/>
          </a:prstGeom>
        </p:spPr>
      </p:pic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66224" rIns="0" bIns="0" rtlCol="0" vert="horz">
            <a:spAutoFit/>
          </a:bodyPr>
          <a:lstStyle/>
          <a:p>
            <a:pPr marL="104139">
              <a:lnSpc>
                <a:spcPct val="100000"/>
              </a:lnSpc>
              <a:spcBef>
                <a:spcPts val="1975"/>
              </a:spcBef>
            </a:pPr>
            <a:r>
              <a:rPr dirty="0" sz="5400">
                <a:solidFill>
                  <a:srgbClr val="00A8C7"/>
                </a:solidFill>
              </a:rPr>
              <a:t>Chandeleur</a:t>
            </a:r>
            <a:r>
              <a:rPr dirty="0" sz="5400" spc="-140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Island</a:t>
            </a:r>
            <a:r>
              <a:rPr dirty="0" sz="5400" spc="-12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Restoration</a:t>
            </a:r>
            <a:endParaRPr sz="5400"/>
          </a:p>
          <a:p>
            <a:pPr marL="107950">
              <a:lnSpc>
                <a:spcPct val="100000"/>
              </a:lnSpc>
              <a:spcBef>
                <a:spcPts val="970"/>
              </a:spcBef>
            </a:pPr>
            <a:r>
              <a:rPr dirty="0">
                <a:solidFill>
                  <a:srgbClr val="000000"/>
                </a:solidFill>
                <a:latin typeface="Franklin Gothic Book"/>
                <a:cs typeface="Franklin Gothic Book"/>
              </a:rPr>
              <a:t>Construction</a:t>
            </a:r>
            <a:r>
              <a:rPr dirty="0" spc="320">
                <a:solidFill>
                  <a:srgbClr val="000000"/>
                </a:solidFill>
                <a:latin typeface="Franklin Gothic Book"/>
                <a:cs typeface="Franklin Gothic Book"/>
              </a:rPr>
              <a:t> </a:t>
            </a:r>
            <a:r>
              <a:rPr dirty="0" spc="45">
                <a:solidFill>
                  <a:srgbClr val="000000"/>
                </a:solidFill>
                <a:latin typeface="Franklin Gothic Book"/>
                <a:cs typeface="Franklin Gothic Book"/>
              </a:rPr>
              <a:t>Management</a:t>
            </a:r>
            <a:r>
              <a:rPr dirty="0" spc="365">
                <a:solidFill>
                  <a:srgbClr val="000000"/>
                </a:solidFill>
                <a:latin typeface="Franklin Gothic Book"/>
                <a:cs typeface="Franklin Gothic Book"/>
              </a:rPr>
              <a:t> </a:t>
            </a:r>
            <a:r>
              <a:rPr dirty="0">
                <a:solidFill>
                  <a:srgbClr val="000000"/>
                </a:solidFill>
                <a:latin typeface="Franklin Gothic Book"/>
                <a:cs typeface="Franklin Gothic Book"/>
              </a:rPr>
              <a:t>At-Rick</a:t>
            </a:r>
            <a:r>
              <a:rPr dirty="0" spc="315">
                <a:solidFill>
                  <a:srgbClr val="000000"/>
                </a:solidFill>
                <a:latin typeface="Franklin Gothic Book"/>
                <a:cs typeface="Franklin Gothic Book"/>
              </a:rPr>
              <a:t> </a:t>
            </a:r>
            <a:r>
              <a:rPr dirty="0" spc="-10">
                <a:solidFill>
                  <a:srgbClr val="000000"/>
                </a:solidFill>
                <a:latin typeface="Franklin Gothic Book"/>
                <a:cs typeface="Franklin Gothic Book"/>
              </a:rPr>
              <a:t>(CMAR)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9411" y="2206062"/>
            <a:ext cx="5959475" cy="40932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000">
                <a:latin typeface="Franklin Gothic Book"/>
                <a:cs typeface="Franklin Gothic Book"/>
              </a:rPr>
              <a:t>PROJECT</a:t>
            </a:r>
            <a:r>
              <a:rPr dirty="0" sz="2000" spc="225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GOAL:</a:t>
            </a:r>
            <a:r>
              <a:rPr dirty="0" sz="2000" spc="220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Reduce</a:t>
            </a:r>
            <a:r>
              <a:rPr dirty="0" sz="2000" spc="204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the</a:t>
            </a:r>
            <a:r>
              <a:rPr dirty="0" sz="2000" spc="204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rate</a:t>
            </a:r>
            <a:r>
              <a:rPr dirty="0" sz="2000" spc="204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of</a:t>
            </a:r>
            <a:r>
              <a:rPr dirty="0" sz="2000" spc="200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land</a:t>
            </a:r>
            <a:r>
              <a:rPr dirty="0" sz="2000" spc="215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loss</a:t>
            </a:r>
            <a:r>
              <a:rPr dirty="0" sz="2000" spc="215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in</a:t>
            </a:r>
            <a:r>
              <a:rPr dirty="0" sz="2000" spc="204">
                <a:latin typeface="Franklin Gothic Book"/>
                <a:cs typeface="Franklin Gothic Book"/>
              </a:rPr>
              <a:t> </a:t>
            </a:r>
            <a:r>
              <a:rPr dirty="0" sz="2000" spc="-25">
                <a:latin typeface="Franklin Gothic Book"/>
                <a:cs typeface="Franklin Gothic Book"/>
              </a:rPr>
              <a:t>the </a:t>
            </a:r>
            <a:r>
              <a:rPr dirty="0" sz="2000">
                <a:latin typeface="Franklin Gothic Book"/>
                <a:cs typeface="Franklin Gothic Book"/>
              </a:rPr>
              <a:t>Calcasieu</a:t>
            </a:r>
            <a:r>
              <a:rPr dirty="0" sz="2000" spc="390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Sabine</a:t>
            </a:r>
            <a:r>
              <a:rPr dirty="0" sz="2000" spc="340">
                <a:latin typeface="Franklin Gothic Book"/>
                <a:cs typeface="Franklin Gothic Book"/>
              </a:rPr>
              <a:t> </a:t>
            </a:r>
            <a:r>
              <a:rPr dirty="0" sz="2000" spc="-20">
                <a:latin typeface="Franklin Gothic Book"/>
                <a:cs typeface="Franklin Gothic Book"/>
              </a:rPr>
              <a:t>Basin</a:t>
            </a:r>
            <a:endParaRPr sz="2000">
              <a:latin typeface="Franklin Gothic Book"/>
              <a:cs typeface="Franklin Gothic Book"/>
            </a:endParaRPr>
          </a:p>
          <a:p>
            <a:pPr marL="240665" indent="-227965">
              <a:lnSpc>
                <a:spcPts val="2390"/>
              </a:lnSpc>
              <a:spcBef>
                <a:spcPts val="1435"/>
              </a:spcBef>
              <a:buFont typeface="Arial"/>
              <a:buChar char="•"/>
              <a:tabLst>
                <a:tab pos="240665" algn="l"/>
              </a:tabLst>
            </a:pPr>
            <a:r>
              <a:rPr dirty="0" sz="2000">
                <a:latin typeface="Franklin Gothic Book"/>
                <a:cs typeface="Franklin Gothic Book"/>
              </a:rPr>
              <a:t>Project</a:t>
            </a:r>
            <a:r>
              <a:rPr dirty="0" sz="2000" spc="335">
                <a:latin typeface="Franklin Gothic Book"/>
                <a:cs typeface="Franklin Gothic Book"/>
              </a:rPr>
              <a:t> </a:t>
            </a:r>
            <a:r>
              <a:rPr dirty="0" sz="2000" spc="-10">
                <a:latin typeface="Franklin Gothic Book"/>
                <a:cs typeface="Franklin Gothic Book"/>
              </a:rPr>
              <a:t>Objectives</a:t>
            </a:r>
            <a:endParaRPr sz="2000">
              <a:latin typeface="Franklin Gothic Book"/>
              <a:cs typeface="Franklin Gothic Book"/>
            </a:endParaRPr>
          </a:p>
          <a:p>
            <a:pPr marL="12700" marR="179705">
              <a:lnSpc>
                <a:spcPts val="2880"/>
              </a:lnSpc>
              <a:spcBef>
                <a:spcPts val="90"/>
              </a:spcBef>
            </a:pPr>
            <a:r>
              <a:rPr dirty="0" sz="2400" spc="165">
                <a:latin typeface="Franklin Gothic Book"/>
                <a:cs typeface="Franklin Gothic Book"/>
              </a:rPr>
              <a:t>REDUCE</a:t>
            </a:r>
            <a:r>
              <a:rPr dirty="0" sz="2400" spc="380">
                <a:latin typeface="Franklin Gothic Book"/>
                <a:cs typeface="Franklin Gothic Book"/>
              </a:rPr>
              <a:t> </a:t>
            </a:r>
            <a:r>
              <a:rPr dirty="0" sz="2400" spc="145">
                <a:latin typeface="Franklin Gothic Book"/>
                <a:cs typeface="Franklin Gothic Book"/>
              </a:rPr>
              <a:t>MARSH</a:t>
            </a:r>
            <a:r>
              <a:rPr dirty="0" sz="2400" spc="390">
                <a:latin typeface="Franklin Gothic Book"/>
                <a:cs typeface="Franklin Gothic Book"/>
              </a:rPr>
              <a:t> </a:t>
            </a:r>
            <a:r>
              <a:rPr dirty="0" sz="2400" spc="160">
                <a:latin typeface="Franklin Gothic Book"/>
                <a:cs typeface="Franklin Gothic Book"/>
              </a:rPr>
              <a:t>STRESS</a:t>
            </a:r>
            <a:r>
              <a:rPr dirty="0" sz="2400" spc="375">
                <a:latin typeface="Franklin Gothic Book"/>
                <a:cs typeface="Franklin Gothic Book"/>
              </a:rPr>
              <a:t> </a:t>
            </a:r>
            <a:r>
              <a:rPr dirty="0" sz="2400" spc="130">
                <a:latin typeface="Franklin Gothic Book"/>
                <a:cs typeface="Franklin Gothic Book"/>
              </a:rPr>
              <a:t>FROM</a:t>
            </a:r>
            <a:r>
              <a:rPr dirty="0" sz="2400" spc="409">
                <a:latin typeface="Franklin Gothic Book"/>
                <a:cs typeface="Franklin Gothic Book"/>
              </a:rPr>
              <a:t> </a:t>
            </a:r>
            <a:r>
              <a:rPr dirty="0" sz="2400" spc="120">
                <a:latin typeface="Franklin Gothic Book"/>
                <a:cs typeface="Franklin Gothic Book"/>
              </a:rPr>
              <a:t>FLOOD </a:t>
            </a:r>
            <a:r>
              <a:rPr dirty="0" sz="2400" spc="155">
                <a:latin typeface="Franklin Gothic Book"/>
                <a:cs typeface="Franklin Gothic Book"/>
              </a:rPr>
              <a:t>INUNDATION</a:t>
            </a:r>
            <a:r>
              <a:rPr dirty="0" sz="2400" spc="380">
                <a:latin typeface="Franklin Gothic Book"/>
                <a:cs typeface="Franklin Gothic Book"/>
              </a:rPr>
              <a:t> </a:t>
            </a:r>
            <a:r>
              <a:rPr dirty="0" sz="2400" spc="155">
                <a:latin typeface="Franklin Gothic Book"/>
                <a:cs typeface="Franklin Gothic Book"/>
              </a:rPr>
              <a:t>THROUGH:</a:t>
            </a:r>
            <a:endParaRPr sz="24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2320"/>
              </a:spcBef>
            </a:pPr>
            <a:r>
              <a:rPr dirty="0" sz="2000">
                <a:latin typeface="Franklin Gothic Book"/>
                <a:cs typeface="Franklin Gothic Book"/>
              </a:rPr>
              <a:t>Improved</a:t>
            </a:r>
            <a:r>
              <a:rPr dirty="0" sz="2000" spc="275">
                <a:latin typeface="Franklin Gothic Book"/>
                <a:cs typeface="Franklin Gothic Book"/>
              </a:rPr>
              <a:t> </a:t>
            </a:r>
            <a:r>
              <a:rPr dirty="0" sz="2000" spc="-10">
                <a:latin typeface="Franklin Gothic Book"/>
                <a:cs typeface="Franklin Gothic Book"/>
              </a:rPr>
              <a:t>drainage</a:t>
            </a:r>
            <a:endParaRPr sz="2000">
              <a:latin typeface="Franklin Gothic Book"/>
              <a:cs typeface="Franklin Gothic Book"/>
            </a:endParaRPr>
          </a:p>
          <a:p>
            <a:pPr marL="12700">
              <a:lnSpc>
                <a:spcPts val="2390"/>
              </a:lnSpc>
              <a:spcBef>
                <a:spcPts val="1800"/>
              </a:spcBef>
            </a:pPr>
            <a:r>
              <a:rPr dirty="0" sz="2000">
                <a:latin typeface="Franklin Gothic Book"/>
                <a:cs typeface="Franklin Gothic Book"/>
              </a:rPr>
              <a:t>Dredged</a:t>
            </a:r>
            <a:r>
              <a:rPr dirty="0" sz="2000" spc="380">
                <a:latin typeface="Franklin Gothic Book"/>
                <a:cs typeface="Franklin Gothic Book"/>
              </a:rPr>
              <a:t> </a:t>
            </a:r>
            <a:r>
              <a:rPr dirty="0" sz="2000">
                <a:latin typeface="Franklin Gothic Book"/>
                <a:cs typeface="Franklin Gothic Book"/>
              </a:rPr>
              <a:t>sediment</a:t>
            </a:r>
            <a:r>
              <a:rPr dirty="0" sz="2000" spc="360">
                <a:latin typeface="Franklin Gothic Book"/>
                <a:cs typeface="Franklin Gothic Book"/>
              </a:rPr>
              <a:t> </a:t>
            </a:r>
            <a:r>
              <a:rPr dirty="0" sz="2000" spc="-20">
                <a:latin typeface="Franklin Gothic Book"/>
                <a:cs typeface="Franklin Gothic Book"/>
              </a:rPr>
              <a:t>input</a:t>
            </a:r>
            <a:endParaRPr sz="2000">
              <a:latin typeface="Franklin Gothic Book"/>
              <a:cs typeface="Franklin Gothic Book"/>
            </a:endParaRPr>
          </a:p>
          <a:p>
            <a:pPr algn="just" marL="12700" marR="598170">
              <a:lnSpc>
                <a:spcPts val="2880"/>
              </a:lnSpc>
              <a:spcBef>
                <a:spcPts val="90"/>
              </a:spcBef>
            </a:pPr>
            <a:r>
              <a:rPr dirty="0" sz="2400" spc="150">
                <a:latin typeface="Franklin Gothic Book"/>
                <a:cs typeface="Franklin Gothic Book"/>
              </a:rPr>
              <a:t>MAINTAIN</a:t>
            </a:r>
            <a:r>
              <a:rPr dirty="0" sz="2400" spc="390">
                <a:latin typeface="Franklin Gothic Book"/>
                <a:cs typeface="Franklin Gothic Book"/>
              </a:rPr>
              <a:t> </a:t>
            </a:r>
            <a:r>
              <a:rPr dirty="0" sz="2400" spc="150">
                <a:latin typeface="Franklin Gothic Book"/>
                <a:cs typeface="Franklin Gothic Book"/>
              </a:rPr>
              <a:t>MARSH</a:t>
            </a:r>
            <a:r>
              <a:rPr dirty="0" sz="2400" spc="400">
                <a:latin typeface="Franklin Gothic Book"/>
                <a:cs typeface="Franklin Gothic Book"/>
              </a:rPr>
              <a:t> </a:t>
            </a:r>
            <a:r>
              <a:rPr dirty="0" sz="2400" spc="180">
                <a:latin typeface="Franklin Gothic Book"/>
                <a:cs typeface="Franklin Gothic Book"/>
              </a:rPr>
              <a:t>SALINITY</a:t>
            </a:r>
            <a:r>
              <a:rPr dirty="0" sz="2400" spc="385">
                <a:latin typeface="Franklin Gothic Book"/>
                <a:cs typeface="Franklin Gothic Book"/>
              </a:rPr>
              <a:t> </a:t>
            </a:r>
            <a:r>
              <a:rPr dirty="0" sz="2400" spc="190">
                <a:latin typeface="Franklin Gothic Book"/>
                <a:cs typeface="Franklin Gothic Book"/>
              </a:rPr>
              <a:t>LEVELS </a:t>
            </a:r>
            <a:r>
              <a:rPr dirty="0" sz="2400" spc="165">
                <a:latin typeface="Franklin Gothic Book"/>
                <a:cs typeface="Franklin Gothic Book"/>
              </a:rPr>
              <a:t>ACHIEVED</a:t>
            </a:r>
            <a:r>
              <a:rPr dirty="0" sz="2400" spc="365">
                <a:latin typeface="Franklin Gothic Book"/>
                <a:cs typeface="Franklin Gothic Book"/>
              </a:rPr>
              <a:t> </a:t>
            </a:r>
            <a:r>
              <a:rPr dirty="0" sz="2400" spc="165">
                <a:latin typeface="Franklin Gothic Book"/>
                <a:cs typeface="Franklin Gothic Book"/>
              </a:rPr>
              <a:t>THROUGH</a:t>
            </a:r>
            <a:r>
              <a:rPr dirty="0" sz="2400" spc="380">
                <a:latin typeface="Franklin Gothic Book"/>
                <a:cs typeface="Franklin Gothic Book"/>
              </a:rPr>
              <a:t> </a:t>
            </a:r>
            <a:r>
              <a:rPr dirty="0" sz="2400" spc="165">
                <a:latin typeface="Franklin Gothic Book"/>
                <a:cs typeface="Franklin Gothic Book"/>
              </a:rPr>
              <a:t>EXISTING</a:t>
            </a:r>
            <a:r>
              <a:rPr dirty="0" sz="2400" spc="365">
                <a:latin typeface="Franklin Gothic Book"/>
                <a:cs typeface="Franklin Gothic Book"/>
              </a:rPr>
              <a:t> </a:t>
            </a:r>
            <a:r>
              <a:rPr dirty="0" sz="2400" spc="105">
                <a:latin typeface="Franklin Gothic Book"/>
                <a:cs typeface="Franklin Gothic Book"/>
              </a:rPr>
              <a:t>CCW </a:t>
            </a:r>
            <a:r>
              <a:rPr dirty="0" sz="2400" spc="165">
                <a:latin typeface="Franklin Gothic Book"/>
                <a:cs typeface="Franklin Gothic Book"/>
              </a:rPr>
              <a:t>MANAGEMENT</a:t>
            </a:r>
            <a:r>
              <a:rPr dirty="0" sz="2400" spc="375">
                <a:latin typeface="Franklin Gothic Book"/>
                <a:cs typeface="Franklin Gothic Book"/>
              </a:rPr>
              <a:t> </a:t>
            </a:r>
            <a:r>
              <a:rPr dirty="0" sz="2400" spc="155">
                <a:latin typeface="Franklin Gothic Book"/>
                <a:cs typeface="Franklin Gothic Book"/>
              </a:rPr>
              <a:t>PRACTICES</a:t>
            </a:r>
            <a:endParaRPr sz="2400">
              <a:latin typeface="Franklin Gothic Book"/>
              <a:cs typeface="Franklin Gothic Boo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620256" y="2023872"/>
            <a:ext cx="5195570" cy="4566285"/>
            <a:chOff x="6620256" y="2023872"/>
            <a:chExt cx="5195570" cy="4566285"/>
          </a:xfrm>
        </p:grpSpPr>
        <p:pic>
          <p:nvPicPr>
            <p:cNvPr id="4" name="object 4" descr="Map  Description automatically generated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0256" y="2023872"/>
              <a:ext cx="5195314" cy="4052315"/>
            </a:xfrm>
            <a:prstGeom prst="rect">
              <a:avLst/>
            </a:prstGeom>
          </p:spPr>
        </p:pic>
        <p:pic>
          <p:nvPicPr>
            <p:cNvPr id="5" name="object 5" descr="Map  Description automatically generated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46164" y="2049780"/>
              <a:ext cx="5088635" cy="3945636"/>
            </a:xfrm>
            <a:prstGeom prst="rect">
              <a:avLst/>
            </a:prstGeom>
          </p:spPr>
        </p:pic>
        <p:pic>
          <p:nvPicPr>
            <p:cNvPr id="6" name="object 6" descr="Map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46164" y="6105144"/>
              <a:ext cx="4951475" cy="484618"/>
            </a:xfrm>
            <a:prstGeom prst="rect">
              <a:avLst/>
            </a:prstGeom>
          </p:spPr>
        </p:pic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443814" y="232664"/>
            <a:ext cx="10397490" cy="1671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635">
              <a:lnSpc>
                <a:spcPct val="100000"/>
              </a:lnSpc>
              <a:spcBef>
                <a:spcPts val="100"/>
              </a:spcBef>
            </a:pPr>
            <a:r>
              <a:rPr dirty="0" sz="5400" spc="-25">
                <a:solidFill>
                  <a:srgbClr val="00A8C7"/>
                </a:solidFill>
              </a:rPr>
              <a:t>Calcasieu-</a:t>
            </a:r>
            <a:r>
              <a:rPr dirty="0" sz="5400">
                <a:solidFill>
                  <a:srgbClr val="00A8C7"/>
                </a:solidFill>
              </a:rPr>
              <a:t>Sabine</a:t>
            </a:r>
            <a:r>
              <a:rPr dirty="0" sz="5400" spc="-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Large-</a:t>
            </a:r>
            <a:r>
              <a:rPr dirty="0" sz="5400">
                <a:solidFill>
                  <a:srgbClr val="00A8C7"/>
                </a:solidFill>
              </a:rPr>
              <a:t>Scale Marsh</a:t>
            </a:r>
            <a:r>
              <a:rPr dirty="0" sz="5400" spc="-15">
                <a:solidFill>
                  <a:srgbClr val="00A8C7"/>
                </a:solidFill>
              </a:rPr>
              <a:t> </a:t>
            </a:r>
            <a:r>
              <a:rPr dirty="0" sz="5400" spc="-25">
                <a:solidFill>
                  <a:srgbClr val="00A8C7"/>
                </a:solidFill>
              </a:rPr>
              <a:t>and </a:t>
            </a:r>
            <a:r>
              <a:rPr dirty="0" sz="5400">
                <a:solidFill>
                  <a:srgbClr val="00A8C7"/>
                </a:solidFill>
              </a:rPr>
              <a:t>Hydrologic</a:t>
            </a:r>
            <a:r>
              <a:rPr dirty="0" sz="5400" spc="-75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Restoration</a:t>
            </a:r>
            <a:r>
              <a:rPr dirty="0" sz="5400" spc="-8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Project</a:t>
            </a:r>
            <a:endParaRPr sz="54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171188" y="0"/>
            <a:ext cx="8021320" cy="6858000"/>
            <a:chOff x="4171188" y="0"/>
            <a:chExt cx="8021320" cy="6858000"/>
          </a:xfrm>
        </p:grpSpPr>
        <p:sp>
          <p:nvSpPr>
            <p:cNvPr id="3" name="object 3"/>
            <p:cNvSpPr/>
            <p:nvPr/>
          </p:nvSpPr>
          <p:spPr>
            <a:xfrm>
              <a:off x="6096000" y="0"/>
              <a:ext cx="6096635" cy="6858000"/>
            </a:xfrm>
            <a:custGeom>
              <a:avLst/>
              <a:gdLst/>
              <a:ahLst/>
              <a:cxnLst/>
              <a:rect l="l" t="t" r="r" b="b"/>
              <a:pathLst>
                <a:path w="6096634" h="6858000">
                  <a:moveTo>
                    <a:pt x="6096012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6096012" y="6858000"/>
                  </a:lnTo>
                  <a:lnTo>
                    <a:pt x="6096012" y="0"/>
                  </a:lnTo>
                  <a:close/>
                </a:path>
              </a:pathLst>
            </a:custGeom>
            <a:solidFill>
              <a:srgbClr val="00A8C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71188" y="181355"/>
              <a:ext cx="7837931" cy="639165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97096" y="207263"/>
              <a:ext cx="7731251" cy="628497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98264" y="449580"/>
              <a:ext cx="583691" cy="83057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24172" y="475488"/>
              <a:ext cx="477011" cy="72389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524744" y="284988"/>
              <a:ext cx="1315211" cy="1856231"/>
            </a:xfrm>
            <a:prstGeom prst="rect">
              <a:avLst/>
            </a:prstGeom>
          </p:spPr>
        </p:pic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250487" y="176636"/>
            <a:ext cx="3649345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solidFill>
                  <a:srgbClr val="00A8C7"/>
                </a:solidFill>
              </a:rPr>
              <a:t>Project</a:t>
            </a:r>
            <a:r>
              <a:rPr dirty="0" sz="4800" spc="-60">
                <a:solidFill>
                  <a:srgbClr val="00A8C7"/>
                </a:solidFill>
              </a:rPr>
              <a:t> </a:t>
            </a:r>
            <a:r>
              <a:rPr dirty="0" sz="4800" spc="-10">
                <a:solidFill>
                  <a:srgbClr val="00A8C7"/>
                </a:solidFill>
              </a:rPr>
              <a:t>Features</a:t>
            </a:r>
            <a:endParaRPr sz="4800"/>
          </a:p>
        </p:txBody>
      </p:sp>
      <p:sp>
        <p:nvSpPr>
          <p:cNvPr id="10" name="object 10"/>
          <p:cNvSpPr txBox="1"/>
          <p:nvPr/>
        </p:nvSpPr>
        <p:spPr>
          <a:xfrm>
            <a:off x="339276" y="1100048"/>
            <a:ext cx="3745229" cy="5057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Franklin Gothic Book"/>
                <a:cs typeface="Franklin Gothic Book"/>
              </a:rPr>
              <a:t>A.</a:t>
            </a:r>
            <a:r>
              <a:rPr dirty="0" sz="2400" spc="18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Lake</a:t>
            </a:r>
            <a:r>
              <a:rPr dirty="0" sz="2400" spc="14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Rim</a:t>
            </a:r>
            <a:r>
              <a:rPr dirty="0" sz="2400" spc="16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Drainage</a:t>
            </a:r>
            <a:endParaRPr sz="2400">
              <a:latin typeface="Franklin Gothic Book"/>
              <a:cs typeface="Franklin Gothic Book"/>
            </a:endParaRPr>
          </a:p>
          <a:p>
            <a:pPr marL="469900" marR="558165" indent="-457200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469900" algn="l"/>
              </a:tabLst>
            </a:pPr>
            <a:r>
              <a:rPr dirty="0" sz="1800">
                <a:latin typeface="Franklin Gothic Book"/>
                <a:cs typeface="Franklin Gothic Book"/>
              </a:rPr>
              <a:t>Seven</a:t>
            </a:r>
            <a:r>
              <a:rPr dirty="0" sz="1800" spc="24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(7)</a:t>
            </a:r>
            <a:r>
              <a:rPr dirty="0" sz="1800" spc="21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proposed</a:t>
            </a:r>
            <a:r>
              <a:rPr dirty="0" sz="1800" spc="265">
                <a:latin typeface="Franklin Gothic Book"/>
                <a:cs typeface="Franklin Gothic Book"/>
              </a:rPr>
              <a:t> </a:t>
            </a:r>
            <a:r>
              <a:rPr dirty="0" sz="1800" spc="-10">
                <a:latin typeface="Franklin Gothic Book"/>
                <a:cs typeface="Franklin Gothic Book"/>
              </a:rPr>
              <a:t>gravity </a:t>
            </a:r>
            <a:r>
              <a:rPr dirty="0" sz="1800">
                <a:latin typeface="Franklin Gothic Book"/>
                <a:cs typeface="Franklin Gothic Book"/>
              </a:rPr>
              <a:t>drainage</a:t>
            </a:r>
            <a:r>
              <a:rPr dirty="0" sz="1800" spc="434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structures</a:t>
            </a:r>
            <a:r>
              <a:rPr dirty="0" sz="1800" spc="420">
                <a:latin typeface="Franklin Gothic Book"/>
                <a:cs typeface="Franklin Gothic Book"/>
              </a:rPr>
              <a:t> </a:t>
            </a:r>
            <a:r>
              <a:rPr dirty="0" sz="1800" spc="-20">
                <a:latin typeface="Franklin Gothic Book"/>
                <a:cs typeface="Franklin Gothic Book"/>
              </a:rPr>
              <a:t>with </a:t>
            </a:r>
            <a:r>
              <a:rPr dirty="0" sz="1800">
                <a:latin typeface="Franklin Gothic Book"/>
                <a:cs typeface="Franklin Gothic Book"/>
              </a:rPr>
              <a:t>backflow</a:t>
            </a:r>
            <a:r>
              <a:rPr dirty="0" sz="1800" spc="365">
                <a:latin typeface="Franklin Gothic Book"/>
                <a:cs typeface="Franklin Gothic Book"/>
              </a:rPr>
              <a:t> </a:t>
            </a:r>
            <a:r>
              <a:rPr dirty="0" sz="1800" spc="-10">
                <a:latin typeface="Franklin Gothic Book"/>
                <a:cs typeface="Franklin Gothic Book"/>
              </a:rPr>
              <a:t>prevention</a:t>
            </a:r>
            <a:endParaRPr sz="18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dirty="0" sz="2400">
                <a:latin typeface="Franklin Gothic Book"/>
                <a:cs typeface="Franklin Gothic Book"/>
              </a:rPr>
              <a:t>B.</a:t>
            </a:r>
            <a:r>
              <a:rPr dirty="0" sz="2400" spc="14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Conveyance</a:t>
            </a:r>
            <a:endParaRPr sz="2400">
              <a:latin typeface="Franklin Gothic Book"/>
              <a:cs typeface="Franklin Gothic Book"/>
            </a:endParaRPr>
          </a:p>
          <a:p>
            <a:pPr marL="469900" marR="647700" indent="-457200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469900" algn="l"/>
              </a:tabLst>
            </a:pPr>
            <a:r>
              <a:rPr dirty="0" sz="1800">
                <a:latin typeface="Franklin Gothic Book"/>
                <a:cs typeface="Franklin Gothic Book"/>
              </a:rPr>
              <a:t>Up</a:t>
            </a:r>
            <a:r>
              <a:rPr dirty="0" sz="1800" spc="150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to</a:t>
            </a:r>
            <a:r>
              <a:rPr dirty="0" sz="1800" spc="150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18</a:t>
            </a:r>
            <a:r>
              <a:rPr dirty="0" sz="1800" spc="13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miles</a:t>
            </a:r>
            <a:r>
              <a:rPr dirty="0" sz="1800" spc="16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of</a:t>
            </a:r>
            <a:r>
              <a:rPr dirty="0" sz="1800" spc="150">
                <a:latin typeface="Franklin Gothic Book"/>
                <a:cs typeface="Franklin Gothic Book"/>
              </a:rPr>
              <a:t> </a:t>
            </a:r>
            <a:r>
              <a:rPr dirty="0" sz="1800" spc="-10">
                <a:latin typeface="Franklin Gothic Book"/>
                <a:cs typeface="Franklin Gothic Book"/>
              </a:rPr>
              <a:t>channel improvements</a:t>
            </a:r>
            <a:endParaRPr sz="1800">
              <a:latin typeface="Franklin Gothic Book"/>
              <a:cs typeface="Franklin Gothic Book"/>
            </a:endParaRPr>
          </a:p>
          <a:p>
            <a:pPr lvl="1" marL="583565" marR="5080" indent="-342900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583565" algn="l"/>
              </a:tabLst>
            </a:pPr>
            <a:r>
              <a:rPr dirty="0" sz="1600">
                <a:latin typeface="Franklin Gothic Book"/>
                <a:cs typeface="Franklin Gothic Book"/>
              </a:rPr>
              <a:t>Improve</a:t>
            </a:r>
            <a:r>
              <a:rPr dirty="0" sz="1600" spc="254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drainage</a:t>
            </a:r>
            <a:r>
              <a:rPr dirty="0" sz="1600" spc="265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from</a:t>
            </a:r>
            <a:r>
              <a:rPr dirty="0" sz="1600" spc="225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back</a:t>
            </a:r>
            <a:r>
              <a:rPr dirty="0" sz="1600" spc="265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of</a:t>
            </a:r>
            <a:r>
              <a:rPr dirty="0" sz="1600" spc="229">
                <a:latin typeface="Franklin Gothic Book"/>
                <a:cs typeface="Franklin Gothic Book"/>
              </a:rPr>
              <a:t> </a:t>
            </a:r>
            <a:r>
              <a:rPr dirty="0" sz="1600" spc="-25">
                <a:latin typeface="Franklin Gothic Book"/>
                <a:cs typeface="Franklin Gothic Book"/>
              </a:rPr>
              <a:t>the </a:t>
            </a:r>
            <a:r>
              <a:rPr dirty="0" sz="1600">
                <a:latin typeface="Franklin Gothic Book"/>
                <a:cs typeface="Franklin Gothic Book"/>
              </a:rPr>
              <a:t>marsh</a:t>
            </a:r>
            <a:r>
              <a:rPr dirty="0" sz="1600" spc="185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to</a:t>
            </a:r>
            <a:r>
              <a:rPr dirty="0" sz="1600" spc="190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the</a:t>
            </a:r>
            <a:r>
              <a:rPr dirty="0" sz="1600" spc="180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Lake</a:t>
            </a:r>
            <a:r>
              <a:rPr dirty="0" sz="1600" spc="210">
                <a:latin typeface="Franklin Gothic Book"/>
                <a:cs typeface="Franklin Gothic Book"/>
              </a:rPr>
              <a:t> </a:t>
            </a:r>
            <a:r>
              <a:rPr dirty="0" sz="1600" spc="-25">
                <a:latin typeface="Franklin Gothic Book"/>
                <a:cs typeface="Franklin Gothic Book"/>
              </a:rPr>
              <a:t>Rim</a:t>
            </a:r>
            <a:endParaRPr sz="1600">
              <a:latin typeface="Franklin Gothic Book"/>
              <a:cs typeface="Franklin Gothic Book"/>
            </a:endParaRPr>
          </a:p>
          <a:p>
            <a:pPr lvl="1" marL="583565" marR="286385" indent="-342900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583565" algn="l"/>
              </a:tabLst>
            </a:pPr>
            <a:r>
              <a:rPr dirty="0" sz="1600">
                <a:latin typeface="Franklin Gothic Book"/>
                <a:cs typeface="Franklin Gothic Book"/>
              </a:rPr>
              <a:t>Focused</a:t>
            </a:r>
            <a:r>
              <a:rPr dirty="0" sz="1600" spc="270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on</a:t>
            </a:r>
            <a:r>
              <a:rPr dirty="0" sz="1600" spc="245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dredging</a:t>
            </a:r>
            <a:r>
              <a:rPr dirty="0" sz="1600" spc="245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of</a:t>
            </a:r>
            <a:r>
              <a:rPr dirty="0" sz="1600" spc="240">
                <a:latin typeface="Franklin Gothic Book"/>
                <a:cs typeface="Franklin Gothic Book"/>
              </a:rPr>
              <a:t> </a:t>
            </a:r>
            <a:r>
              <a:rPr dirty="0" sz="1600" spc="-10">
                <a:latin typeface="Franklin Gothic Book"/>
                <a:cs typeface="Franklin Gothic Book"/>
              </a:rPr>
              <a:t>historic bayous</a:t>
            </a:r>
            <a:endParaRPr sz="16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dirty="0" sz="2400">
                <a:latin typeface="Franklin Gothic Book"/>
                <a:cs typeface="Franklin Gothic Book"/>
              </a:rPr>
              <a:t>C.</a:t>
            </a:r>
            <a:r>
              <a:rPr dirty="0" sz="2400" spc="21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Marsh</a:t>
            </a:r>
            <a:r>
              <a:rPr dirty="0" sz="2400" spc="20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Creation</a:t>
            </a:r>
            <a:endParaRPr sz="2400">
              <a:latin typeface="Franklin Gothic Book"/>
              <a:cs typeface="Franklin Gothic Book"/>
            </a:endParaRPr>
          </a:p>
          <a:p>
            <a:pPr marL="469900" marR="97155" indent="-457200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469900" algn="l"/>
              </a:tabLst>
            </a:pPr>
            <a:r>
              <a:rPr dirty="0" sz="1800">
                <a:latin typeface="Franklin Gothic Book"/>
                <a:cs typeface="Franklin Gothic Book"/>
              </a:rPr>
              <a:t>Over</a:t>
            </a:r>
            <a:r>
              <a:rPr dirty="0" sz="1800" spc="21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1,500</a:t>
            </a:r>
            <a:r>
              <a:rPr dirty="0" sz="1800" spc="180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of</a:t>
            </a:r>
            <a:r>
              <a:rPr dirty="0" sz="1800" spc="22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7,000</a:t>
            </a:r>
            <a:r>
              <a:rPr dirty="0" sz="1800" spc="195">
                <a:latin typeface="Franklin Gothic Book"/>
                <a:cs typeface="Franklin Gothic Book"/>
              </a:rPr>
              <a:t> </a:t>
            </a:r>
            <a:r>
              <a:rPr dirty="0" sz="1800" spc="-10">
                <a:latin typeface="Franklin Gothic Book"/>
                <a:cs typeface="Franklin Gothic Book"/>
              </a:rPr>
              <a:t>proposed </a:t>
            </a:r>
            <a:r>
              <a:rPr dirty="0" sz="1800">
                <a:latin typeface="Franklin Gothic Book"/>
                <a:cs typeface="Franklin Gothic Book"/>
              </a:rPr>
              <a:t>acres</a:t>
            </a:r>
            <a:r>
              <a:rPr dirty="0" sz="1800" spc="240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to</a:t>
            </a:r>
            <a:r>
              <a:rPr dirty="0" sz="1800" spc="23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be</a:t>
            </a:r>
            <a:r>
              <a:rPr dirty="0" sz="1800" spc="21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built</a:t>
            </a:r>
            <a:r>
              <a:rPr dirty="0" sz="1800" spc="245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through</a:t>
            </a:r>
            <a:r>
              <a:rPr dirty="0" sz="1800" spc="270">
                <a:latin typeface="Franklin Gothic Book"/>
                <a:cs typeface="Franklin Gothic Book"/>
              </a:rPr>
              <a:t> </a:t>
            </a:r>
            <a:r>
              <a:rPr dirty="0" sz="1800">
                <a:latin typeface="Franklin Gothic Book"/>
                <a:cs typeface="Franklin Gothic Book"/>
              </a:rPr>
              <a:t>CS-</a:t>
            </a:r>
            <a:r>
              <a:rPr dirty="0" sz="1800" spc="-25">
                <a:latin typeface="Franklin Gothic Book"/>
                <a:cs typeface="Franklin Gothic Book"/>
              </a:rPr>
              <a:t>87</a:t>
            </a:r>
            <a:endParaRPr sz="1800">
              <a:latin typeface="Franklin Gothic Book"/>
              <a:cs typeface="Franklin Gothic Book"/>
            </a:endParaRPr>
          </a:p>
          <a:p>
            <a:pPr lvl="1" marL="583565" marR="554990" indent="-342900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583565" algn="l"/>
              </a:tabLst>
            </a:pPr>
            <a:r>
              <a:rPr dirty="0" sz="1600">
                <a:latin typeface="Franklin Gothic Book"/>
                <a:cs typeface="Franklin Gothic Book"/>
              </a:rPr>
              <a:t>Using</a:t>
            </a:r>
            <a:r>
              <a:rPr dirty="0" sz="1600" spc="315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dredged</a:t>
            </a:r>
            <a:r>
              <a:rPr dirty="0" sz="1600" spc="360">
                <a:latin typeface="Franklin Gothic Book"/>
                <a:cs typeface="Franklin Gothic Book"/>
              </a:rPr>
              <a:t> </a:t>
            </a:r>
            <a:r>
              <a:rPr dirty="0" sz="1600">
                <a:latin typeface="Franklin Gothic Book"/>
                <a:cs typeface="Franklin Gothic Book"/>
              </a:rPr>
              <a:t>material</a:t>
            </a:r>
            <a:r>
              <a:rPr dirty="0" sz="1600" spc="345">
                <a:latin typeface="Franklin Gothic Book"/>
                <a:cs typeface="Franklin Gothic Book"/>
              </a:rPr>
              <a:t> </a:t>
            </a:r>
            <a:r>
              <a:rPr dirty="0" sz="1600" spc="-20">
                <a:latin typeface="Franklin Gothic Book"/>
                <a:cs typeface="Franklin Gothic Book"/>
              </a:rPr>
              <a:t>from </a:t>
            </a:r>
            <a:r>
              <a:rPr dirty="0" sz="1600">
                <a:latin typeface="Franklin Gothic Book"/>
                <a:cs typeface="Franklin Gothic Book"/>
              </a:rPr>
              <a:t>channel</a:t>
            </a:r>
            <a:r>
              <a:rPr dirty="0" sz="1600" spc="355">
                <a:latin typeface="Franklin Gothic Book"/>
                <a:cs typeface="Franklin Gothic Book"/>
              </a:rPr>
              <a:t> </a:t>
            </a:r>
            <a:r>
              <a:rPr dirty="0" sz="1600" spc="-10">
                <a:latin typeface="Franklin Gothic Book"/>
                <a:cs typeface="Franklin Gothic Book"/>
              </a:rPr>
              <a:t>improvements</a:t>
            </a:r>
            <a:endParaRPr sz="16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819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220"/>
              </a:spcBef>
            </a:pPr>
            <a:r>
              <a:rPr dirty="0" sz="5400" spc="-30">
                <a:solidFill>
                  <a:srgbClr val="00A8C7"/>
                </a:solidFill>
              </a:rPr>
              <a:t>Lake-</a:t>
            </a:r>
            <a:r>
              <a:rPr dirty="0" sz="5400">
                <a:solidFill>
                  <a:srgbClr val="00A8C7"/>
                </a:solidFill>
              </a:rPr>
              <a:t>Rim</a:t>
            </a:r>
            <a:r>
              <a:rPr dirty="0" sz="5400" spc="-35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Drainage</a:t>
            </a:r>
            <a:r>
              <a:rPr dirty="0" sz="5400" spc="-3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Structures</a:t>
            </a:r>
            <a:endParaRPr sz="5400"/>
          </a:p>
          <a:p>
            <a:pPr marL="12700">
              <a:lnSpc>
                <a:spcPct val="100000"/>
              </a:lnSpc>
              <a:spcBef>
                <a:spcPts val="1265"/>
              </a:spcBef>
            </a:pPr>
            <a:r>
              <a:rPr dirty="0" sz="3200">
                <a:solidFill>
                  <a:srgbClr val="000000"/>
                </a:solidFill>
              </a:rPr>
              <a:t>Design </a:t>
            </a:r>
            <a:r>
              <a:rPr dirty="0" sz="3200" spc="-10">
                <a:solidFill>
                  <a:srgbClr val="000000"/>
                </a:solidFill>
              </a:rPr>
              <a:t>Concept</a:t>
            </a:r>
            <a:endParaRPr sz="3200"/>
          </a:p>
        </p:txBody>
      </p:sp>
      <p:grpSp>
        <p:nvGrpSpPr>
          <p:cNvPr id="3" name="object 3"/>
          <p:cNvGrpSpPr/>
          <p:nvPr/>
        </p:nvGrpSpPr>
        <p:grpSpPr>
          <a:xfrm>
            <a:off x="202692" y="1712976"/>
            <a:ext cx="5722620" cy="4015740"/>
            <a:chOff x="202692" y="1712976"/>
            <a:chExt cx="5722620" cy="4015740"/>
          </a:xfrm>
        </p:grpSpPr>
        <p:pic>
          <p:nvPicPr>
            <p:cNvPr id="4" name="object 4" descr="A bridge over water with grass and grass  Description automatically generated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2692" y="1712976"/>
              <a:ext cx="5722619" cy="4015739"/>
            </a:xfrm>
            <a:prstGeom prst="rect">
              <a:avLst/>
            </a:prstGeom>
          </p:spPr>
        </p:pic>
        <p:pic>
          <p:nvPicPr>
            <p:cNvPr id="5" name="object 5" descr="A bridge over water with grass and grass  Description automatically generated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612" y="1738884"/>
              <a:ext cx="5615927" cy="3909060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1664207" y="5497067"/>
            <a:ext cx="2743200" cy="401320"/>
          </a:xfrm>
          <a:prstGeom prst="rect">
            <a:avLst/>
          </a:prstGeom>
          <a:solidFill>
            <a:srgbClr val="00A8C7"/>
          </a:solidFill>
        </p:spPr>
        <p:txBody>
          <a:bodyPr wrap="square" lIns="0" tIns="39369" rIns="0" bIns="0" rtlCol="0" vert="horz">
            <a:spAutoFit/>
          </a:bodyPr>
          <a:lstStyle/>
          <a:p>
            <a:pPr marL="845185">
              <a:lnSpc>
                <a:spcPct val="100000"/>
              </a:lnSpc>
              <a:spcBef>
                <a:spcPts val="309"/>
              </a:spcBef>
            </a:pPr>
            <a:r>
              <a:rPr dirty="0" sz="2000">
                <a:solidFill>
                  <a:srgbClr val="FFFFFF"/>
                </a:solidFill>
                <a:latin typeface="Franklin Gothic Book"/>
                <a:cs typeface="Franklin Gothic Book"/>
              </a:rPr>
              <a:t>Lake</a:t>
            </a:r>
            <a:r>
              <a:rPr dirty="0" sz="2000" spc="-8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Franklin Gothic Book"/>
                <a:cs typeface="Franklin Gothic Book"/>
              </a:rPr>
              <a:t>Side</a:t>
            </a:r>
            <a:endParaRPr sz="2000">
              <a:latin typeface="Franklin Gothic Book"/>
              <a:cs typeface="Franklin Gothic Boo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90488" y="1717548"/>
            <a:ext cx="5614415" cy="3930395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7412735" y="5497067"/>
            <a:ext cx="2743200" cy="401320"/>
          </a:xfrm>
          <a:prstGeom prst="rect">
            <a:avLst/>
          </a:prstGeom>
          <a:solidFill>
            <a:srgbClr val="00A8C7"/>
          </a:solidFill>
        </p:spPr>
        <p:txBody>
          <a:bodyPr wrap="square" lIns="0" tIns="39369" rIns="0" bIns="0" rtlCol="0" vert="horz">
            <a:spAutoFit/>
          </a:bodyPr>
          <a:lstStyle/>
          <a:p>
            <a:pPr marL="760730">
              <a:lnSpc>
                <a:spcPct val="100000"/>
              </a:lnSpc>
              <a:spcBef>
                <a:spcPts val="309"/>
              </a:spcBef>
            </a:pPr>
            <a:r>
              <a:rPr dirty="0" sz="2000">
                <a:solidFill>
                  <a:srgbClr val="FFFFFF"/>
                </a:solidFill>
                <a:latin typeface="Franklin Gothic Book"/>
                <a:cs typeface="Franklin Gothic Book"/>
              </a:rPr>
              <a:t>Marsh</a:t>
            </a:r>
            <a:r>
              <a:rPr dirty="0" sz="2000" spc="-5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Franklin Gothic Book"/>
                <a:cs typeface="Franklin Gothic Book"/>
              </a:rPr>
              <a:t>Side</a:t>
            </a:r>
            <a:endParaRPr sz="20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444500" y="232664"/>
            <a:ext cx="6742430" cy="8483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>
                <a:solidFill>
                  <a:srgbClr val="00A8C7"/>
                </a:solidFill>
              </a:rPr>
              <a:t>Conveyance</a:t>
            </a:r>
            <a:r>
              <a:rPr dirty="0" sz="5400" spc="-204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Improvements</a:t>
            </a:r>
            <a:endParaRPr sz="54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32881" y="3706877"/>
            <a:ext cx="5391945" cy="196980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44500" y="1011156"/>
            <a:ext cx="10759440" cy="4311015"/>
          </a:xfrm>
          <a:prstGeom prst="rect">
            <a:avLst/>
          </a:prstGeom>
        </p:spPr>
        <p:txBody>
          <a:bodyPr wrap="square" lIns="0" tIns="65404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515"/>
              </a:spcBef>
            </a:pPr>
            <a:r>
              <a:rPr dirty="0" sz="320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Data</a:t>
            </a:r>
            <a:r>
              <a:rPr dirty="0" sz="3200" spc="-15">
                <a:solidFill>
                  <a:srgbClr val="0D0D0D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20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Collection</a:t>
            </a:r>
            <a:r>
              <a:rPr dirty="0" sz="3200" spc="-15">
                <a:solidFill>
                  <a:srgbClr val="0D0D0D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20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&amp;</a:t>
            </a:r>
            <a:r>
              <a:rPr dirty="0" sz="3200" spc="-25">
                <a:solidFill>
                  <a:srgbClr val="0D0D0D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20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Detailed</a:t>
            </a:r>
            <a:r>
              <a:rPr dirty="0" sz="3200" spc="-3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200" spc="-1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Design</a:t>
            </a:r>
            <a:endParaRPr sz="3200">
              <a:latin typeface="Franklin Gothic Medium Cond"/>
              <a:cs typeface="Franklin Gothic Medium Cond"/>
            </a:endParaRPr>
          </a:p>
          <a:p>
            <a:pPr algn="just" marL="12700" marR="5080">
              <a:lnSpc>
                <a:spcPct val="100000"/>
              </a:lnSpc>
              <a:spcBef>
                <a:spcPts val="305"/>
              </a:spcBef>
            </a:pPr>
            <a:r>
              <a:rPr dirty="0" sz="2400">
                <a:latin typeface="Franklin Gothic Book"/>
                <a:cs typeface="Franklin Gothic Book"/>
              </a:rPr>
              <a:t>Excavation</a:t>
            </a:r>
            <a:r>
              <a:rPr dirty="0" sz="2400" spc="21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of</a:t>
            </a:r>
            <a:r>
              <a:rPr dirty="0" sz="2400" spc="22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over</a:t>
            </a:r>
            <a:r>
              <a:rPr dirty="0" sz="2400" spc="21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18</a:t>
            </a:r>
            <a:r>
              <a:rPr dirty="0" sz="2400" spc="21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miles</a:t>
            </a:r>
            <a:r>
              <a:rPr dirty="0" sz="2400" spc="21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of</a:t>
            </a:r>
            <a:r>
              <a:rPr dirty="0" sz="2400" spc="22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channels</a:t>
            </a:r>
            <a:r>
              <a:rPr dirty="0" sz="2400" spc="24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within</a:t>
            </a:r>
            <a:r>
              <a:rPr dirty="0" sz="2400" spc="24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the</a:t>
            </a:r>
            <a:r>
              <a:rPr dirty="0" sz="2400" spc="204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CCW</a:t>
            </a:r>
            <a:r>
              <a:rPr dirty="0" sz="2400" spc="22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to</a:t>
            </a:r>
            <a:r>
              <a:rPr dirty="0" sz="2400" spc="21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increase</a:t>
            </a:r>
            <a:r>
              <a:rPr dirty="0" sz="2400" spc="22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conveyance </a:t>
            </a:r>
            <a:r>
              <a:rPr dirty="0" sz="2400">
                <a:latin typeface="Franklin Gothic Book"/>
                <a:cs typeface="Franklin Gothic Book"/>
              </a:rPr>
              <a:t>capacity</a:t>
            </a:r>
            <a:r>
              <a:rPr dirty="0" sz="2400" spc="27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to</a:t>
            </a:r>
            <a:r>
              <a:rPr dirty="0" sz="2400" spc="26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the</a:t>
            </a:r>
            <a:r>
              <a:rPr dirty="0" sz="2400" spc="27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lake</a:t>
            </a:r>
            <a:r>
              <a:rPr dirty="0" sz="2400" spc="27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rim</a:t>
            </a:r>
            <a:r>
              <a:rPr dirty="0" sz="2400" spc="25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drainage</a:t>
            </a:r>
            <a:r>
              <a:rPr dirty="0" sz="2400" spc="28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structures</a:t>
            </a:r>
            <a:r>
              <a:rPr dirty="0" sz="2400" spc="26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and</a:t>
            </a:r>
            <a:r>
              <a:rPr dirty="0" sz="2400" spc="26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beneficial</a:t>
            </a:r>
            <a:r>
              <a:rPr dirty="0" sz="2400" spc="30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re-use</a:t>
            </a:r>
            <a:r>
              <a:rPr dirty="0" sz="2400" spc="27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of</a:t>
            </a:r>
            <a:r>
              <a:rPr dirty="0" sz="2400" spc="27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material</a:t>
            </a:r>
            <a:r>
              <a:rPr dirty="0" sz="2400" spc="260">
                <a:latin typeface="Franklin Gothic Book"/>
                <a:cs typeface="Franklin Gothic Book"/>
              </a:rPr>
              <a:t> </a:t>
            </a:r>
            <a:r>
              <a:rPr dirty="0" sz="2400" spc="-25">
                <a:latin typeface="Franklin Gothic Book"/>
                <a:cs typeface="Franklin Gothic Book"/>
              </a:rPr>
              <a:t>for </a:t>
            </a:r>
            <a:r>
              <a:rPr dirty="0" sz="2400">
                <a:latin typeface="Franklin Gothic Book"/>
                <a:cs typeface="Franklin Gothic Book"/>
              </a:rPr>
              <a:t>large-scale</a:t>
            </a:r>
            <a:r>
              <a:rPr dirty="0" sz="2400" spc="33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marsh</a:t>
            </a:r>
            <a:r>
              <a:rPr dirty="0" sz="2400" spc="34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creation</a:t>
            </a:r>
            <a:r>
              <a:rPr dirty="0" sz="2400" spc="33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and</a:t>
            </a:r>
            <a:r>
              <a:rPr dirty="0" sz="2400" spc="34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nourishment.</a:t>
            </a:r>
            <a:endParaRPr sz="2400">
              <a:latin typeface="Franklin Gothic Book"/>
              <a:cs typeface="Franklin Gothic Book"/>
            </a:endParaRPr>
          </a:p>
          <a:p>
            <a:pPr algn="just" marL="353060" indent="-340360">
              <a:lnSpc>
                <a:spcPct val="100000"/>
              </a:lnSpc>
              <a:spcBef>
                <a:spcPts val="380"/>
              </a:spcBef>
              <a:buFont typeface="Arial"/>
              <a:buChar char="•"/>
              <a:tabLst>
                <a:tab pos="353060" algn="l"/>
              </a:tabLst>
            </a:pPr>
            <a:r>
              <a:rPr dirty="0" sz="2400">
                <a:latin typeface="Franklin Gothic Book"/>
                <a:cs typeface="Franklin Gothic Book"/>
              </a:rPr>
              <a:t>Permitting</a:t>
            </a:r>
            <a:r>
              <a:rPr dirty="0" sz="2400" spc="45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Complete</a:t>
            </a:r>
            <a:endParaRPr sz="2400">
              <a:latin typeface="Franklin Gothic Book"/>
              <a:cs typeface="Franklin Gothic Book"/>
            </a:endParaRPr>
          </a:p>
          <a:p>
            <a:pPr algn="just" lvl="1" marL="584200" marR="5267325" indent="-342900">
              <a:lnSpc>
                <a:spcPct val="100000"/>
              </a:lnSpc>
              <a:buChar char="–"/>
              <a:tabLst>
                <a:tab pos="584200" algn="l"/>
              </a:tabLst>
            </a:pPr>
            <a:r>
              <a:rPr dirty="0" sz="2400">
                <a:latin typeface="Franklin Gothic Book"/>
                <a:cs typeface="Franklin Gothic Book"/>
              </a:rPr>
              <a:t>Includes</a:t>
            </a:r>
            <a:r>
              <a:rPr dirty="0" sz="2400" spc="29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borrow</a:t>
            </a:r>
            <a:r>
              <a:rPr dirty="0" sz="2400" spc="30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canal,</a:t>
            </a:r>
            <a:r>
              <a:rPr dirty="0" sz="2400" spc="30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Grand</a:t>
            </a:r>
            <a:r>
              <a:rPr dirty="0" sz="2400" spc="27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Bayou, </a:t>
            </a:r>
            <a:r>
              <a:rPr dirty="0" sz="2400">
                <a:latin typeface="Franklin Gothic Book"/>
                <a:cs typeface="Franklin Gothic Book"/>
              </a:rPr>
              <a:t>North</a:t>
            </a:r>
            <a:r>
              <a:rPr dirty="0" sz="2400" spc="21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&amp;</a:t>
            </a:r>
            <a:r>
              <a:rPr dirty="0" sz="2400" spc="22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South</a:t>
            </a:r>
            <a:r>
              <a:rPr dirty="0" sz="2400" spc="22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prong</a:t>
            </a:r>
            <a:r>
              <a:rPr dirty="0" sz="2400" spc="23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dredging</a:t>
            </a:r>
            <a:endParaRPr sz="2400">
              <a:latin typeface="Franklin Gothic Book"/>
              <a:cs typeface="Franklin Gothic Book"/>
            </a:endParaRPr>
          </a:p>
          <a:p>
            <a:pPr algn="just" marL="353060" indent="-340360">
              <a:lnSpc>
                <a:spcPct val="100000"/>
              </a:lnSpc>
              <a:buFont typeface="Arial"/>
              <a:buChar char="•"/>
              <a:tabLst>
                <a:tab pos="353060" algn="l"/>
              </a:tabLst>
            </a:pPr>
            <a:r>
              <a:rPr dirty="0" sz="2400">
                <a:latin typeface="Franklin Gothic Book"/>
                <a:cs typeface="Franklin Gothic Book"/>
              </a:rPr>
              <a:t>Data</a:t>
            </a:r>
            <a:r>
              <a:rPr dirty="0" sz="2400" spc="21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Collection</a:t>
            </a:r>
            <a:endParaRPr sz="2400">
              <a:latin typeface="Franklin Gothic Book"/>
              <a:cs typeface="Franklin Gothic Book"/>
            </a:endParaRPr>
          </a:p>
          <a:p>
            <a:pPr algn="just" lvl="1" marL="583565" indent="-342265">
              <a:lnSpc>
                <a:spcPct val="100000"/>
              </a:lnSpc>
              <a:buChar char="–"/>
              <a:tabLst>
                <a:tab pos="583565" algn="l"/>
              </a:tabLst>
            </a:pPr>
            <a:r>
              <a:rPr dirty="0" sz="2400">
                <a:latin typeface="Franklin Gothic Book"/>
                <a:cs typeface="Franklin Gothic Book"/>
              </a:rPr>
              <a:t>Phase</a:t>
            </a:r>
            <a:r>
              <a:rPr dirty="0" sz="2400" spc="204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1</a:t>
            </a:r>
            <a:r>
              <a:rPr dirty="0" sz="2400" spc="204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&amp;</a:t>
            </a:r>
            <a:r>
              <a:rPr dirty="0" sz="2400" spc="204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2</a:t>
            </a:r>
            <a:r>
              <a:rPr dirty="0" sz="2400" spc="204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data</a:t>
            </a:r>
            <a:r>
              <a:rPr dirty="0" sz="2400" spc="19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collection</a:t>
            </a:r>
            <a:r>
              <a:rPr dirty="0" sz="2400" spc="204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complete</a:t>
            </a:r>
            <a:endParaRPr sz="2400">
              <a:latin typeface="Franklin Gothic Book"/>
              <a:cs typeface="Franklin Gothic Book"/>
            </a:endParaRPr>
          </a:p>
          <a:p>
            <a:pPr algn="just" marL="353060" indent="-340360">
              <a:lnSpc>
                <a:spcPct val="100000"/>
              </a:lnSpc>
              <a:buFont typeface="Arial"/>
              <a:buChar char="•"/>
              <a:tabLst>
                <a:tab pos="353060" algn="l"/>
              </a:tabLst>
            </a:pPr>
            <a:r>
              <a:rPr dirty="0" sz="2400">
                <a:latin typeface="Franklin Gothic Book"/>
                <a:cs typeface="Franklin Gothic Book"/>
              </a:rPr>
              <a:t>Engineering</a:t>
            </a:r>
            <a:r>
              <a:rPr dirty="0" sz="2400" spc="33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&amp;</a:t>
            </a:r>
            <a:r>
              <a:rPr dirty="0" sz="2400" spc="31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Design</a:t>
            </a:r>
            <a:r>
              <a:rPr dirty="0" sz="2400" spc="31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Ongoing</a:t>
            </a:r>
            <a:endParaRPr sz="2400">
              <a:latin typeface="Franklin Gothic Book"/>
              <a:cs typeface="Franklin Gothic Book"/>
            </a:endParaRPr>
          </a:p>
          <a:p>
            <a:pPr algn="just" lvl="1" marL="583565" indent="-342265">
              <a:lnSpc>
                <a:spcPct val="100000"/>
              </a:lnSpc>
              <a:buChar char="–"/>
              <a:tabLst>
                <a:tab pos="583565" algn="l"/>
              </a:tabLst>
            </a:pPr>
            <a:r>
              <a:rPr dirty="0" sz="2400">
                <a:latin typeface="Franklin Gothic Book"/>
                <a:cs typeface="Franklin Gothic Book"/>
              </a:rPr>
              <a:t>Refining</a:t>
            </a:r>
            <a:r>
              <a:rPr dirty="0" sz="2400" spc="40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placement</a:t>
            </a:r>
            <a:r>
              <a:rPr dirty="0" sz="2400" spc="40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areas</a:t>
            </a:r>
            <a:endParaRPr sz="24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091683" y="672083"/>
            <a:ext cx="6989445" cy="6140450"/>
            <a:chOff x="5091683" y="672083"/>
            <a:chExt cx="6989445" cy="61404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91683" y="672083"/>
              <a:ext cx="6989051" cy="614019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86755" y="867168"/>
              <a:ext cx="6400800" cy="555191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26963" y="928116"/>
              <a:ext cx="582167" cy="83057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52884" y="954023"/>
              <a:ext cx="475475" cy="7238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294620" y="871727"/>
              <a:ext cx="1347203" cy="190041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483352" y="2424684"/>
              <a:ext cx="4884419" cy="320649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547359" y="2488691"/>
              <a:ext cx="4701540" cy="3023870"/>
            </a:xfrm>
            <a:custGeom>
              <a:avLst/>
              <a:gdLst/>
              <a:ahLst/>
              <a:cxnLst/>
              <a:rect l="l" t="t" r="r" b="b"/>
              <a:pathLst>
                <a:path w="4701540" h="3023870">
                  <a:moveTo>
                    <a:pt x="0" y="1511808"/>
                  </a:moveTo>
                  <a:lnTo>
                    <a:pt x="2792" y="1437472"/>
                  </a:lnTo>
                  <a:lnTo>
                    <a:pt x="11082" y="1364065"/>
                  </a:lnTo>
                  <a:lnTo>
                    <a:pt x="24741" y="1291669"/>
                  </a:lnTo>
                  <a:lnTo>
                    <a:pt x="43642" y="1220366"/>
                  </a:lnTo>
                  <a:lnTo>
                    <a:pt x="67654" y="1150240"/>
                  </a:lnTo>
                  <a:lnTo>
                    <a:pt x="96650" y="1081373"/>
                  </a:lnTo>
                  <a:lnTo>
                    <a:pt x="130500" y="1013847"/>
                  </a:lnTo>
                  <a:lnTo>
                    <a:pt x="149206" y="980614"/>
                  </a:lnTo>
                  <a:lnTo>
                    <a:pt x="169076" y="947747"/>
                  </a:lnTo>
                  <a:lnTo>
                    <a:pt x="190096" y="915257"/>
                  </a:lnTo>
                  <a:lnTo>
                    <a:pt x="212249" y="883154"/>
                  </a:lnTo>
                  <a:lnTo>
                    <a:pt x="235520" y="851449"/>
                  </a:lnTo>
                  <a:lnTo>
                    <a:pt x="259891" y="820151"/>
                  </a:lnTo>
                  <a:lnTo>
                    <a:pt x="285347" y="789272"/>
                  </a:lnTo>
                  <a:lnTo>
                    <a:pt x="311872" y="758822"/>
                  </a:lnTo>
                  <a:lnTo>
                    <a:pt x="339450" y="728811"/>
                  </a:lnTo>
                  <a:lnTo>
                    <a:pt x="368064" y="699249"/>
                  </a:lnTo>
                  <a:lnTo>
                    <a:pt x="397698" y="670146"/>
                  </a:lnTo>
                  <a:lnTo>
                    <a:pt x="428338" y="641514"/>
                  </a:lnTo>
                  <a:lnTo>
                    <a:pt x="459965" y="613362"/>
                  </a:lnTo>
                  <a:lnTo>
                    <a:pt x="492565" y="585700"/>
                  </a:lnTo>
                  <a:lnTo>
                    <a:pt x="526121" y="558540"/>
                  </a:lnTo>
                  <a:lnTo>
                    <a:pt x="560617" y="531891"/>
                  </a:lnTo>
                  <a:lnTo>
                    <a:pt x="596037" y="505765"/>
                  </a:lnTo>
                  <a:lnTo>
                    <a:pt x="632365" y="480170"/>
                  </a:lnTo>
                  <a:lnTo>
                    <a:pt x="669584" y="455117"/>
                  </a:lnTo>
                  <a:lnTo>
                    <a:pt x="707680" y="430618"/>
                  </a:lnTo>
                  <a:lnTo>
                    <a:pt x="746635" y="406681"/>
                  </a:lnTo>
                  <a:lnTo>
                    <a:pt x="786433" y="383318"/>
                  </a:lnTo>
                  <a:lnTo>
                    <a:pt x="827059" y="360539"/>
                  </a:lnTo>
                  <a:lnTo>
                    <a:pt x="868496" y="338355"/>
                  </a:lnTo>
                  <a:lnTo>
                    <a:pt x="910729" y="316774"/>
                  </a:lnTo>
                  <a:lnTo>
                    <a:pt x="953740" y="295809"/>
                  </a:lnTo>
                  <a:lnTo>
                    <a:pt x="997515" y="275469"/>
                  </a:lnTo>
                  <a:lnTo>
                    <a:pt x="1042037" y="255765"/>
                  </a:lnTo>
                  <a:lnTo>
                    <a:pt x="1087289" y="236706"/>
                  </a:lnTo>
                  <a:lnTo>
                    <a:pt x="1133256" y="218304"/>
                  </a:lnTo>
                  <a:lnTo>
                    <a:pt x="1179922" y="200568"/>
                  </a:lnTo>
                  <a:lnTo>
                    <a:pt x="1227271" y="183510"/>
                  </a:lnTo>
                  <a:lnTo>
                    <a:pt x="1275286" y="167139"/>
                  </a:lnTo>
                  <a:lnTo>
                    <a:pt x="1323951" y="151465"/>
                  </a:lnTo>
                  <a:lnTo>
                    <a:pt x="1373251" y="136500"/>
                  </a:lnTo>
                  <a:lnTo>
                    <a:pt x="1423169" y="122253"/>
                  </a:lnTo>
                  <a:lnTo>
                    <a:pt x="1473689" y="108735"/>
                  </a:lnTo>
                  <a:lnTo>
                    <a:pt x="1524795" y="95956"/>
                  </a:lnTo>
                  <a:lnTo>
                    <a:pt x="1576471" y="83926"/>
                  </a:lnTo>
                  <a:lnTo>
                    <a:pt x="1628701" y="72656"/>
                  </a:lnTo>
                  <a:lnTo>
                    <a:pt x="1681469" y="62157"/>
                  </a:lnTo>
                  <a:lnTo>
                    <a:pt x="1734758" y="52438"/>
                  </a:lnTo>
                  <a:lnTo>
                    <a:pt x="1788553" y="43509"/>
                  </a:lnTo>
                  <a:lnTo>
                    <a:pt x="1842838" y="35382"/>
                  </a:lnTo>
                  <a:lnTo>
                    <a:pt x="1897596" y="28066"/>
                  </a:lnTo>
                  <a:lnTo>
                    <a:pt x="1952811" y="21573"/>
                  </a:lnTo>
                  <a:lnTo>
                    <a:pt x="2008467" y="15911"/>
                  </a:lnTo>
                  <a:lnTo>
                    <a:pt x="2064549" y="11093"/>
                  </a:lnTo>
                  <a:lnTo>
                    <a:pt x="2121039" y="7127"/>
                  </a:lnTo>
                  <a:lnTo>
                    <a:pt x="2177923" y="4024"/>
                  </a:lnTo>
                  <a:lnTo>
                    <a:pt x="2235183" y="1795"/>
                  </a:lnTo>
                  <a:lnTo>
                    <a:pt x="2292804" y="450"/>
                  </a:lnTo>
                  <a:lnTo>
                    <a:pt x="2350770" y="0"/>
                  </a:lnTo>
                  <a:lnTo>
                    <a:pt x="2408735" y="450"/>
                  </a:lnTo>
                  <a:lnTo>
                    <a:pt x="2466356" y="1795"/>
                  </a:lnTo>
                  <a:lnTo>
                    <a:pt x="2523616" y="4024"/>
                  </a:lnTo>
                  <a:lnTo>
                    <a:pt x="2580500" y="7127"/>
                  </a:lnTo>
                  <a:lnTo>
                    <a:pt x="2636990" y="11093"/>
                  </a:lnTo>
                  <a:lnTo>
                    <a:pt x="2693072" y="15911"/>
                  </a:lnTo>
                  <a:lnTo>
                    <a:pt x="2748728" y="21573"/>
                  </a:lnTo>
                  <a:lnTo>
                    <a:pt x="2803943" y="28066"/>
                  </a:lnTo>
                  <a:lnTo>
                    <a:pt x="2858701" y="35382"/>
                  </a:lnTo>
                  <a:lnTo>
                    <a:pt x="2912986" y="43509"/>
                  </a:lnTo>
                  <a:lnTo>
                    <a:pt x="2966781" y="52438"/>
                  </a:lnTo>
                  <a:lnTo>
                    <a:pt x="3020070" y="62157"/>
                  </a:lnTo>
                  <a:lnTo>
                    <a:pt x="3072838" y="72656"/>
                  </a:lnTo>
                  <a:lnTo>
                    <a:pt x="3125068" y="83926"/>
                  </a:lnTo>
                  <a:lnTo>
                    <a:pt x="3176744" y="95956"/>
                  </a:lnTo>
                  <a:lnTo>
                    <a:pt x="3227850" y="108735"/>
                  </a:lnTo>
                  <a:lnTo>
                    <a:pt x="3278370" y="122253"/>
                  </a:lnTo>
                  <a:lnTo>
                    <a:pt x="3328288" y="136500"/>
                  </a:lnTo>
                  <a:lnTo>
                    <a:pt x="3377588" y="151465"/>
                  </a:lnTo>
                  <a:lnTo>
                    <a:pt x="3426253" y="167139"/>
                  </a:lnTo>
                  <a:lnTo>
                    <a:pt x="3474268" y="183510"/>
                  </a:lnTo>
                  <a:lnTo>
                    <a:pt x="3521617" y="200568"/>
                  </a:lnTo>
                  <a:lnTo>
                    <a:pt x="3568283" y="218304"/>
                  </a:lnTo>
                  <a:lnTo>
                    <a:pt x="3614250" y="236706"/>
                  </a:lnTo>
                  <a:lnTo>
                    <a:pt x="3659502" y="255765"/>
                  </a:lnTo>
                  <a:lnTo>
                    <a:pt x="3704024" y="275469"/>
                  </a:lnTo>
                  <a:lnTo>
                    <a:pt x="3747799" y="295809"/>
                  </a:lnTo>
                  <a:lnTo>
                    <a:pt x="3790810" y="316774"/>
                  </a:lnTo>
                  <a:lnTo>
                    <a:pt x="3833043" y="338355"/>
                  </a:lnTo>
                  <a:lnTo>
                    <a:pt x="3874480" y="360539"/>
                  </a:lnTo>
                  <a:lnTo>
                    <a:pt x="3915106" y="383318"/>
                  </a:lnTo>
                  <a:lnTo>
                    <a:pt x="3954904" y="406681"/>
                  </a:lnTo>
                  <a:lnTo>
                    <a:pt x="3993859" y="430618"/>
                  </a:lnTo>
                  <a:lnTo>
                    <a:pt x="4031955" y="455117"/>
                  </a:lnTo>
                  <a:lnTo>
                    <a:pt x="4069174" y="480170"/>
                  </a:lnTo>
                  <a:lnTo>
                    <a:pt x="4105502" y="505765"/>
                  </a:lnTo>
                  <a:lnTo>
                    <a:pt x="4140922" y="531891"/>
                  </a:lnTo>
                  <a:lnTo>
                    <a:pt x="4175418" y="558540"/>
                  </a:lnTo>
                  <a:lnTo>
                    <a:pt x="4208974" y="585700"/>
                  </a:lnTo>
                  <a:lnTo>
                    <a:pt x="4241574" y="613362"/>
                  </a:lnTo>
                  <a:lnTo>
                    <a:pt x="4273201" y="641514"/>
                  </a:lnTo>
                  <a:lnTo>
                    <a:pt x="4303841" y="670146"/>
                  </a:lnTo>
                  <a:lnTo>
                    <a:pt x="4333475" y="699249"/>
                  </a:lnTo>
                  <a:lnTo>
                    <a:pt x="4362089" y="728811"/>
                  </a:lnTo>
                  <a:lnTo>
                    <a:pt x="4389667" y="758822"/>
                  </a:lnTo>
                  <a:lnTo>
                    <a:pt x="4416192" y="789272"/>
                  </a:lnTo>
                  <a:lnTo>
                    <a:pt x="4441648" y="820151"/>
                  </a:lnTo>
                  <a:lnTo>
                    <a:pt x="4466019" y="851449"/>
                  </a:lnTo>
                  <a:lnTo>
                    <a:pt x="4489290" y="883154"/>
                  </a:lnTo>
                  <a:lnTo>
                    <a:pt x="4511443" y="915257"/>
                  </a:lnTo>
                  <a:lnTo>
                    <a:pt x="4532463" y="947747"/>
                  </a:lnTo>
                  <a:lnTo>
                    <a:pt x="4552333" y="980614"/>
                  </a:lnTo>
                  <a:lnTo>
                    <a:pt x="4571039" y="1013847"/>
                  </a:lnTo>
                  <a:lnTo>
                    <a:pt x="4604889" y="1081373"/>
                  </a:lnTo>
                  <a:lnTo>
                    <a:pt x="4633885" y="1150240"/>
                  </a:lnTo>
                  <a:lnTo>
                    <a:pt x="4657897" y="1220366"/>
                  </a:lnTo>
                  <a:lnTo>
                    <a:pt x="4676798" y="1291669"/>
                  </a:lnTo>
                  <a:lnTo>
                    <a:pt x="4690457" y="1364065"/>
                  </a:lnTo>
                  <a:lnTo>
                    <a:pt x="4698747" y="1437472"/>
                  </a:lnTo>
                  <a:lnTo>
                    <a:pt x="4701540" y="1511808"/>
                  </a:lnTo>
                  <a:lnTo>
                    <a:pt x="4700839" y="1549086"/>
                  </a:lnTo>
                  <a:lnTo>
                    <a:pt x="4695282" y="1622967"/>
                  </a:lnTo>
                  <a:lnTo>
                    <a:pt x="4684291" y="1695879"/>
                  </a:lnTo>
                  <a:lnTo>
                    <a:pt x="4667994" y="1767739"/>
                  </a:lnTo>
                  <a:lnTo>
                    <a:pt x="4646522" y="1838464"/>
                  </a:lnTo>
                  <a:lnTo>
                    <a:pt x="4620002" y="1907971"/>
                  </a:lnTo>
                  <a:lnTo>
                    <a:pt x="4588563" y="1976178"/>
                  </a:lnTo>
                  <a:lnTo>
                    <a:pt x="4552333" y="2043001"/>
                  </a:lnTo>
                  <a:lnTo>
                    <a:pt x="4532463" y="2075868"/>
                  </a:lnTo>
                  <a:lnTo>
                    <a:pt x="4511443" y="2108358"/>
                  </a:lnTo>
                  <a:lnTo>
                    <a:pt x="4489290" y="2140461"/>
                  </a:lnTo>
                  <a:lnTo>
                    <a:pt x="4466019" y="2172166"/>
                  </a:lnTo>
                  <a:lnTo>
                    <a:pt x="4441648" y="2203464"/>
                  </a:lnTo>
                  <a:lnTo>
                    <a:pt x="4416192" y="2234343"/>
                  </a:lnTo>
                  <a:lnTo>
                    <a:pt x="4389667" y="2264793"/>
                  </a:lnTo>
                  <a:lnTo>
                    <a:pt x="4362089" y="2294804"/>
                  </a:lnTo>
                  <a:lnTo>
                    <a:pt x="4333475" y="2324366"/>
                  </a:lnTo>
                  <a:lnTo>
                    <a:pt x="4303841" y="2353469"/>
                  </a:lnTo>
                  <a:lnTo>
                    <a:pt x="4273201" y="2382101"/>
                  </a:lnTo>
                  <a:lnTo>
                    <a:pt x="4241574" y="2410253"/>
                  </a:lnTo>
                  <a:lnTo>
                    <a:pt x="4208974" y="2437915"/>
                  </a:lnTo>
                  <a:lnTo>
                    <a:pt x="4175418" y="2465075"/>
                  </a:lnTo>
                  <a:lnTo>
                    <a:pt x="4140922" y="2491724"/>
                  </a:lnTo>
                  <a:lnTo>
                    <a:pt x="4105502" y="2517850"/>
                  </a:lnTo>
                  <a:lnTo>
                    <a:pt x="4069174" y="2543445"/>
                  </a:lnTo>
                  <a:lnTo>
                    <a:pt x="4031955" y="2568498"/>
                  </a:lnTo>
                  <a:lnTo>
                    <a:pt x="3993859" y="2592997"/>
                  </a:lnTo>
                  <a:lnTo>
                    <a:pt x="3954904" y="2616934"/>
                  </a:lnTo>
                  <a:lnTo>
                    <a:pt x="3915106" y="2640297"/>
                  </a:lnTo>
                  <a:lnTo>
                    <a:pt x="3874480" y="2663076"/>
                  </a:lnTo>
                  <a:lnTo>
                    <a:pt x="3833043" y="2685260"/>
                  </a:lnTo>
                  <a:lnTo>
                    <a:pt x="3790810" y="2706841"/>
                  </a:lnTo>
                  <a:lnTo>
                    <a:pt x="3747799" y="2727806"/>
                  </a:lnTo>
                  <a:lnTo>
                    <a:pt x="3704024" y="2748146"/>
                  </a:lnTo>
                  <a:lnTo>
                    <a:pt x="3659502" y="2767850"/>
                  </a:lnTo>
                  <a:lnTo>
                    <a:pt x="3614250" y="2786909"/>
                  </a:lnTo>
                  <a:lnTo>
                    <a:pt x="3568283" y="2805311"/>
                  </a:lnTo>
                  <a:lnTo>
                    <a:pt x="3521617" y="2823047"/>
                  </a:lnTo>
                  <a:lnTo>
                    <a:pt x="3474268" y="2840105"/>
                  </a:lnTo>
                  <a:lnTo>
                    <a:pt x="3426253" y="2856476"/>
                  </a:lnTo>
                  <a:lnTo>
                    <a:pt x="3377588" y="2872150"/>
                  </a:lnTo>
                  <a:lnTo>
                    <a:pt x="3328288" y="2887115"/>
                  </a:lnTo>
                  <a:lnTo>
                    <a:pt x="3278370" y="2901362"/>
                  </a:lnTo>
                  <a:lnTo>
                    <a:pt x="3227850" y="2914880"/>
                  </a:lnTo>
                  <a:lnTo>
                    <a:pt x="3176744" y="2927659"/>
                  </a:lnTo>
                  <a:lnTo>
                    <a:pt x="3125068" y="2939689"/>
                  </a:lnTo>
                  <a:lnTo>
                    <a:pt x="3072838" y="2950959"/>
                  </a:lnTo>
                  <a:lnTo>
                    <a:pt x="3020070" y="2961458"/>
                  </a:lnTo>
                  <a:lnTo>
                    <a:pt x="2966781" y="2971177"/>
                  </a:lnTo>
                  <a:lnTo>
                    <a:pt x="2912986" y="2980106"/>
                  </a:lnTo>
                  <a:lnTo>
                    <a:pt x="2858701" y="2988233"/>
                  </a:lnTo>
                  <a:lnTo>
                    <a:pt x="2803943" y="2995549"/>
                  </a:lnTo>
                  <a:lnTo>
                    <a:pt x="2748728" y="3002042"/>
                  </a:lnTo>
                  <a:lnTo>
                    <a:pt x="2693072" y="3007704"/>
                  </a:lnTo>
                  <a:lnTo>
                    <a:pt x="2636990" y="3012522"/>
                  </a:lnTo>
                  <a:lnTo>
                    <a:pt x="2580500" y="3016488"/>
                  </a:lnTo>
                  <a:lnTo>
                    <a:pt x="2523616" y="3019591"/>
                  </a:lnTo>
                  <a:lnTo>
                    <a:pt x="2466356" y="3021820"/>
                  </a:lnTo>
                  <a:lnTo>
                    <a:pt x="2408735" y="3023165"/>
                  </a:lnTo>
                  <a:lnTo>
                    <a:pt x="2350770" y="3023616"/>
                  </a:lnTo>
                  <a:lnTo>
                    <a:pt x="2292804" y="3023165"/>
                  </a:lnTo>
                  <a:lnTo>
                    <a:pt x="2235183" y="3021820"/>
                  </a:lnTo>
                  <a:lnTo>
                    <a:pt x="2177923" y="3019591"/>
                  </a:lnTo>
                  <a:lnTo>
                    <a:pt x="2121039" y="3016488"/>
                  </a:lnTo>
                  <a:lnTo>
                    <a:pt x="2064549" y="3012522"/>
                  </a:lnTo>
                  <a:lnTo>
                    <a:pt x="2008467" y="3007704"/>
                  </a:lnTo>
                  <a:lnTo>
                    <a:pt x="1952811" y="3002042"/>
                  </a:lnTo>
                  <a:lnTo>
                    <a:pt x="1897596" y="2995549"/>
                  </a:lnTo>
                  <a:lnTo>
                    <a:pt x="1842838" y="2988233"/>
                  </a:lnTo>
                  <a:lnTo>
                    <a:pt x="1788553" y="2980106"/>
                  </a:lnTo>
                  <a:lnTo>
                    <a:pt x="1734758" y="2971177"/>
                  </a:lnTo>
                  <a:lnTo>
                    <a:pt x="1681469" y="2961458"/>
                  </a:lnTo>
                  <a:lnTo>
                    <a:pt x="1628701" y="2950959"/>
                  </a:lnTo>
                  <a:lnTo>
                    <a:pt x="1576471" y="2939689"/>
                  </a:lnTo>
                  <a:lnTo>
                    <a:pt x="1524795" y="2927659"/>
                  </a:lnTo>
                  <a:lnTo>
                    <a:pt x="1473689" y="2914880"/>
                  </a:lnTo>
                  <a:lnTo>
                    <a:pt x="1423169" y="2901362"/>
                  </a:lnTo>
                  <a:lnTo>
                    <a:pt x="1373251" y="2887115"/>
                  </a:lnTo>
                  <a:lnTo>
                    <a:pt x="1323951" y="2872150"/>
                  </a:lnTo>
                  <a:lnTo>
                    <a:pt x="1275286" y="2856476"/>
                  </a:lnTo>
                  <a:lnTo>
                    <a:pt x="1227271" y="2840105"/>
                  </a:lnTo>
                  <a:lnTo>
                    <a:pt x="1179922" y="2823047"/>
                  </a:lnTo>
                  <a:lnTo>
                    <a:pt x="1133256" y="2805311"/>
                  </a:lnTo>
                  <a:lnTo>
                    <a:pt x="1087289" y="2786909"/>
                  </a:lnTo>
                  <a:lnTo>
                    <a:pt x="1042037" y="2767850"/>
                  </a:lnTo>
                  <a:lnTo>
                    <a:pt x="997515" y="2748146"/>
                  </a:lnTo>
                  <a:lnTo>
                    <a:pt x="953740" y="2727806"/>
                  </a:lnTo>
                  <a:lnTo>
                    <a:pt x="910729" y="2706841"/>
                  </a:lnTo>
                  <a:lnTo>
                    <a:pt x="868496" y="2685260"/>
                  </a:lnTo>
                  <a:lnTo>
                    <a:pt x="827059" y="2663076"/>
                  </a:lnTo>
                  <a:lnTo>
                    <a:pt x="786433" y="2640297"/>
                  </a:lnTo>
                  <a:lnTo>
                    <a:pt x="746635" y="2616934"/>
                  </a:lnTo>
                  <a:lnTo>
                    <a:pt x="707680" y="2592997"/>
                  </a:lnTo>
                  <a:lnTo>
                    <a:pt x="669584" y="2568498"/>
                  </a:lnTo>
                  <a:lnTo>
                    <a:pt x="632365" y="2543445"/>
                  </a:lnTo>
                  <a:lnTo>
                    <a:pt x="596037" y="2517850"/>
                  </a:lnTo>
                  <a:lnTo>
                    <a:pt x="560617" y="2491724"/>
                  </a:lnTo>
                  <a:lnTo>
                    <a:pt x="526121" y="2465075"/>
                  </a:lnTo>
                  <a:lnTo>
                    <a:pt x="492565" y="2437915"/>
                  </a:lnTo>
                  <a:lnTo>
                    <a:pt x="459965" y="2410253"/>
                  </a:lnTo>
                  <a:lnTo>
                    <a:pt x="428338" y="2382101"/>
                  </a:lnTo>
                  <a:lnTo>
                    <a:pt x="397698" y="2353469"/>
                  </a:lnTo>
                  <a:lnTo>
                    <a:pt x="368064" y="2324366"/>
                  </a:lnTo>
                  <a:lnTo>
                    <a:pt x="339450" y="2294804"/>
                  </a:lnTo>
                  <a:lnTo>
                    <a:pt x="311872" y="2264793"/>
                  </a:lnTo>
                  <a:lnTo>
                    <a:pt x="285347" y="2234343"/>
                  </a:lnTo>
                  <a:lnTo>
                    <a:pt x="259891" y="2203464"/>
                  </a:lnTo>
                  <a:lnTo>
                    <a:pt x="235520" y="2172166"/>
                  </a:lnTo>
                  <a:lnTo>
                    <a:pt x="212249" y="2140461"/>
                  </a:lnTo>
                  <a:lnTo>
                    <a:pt x="190096" y="2108358"/>
                  </a:lnTo>
                  <a:lnTo>
                    <a:pt x="169076" y="2075868"/>
                  </a:lnTo>
                  <a:lnTo>
                    <a:pt x="149206" y="2043001"/>
                  </a:lnTo>
                  <a:lnTo>
                    <a:pt x="130500" y="2009768"/>
                  </a:lnTo>
                  <a:lnTo>
                    <a:pt x="96650" y="1942242"/>
                  </a:lnTo>
                  <a:lnTo>
                    <a:pt x="67654" y="1873375"/>
                  </a:lnTo>
                  <a:lnTo>
                    <a:pt x="43642" y="1803249"/>
                  </a:lnTo>
                  <a:lnTo>
                    <a:pt x="24741" y="1731946"/>
                  </a:lnTo>
                  <a:lnTo>
                    <a:pt x="11082" y="1659550"/>
                  </a:lnTo>
                  <a:lnTo>
                    <a:pt x="2792" y="1586143"/>
                  </a:lnTo>
                  <a:lnTo>
                    <a:pt x="0" y="1511808"/>
                  </a:lnTo>
                  <a:close/>
                </a:path>
              </a:pathLst>
            </a:custGeom>
            <a:ln w="76200">
              <a:solidFill>
                <a:srgbClr val="003E4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0123932" y="3055619"/>
              <a:ext cx="1874520" cy="1230630"/>
            </a:xfrm>
            <a:custGeom>
              <a:avLst/>
              <a:gdLst/>
              <a:ahLst/>
              <a:cxnLst/>
              <a:rect l="l" t="t" r="r" b="b"/>
              <a:pathLst>
                <a:path w="1874520" h="1230629">
                  <a:moveTo>
                    <a:pt x="1874520" y="0"/>
                  </a:moveTo>
                  <a:lnTo>
                    <a:pt x="0" y="0"/>
                  </a:lnTo>
                  <a:lnTo>
                    <a:pt x="0" y="894588"/>
                  </a:lnTo>
                  <a:lnTo>
                    <a:pt x="312420" y="894588"/>
                  </a:lnTo>
                  <a:lnTo>
                    <a:pt x="123304" y="1230439"/>
                  </a:lnTo>
                  <a:lnTo>
                    <a:pt x="781050" y="894588"/>
                  </a:lnTo>
                  <a:lnTo>
                    <a:pt x="1874520" y="894588"/>
                  </a:lnTo>
                  <a:lnTo>
                    <a:pt x="18745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0123930" y="3055619"/>
              <a:ext cx="1874520" cy="1230630"/>
            </a:xfrm>
            <a:custGeom>
              <a:avLst/>
              <a:gdLst/>
              <a:ahLst/>
              <a:cxnLst/>
              <a:rect l="l" t="t" r="r" b="b"/>
              <a:pathLst>
                <a:path w="1874520" h="1230629">
                  <a:moveTo>
                    <a:pt x="0" y="0"/>
                  </a:moveTo>
                  <a:lnTo>
                    <a:pt x="312420" y="0"/>
                  </a:lnTo>
                  <a:lnTo>
                    <a:pt x="781050" y="0"/>
                  </a:lnTo>
                  <a:lnTo>
                    <a:pt x="1874520" y="0"/>
                  </a:lnTo>
                  <a:lnTo>
                    <a:pt x="1874520" y="521843"/>
                  </a:lnTo>
                  <a:lnTo>
                    <a:pt x="1874520" y="745490"/>
                  </a:lnTo>
                  <a:lnTo>
                    <a:pt x="1874520" y="894588"/>
                  </a:lnTo>
                  <a:lnTo>
                    <a:pt x="781050" y="894588"/>
                  </a:lnTo>
                  <a:lnTo>
                    <a:pt x="123304" y="1230439"/>
                  </a:lnTo>
                  <a:lnTo>
                    <a:pt x="312420" y="894588"/>
                  </a:lnTo>
                  <a:lnTo>
                    <a:pt x="0" y="894588"/>
                  </a:lnTo>
                  <a:lnTo>
                    <a:pt x="0" y="745490"/>
                  </a:lnTo>
                  <a:lnTo>
                    <a:pt x="0" y="521843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xfrm>
            <a:off x="444497" y="194336"/>
            <a:ext cx="3888104" cy="1671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5400">
                <a:solidFill>
                  <a:srgbClr val="00A8C7"/>
                </a:solidFill>
              </a:rPr>
              <a:t>Marsh</a:t>
            </a:r>
            <a:r>
              <a:rPr dirty="0" sz="5400" spc="6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Creation </a:t>
            </a:r>
            <a:r>
              <a:rPr dirty="0" sz="5400">
                <a:solidFill>
                  <a:srgbClr val="00A8C7"/>
                </a:solidFill>
              </a:rPr>
              <a:t>&amp;</a:t>
            </a:r>
            <a:r>
              <a:rPr dirty="0" sz="5400" spc="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Nourishment</a:t>
            </a:r>
            <a:endParaRPr sz="5400"/>
          </a:p>
        </p:txBody>
      </p:sp>
      <p:sp>
        <p:nvSpPr>
          <p:cNvPr id="13" name="object 13"/>
          <p:cNvSpPr txBox="1"/>
          <p:nvPr/>
        </p:nvSpPr>
        <p:spPr>
          <a:xfrm>
            <a:off x="444497" y="1728559"/>
            <a:ext cx="3836670" cy="2818130"/>
          </a:xfrm>
          <a:prstGeom prst="rect">
            <a:avLst/>
          </a:prstGeom>
        </p:spPr>
        <p:txBody>
          <a:bodyPr wrap="square" lIns="0" tIns="2844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240"/>
              </a:spcBef>
            </a:pPr>
            <a:r>
              <a:rPr dirty="0" sz="3200" spc="-1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CS-</a:t>
            </a:r>
            <a:r>
              <a:rPr dirty="0" sz="320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87</a:t>
            </a:r>
            <a:r>
              <a:rPr dirty="0" sz="3200" spc="-85">
                <a:solidFill>
                  <a:srgbClr val="0D0D0D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20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Initial</a:t>
            </a:r>
            <a:r>
              <a:rPr dirty="0" sz="3200" spc="-8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3200" spc="-10">
                <a:solidFill>
                  <a:srgbClr val="0D0D0D"/>
                </a:solidFill>
                <a:latin typeface="Franklin Gothic Medium Cond"/>
                <a:cs typeface="Franklin Gothic Medium Cond"/>
              </a:rPr>
              <a:t>Placement</a:t>
            </a:r>
            <a:endParaRPr sz="3200">
              <a:latin typeface="Franklin Gothic Medium Cond"/>
              <a:cs typeface="Franklin Gothic Medium Cond"/>
            </a:endParaRPr>
          </a:p>
          <a:p>
            <a:pPr marL="355600" marR="5080" indent="-342900">
              <a:lnSpc>
                <a:spcPct val="100000"/>
              </a:lnSpc>
              <a:spcBef>
                <a:spcPts val="16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400">
                <a:latin typeface="Franklin Gothic Book"/>
                <a:cs typeface="Franklin Gothic Book"/>
              </a:rPr>
              <a:t>5</a:t>
            </a:r>
            <a:r>
              <a:rPr dirty="0" sz="2400" spc="22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planned</a:t>
            </a:r>
            <a:r>
              <a:rPr dirty="0" sz="2400" spc="25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marsh</a:t>
            </a:r>
            <a:r>
              <a:rPr dirty="0" sz="2400" spc="22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creation </a:t>
            </a:r>
            <a:r>
              <a:rPr dirty="0" sz="2400">
                <a:latin typeface="Franklin Gothic Book"/>
                <a:cs typeface="Franklin Gothic Book"/>
              </a:rPr>
              <a:t>cells</a:t>
            </a:r>
            <a:r>
              <a:rPr dirty="0" sz="2400" spc="18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for</a:t>
            </a:r>
            <a:r>
              <a:rPr dirty="0" sz="2400" spc="204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the</a:t>
            </a:r>
            <a:r>
              <a:rPr dirty="0" sz="2400" spc="175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material </a:t>
            </a:r>
            <a:r>
              <a:rPr dirty="0" sz="2400">
                <a:latin typeface="Franklin Gothic Book"/>
                <a:cs typeface="Franklin Gothic Book"/>
              </a:rPr>
              <a:t>excavated</a:t>
            </a:r>
            <a:r>
              <a:rPr dirty="0" sz="2400" spc="145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from</a:t>
            </a:r>
            <a:r>
              <a:rPr dirty="0" sz="2400" spc="180">
                <a:latin typeface="Franklin Gothic Book"/>
                <a:cs typeface="Franklin Gothic Book"/>
              </a:rPr>
              <a:t> </a:t>
            </a:r>
            <a:r>
              <a:rPr dirty="0" sz="2400">
                <a:latin typeface="Franklin Gothic Book"/>
                <a:cs typeface="Franklin Gothic Book"/>
              </a:rPr>
              <a:t>18</a:t>
            </a:r>
            <a:r>
              <a:rPr dirty="0" sz="2400" spc="18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miles </a:t>
            </a:r>
            <a:r>
              <a:rPr dirty="0" sz="2400">
                <a:latin typeface="Franklin Gothic Book"/>
                <a:cs typeface="Franklin Gothic Book"/>
              </a:rPr>
              <a:t>of</a:t>
            </a:r>
            <a:r>
              <a:rPr dirty="0" sz="2400" spc="130">
                <a:latin typeface="Franklin Gothic Book"/>
                <a:cs typeface="Franklin Gothic Book"/>
              </a:rPr>
              <a:t> </a:t>
            </a:r>
            <a:r>
              <a:rPr dirty="0" sz="2400" spc="-10">
                <a:latin typeface="Franklin Gothic Book"/>
                <a:cs typeface="Franklin Gothic Book"/>
              </a:rPr>
              <a:t>conveyance</a:t>
            </a:r>
            <a:endParaRPr sz="2400">
              <a:latin typeface="Franklin Gothic Book"/>
              <a:cs typeface="Franklin Gothic Book"/>
            </a:endParaRPr>
          </a:p>
          <a:p>
            <a:pPr marL="355600">
              <a:lnSpc>
                <a:spcPct val="100000"/>
              </a:lnSpc>
            </a:pPr>
            <a:r>
              <a:rPr dirty="0" sz="2400" spc="-10">
                <a:latin typeface="Franklin Gothic Book"/>
                <a:cs typeface="Franklin Gothic Book"/>
              </a:rPr>
              <a:t>improvements</a:t>
            </a:r>
            <a:endParaRPr sz="2400">
              <a:latin typeface="Franklin Gothic Book"/>
              <a:cs typeface="Franklin Gothic Book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232145" y="3072673"/>
            <a:ext cx="1655445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635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005363"/>
                </a:solidFill>
                <a:latin typeface="Franklin Gothic Book"/>
                <a:cs typeface="Franklin Gothic Book"/>
              </a:rPr>
              <a:t>Conveyance Improvement </a:t>
            </a:r>
            <a:r>
              <a:rPr dirty="0" sz="1800">
                <a:solidFill>
                  <a:srgbClr val="005363"/>
                </a:solidFill>
                <a:latin typeface="Franklin Gothic Book"/>
                <a:cs typeface="Franklin Gothic Book"/>
              </a:rPr>
              <a:t>Placement</a:t>
            </a:r>
            <a:r>
              <a:rPr dirty="0" sz="1800" spc="-50">
                <a:solidFill>
                  <a:srgbClr val="005363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-20">
                <a:solidFill>
                  <a:srgbClr val="005363"/>
                </a:solidFill>
                <a:latin typeface="Franklin Gothic Book"/>
                <a:cs typeface="Franklin Gothic Book"/>
              </a:rPr>
              <a:t>Areas</a:t>
            </a:r>
            <a:endParaRPr sz="18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74292" y="2314955"/>
              <a:ext cx="8970263" cy="266699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2382169" y="2648204"/>
            <a:ext cx="7428865" cy="14884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600"/>
              <a:t>Future</a:t>
            </a:r>
            <a:r>
              <a:rPr dirty="0" sz="9600" spc="-145"/>
              <a:t> </a:t>
            </a:r>
            <a:r>
              <a:rPr dirty="0" sz="9600" spc="-10"/>
              <a:t>Initiatives</a:t>
            </a:r>
            <a:endParaRPr sz="960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11806555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  <a:tabLst>
                <a:tab pos="11663045" algn="l"/>
              </a:tabLst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r>
              <a:rPr dirty="0" sz="800">
                <a:latin typeface="Franklin Gothic Book"/>
                <a:cs typeface="Franklin Gothic Book"/>
              </a:rPr>
              <a:t>	</a:t>
            </a:r>
            <a:r>
              <a:rPr dirty="0" sz="800" spc="-25">
                <a:latin typeface="Franklin Gothic Book"/>
                <a:cs typeface="Franklin Gothic Book"/>
              </a:rPr>
              <a:t>37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66C8DD">
              <a:alpha val="50195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Landbridges</a:t>
            </a:r>
            <a:r>
              <a:rPr dirty="0" spc="-40"/>
              <a:t> </a:t>
            </a:r>
            <a:r>
              <a:rPr dirty="0"/>
              <a:t>are</a:t>
            </a:r>
            <a:r>
              <a:rPr dirty="0" spc="-45"/>
              <a:t> </a:t>
            </a:r>
            <a:r>
              <a:rPr dirty="0" spc="-10"/>
              <a:t>large-</a:t>
            </a:r>
            <a:r>
              <a:rPr dirty="0"/>
              <a:t>scale</a:t>
            </a:r>
            <a:r>
              <a:rPr dirty="0" spc="-40"/>
              <a:t> </a:t>
            </a:r>
            <a:r>
              <a:rPr dirty="0"/>
              <a:t>linear</a:t>
            </a:r>
            <a:r>
              <a:rPr dirty="0" spc="-50"/>
              <a:t> </a:t>
            </a:r>
            <a:r>
              <a:rPr dirty="0"/>
              <a:t>tracks</a:t>
            </a:r>
            <a:r>
              <a:rPr dirty="0" spc="-35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 spc="-10"/>
              <a:t>constructed </a:t>
            </a:r>
            <a:r>
              <a:rPr dirty="0"/>
              <a:t>marshes</a:t>
            </a:r>
            <a:r>
              <a:rPr dirty="0" spc="-105"/>
              <a:t> </a:t>
            </a:r>
            <a:r>
              <a:rPr dirty="0"/>
              <a:t>oriented</a:t>
            </a:r>
            <a:r>
              <a:rPr dirty="0" spc="-95"/>
              <a:t> </a:t>
            </a:r>
            <a:r>
              <a:rPr dirty="0"/>
              <a:t>across</a:t>
            </a:r>
            <a:r>
              <a:rPr dirty="0" spc="-100"/>
              <a:t> </a:t>
            </a:r>
            <a:r>
              <a:rPr dirty="0"/>
              <a:t>coastal</a:t>
            </a:r>
            <a:r>
              <a:rPr dirty="0" spc="-110"/>
              <a:t> </a:t>
            </a:r>
            <a:r>
              <a:rPr dirty="0"/>
              <a:t>basins</a:t>
            </a:r>
            <a:r>
              <a:rPr dirty="0" spc="-105"/>
              <a:t> </a:t>
            </a:r>
            <a:r>
              <a:rPr dirty="0"/>
              <a:t>which</a:t>
            </a:r>
            <a:r>
              <a:rPr dirty="0" spc="-85"/>
              <a:t> </a:t>
            </a:r>
            <a:r>
              <a:rPr dirty="0" spc="-10"/>
              <a:t>provide </a:t>
            </a:r>
            <a:r>
              <a:rPr dirty="0"/>
              <a:t>important</a:t>
            </a:r>
            <a:r>
              <a:rPr dirty="0" spc="-105"/>
              <a:t> </a:t>
            </a:r>
            <a:r>
              <a:rPr dirty="0"/>
              <a:t>habitat,</a:t>
            </a:r>
            <a:r>
              <a:rPr dirty="0" spc="-90"/>
              <a:t> </a:t>
            </a:r>
            <a:r>
              <a:rPr dirty="0"/>
              <a:t>restore</a:t>
            </a:r>
            <a:r>
              <a:rPr dirty="0" spc="-80"/>
              <a:t> </a:t>
            </a:r>
            <a:r>
              <a:rPr dirty="0" spc="-20"/>
              <a:t>hydrology,</a:t>
            </a:r>
            <a:r>
              <a:rPr dirty="0" spc="-100"/>
              <a:t> </a:t>
            </a:r>
            <a:r>
              <a:rPr dirty="0"/>
              <a:t>and</a:t>
            </a:r>
            <a:r>
              <a:rPr dirty="0" spc="-114"/>
              <a:t> </a:t>
            </a:r>
            <a:r>
              <a:rPr dirty="0" spc="-10"/>
              <a:t>attenuates waves.</a:t>
            </a:r>
          </a:p>
          <a:p>
            <a:pPr>
              <a:lnSpc>
                <a:spcPct val="100000"/>
              </a:lnSpc>
              <a:spcBef>
                <a:spcPts val="235"/>
              </a:spcBef>
            </a:pPr>
          </a:p>
          <a:p>
            <a:pPr marL="12700" marR="1023619">
              <a:lnSpc>
                <a:spcPct val="100000"/>
              </a:lnSpc>
            </a:pPr>
            <a:r>
              <a:rPr dirty="0"/>
              <a:t>Project</a:t>
            </a:r>
            <a:r>
              <a:rPr dirty="0" spc="-125"/>
              <a:t> </a:t>
            </a:r>
            <a:r>
              <a:rPr dirty="0"/>
              <a:t>features</a:t>
            </a:r>
            <a:r>
              <a:rPr dirty="0" spc="-105"/>
              <a:t> </a:t>
            </a:r>
            <a:r>
              <a:rPr dirty="0"/>
              <a:t>typically</a:t>
            </a:r>
            <a:r>
              <a:rPr dirty="0" spc="-125"/>
              <a:t> </a:t>
            </a:r>
            <a:r>
              <a:rPr dirty="0"/>
              <a:t>include</a:t>
            </a:r>
            <a:r>
              <a:rPr dirty="0" spc="-130"/>
              <a:t> </a:t>
            </a:r>
            <a:r>
              <a:rPr dirty="0" spc="-10"/>
              <a:t>marsh creation/nourishment</a:t>
            </a:r>
            <a:r>
              <a:rPr dirty="0" spc="-35"/>
              <a:t> </a:t>
            </a:r>
            <a:r>
              <a:rPr dirty="0"/>
              <a:t>areas,</a:t>
            </a:r>
            <a:r>
              <a:rPr dirty="0" spc="-40"/>
              <a:t> </a:t>
            </a:r>
            <a:r>
              <a:rPr dirty="0"/>
              <a:t>earthen</a:t>
            </a:r>
            <a:r>
              <a:rPr dirty="0" spc="-35"/>
              <a:t> </a:t>
            </a:r>
            <a:r>
              <a:rPr dirty="0"/>
              <a:t>ridges,</a:t>
            </a:r>
            <a:r>
              <a:rPr dirty="0" spc="-40"/>
              <a:t> </a:t>
            </a:r>
            <a:r>
              <a:rPr dirty="0" spc="-10"/>
              <a:t>living </a:t>
            </a:r>
            <a:r>
              <a:rPr dirty="0"/>
              <a:t>shoreline,</a:t>
            </a:r>
            <a:r>
              <a:rPr dirty="0" spc="-100"/>
              <a:t> </a:t>
            </a:r>
            <a:r>
              <a:rPr dirty="0"/>
              <a:t>and</a:t>
            </a:r>
            <a:r>
              <a:rPr dirty="0" spc="-130"/>
              <a:t> </a:t>
            </a:r>
            <a:r>
              <a:rPr dirty="0"/>
              <a:t>shoreline</a:t>
            </a:r>
            <a:r>
              <a:rPr dirty="0" spc="-100"/>
              <a:t> </a:t>
            </a:r>
            <a:r>
              <a:rPr dirty="0" spc="-10"/>
              <a:t>protection</a:t>
            </a:r>
            <a:r>
              <a:rPr dirty="0" spc="-110"/>
              <a:t> </a:t>
            </a:r>
            <a:r>
              <a:rPr dirty="0" spc="-10"/>
              <a:t>measures.</a:t>
            </a: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55289" rIns="0" bIns="0" rtlCol="0" vert="horz">
            <a:spAutoFit/>
          </a:bodyPr>
          <a:lstStyle/>
          <a:p>
            <a:pPr marL="1275715">
              <a:lnSpc>
                <a:spcPct val="100000"/>
              </a:lnSpc>
              <a:spcBef>
                <a:spcPts val="100"/>
              </a:spcBef>
            </a:pPr>
            <a:r>
              <a:rPr dirty="0" sz="5400"/>
              <a:t>LANDBRIDGE</a:t>
            </a:r>
            <a:r>
              <a:rPr dirty="0" sz="5400" spc="-110"/>
              <a:t> </a:t>
            </a:r>
            <a:r>
              <a:rPr dirty="0" sz="5400" spc="-10"/>
              <a:t>RESTORATION</a:t>
            </a:r>
            <a:endParaRPr sz="54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0604" y="211835"/>
            <a:ext cx="1342643" cy="1342643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5900" y="6552692"/>
            <a:ext cx="288798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2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2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2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0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-50">
                <a:latin typeface="Franklin Gothic Book"/>
                <a:cs typeface="Franklin Gothic Book"/>
              </a:rPr>
              <a:t>Y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77464" y="6573917"/>
            <a:ext cx="249682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0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8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79084" y="6552692"/>
            <a:ext cx="16891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25">
                <a:latin typeface="Franklin Gothic Book"/>
                <a:cs typeface="Franklin Gothic Book"/>
              </a:rPr>
              <a:t>38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087623" y="6542531"/>
            <a:ext cx="2854960" cy="315595"/>
          </a:xfrm>
          <a:custGeom>
            <a:avLst/>
            <a:gdLst/>
            <a:ahLst/>
            <a:cxnLst/>
            <a:rect l="l" t="t" r="r" b="b"/>
            <a:pathLst>
              <a:path w="2854960" h="315595">
                <a:moveTo>
                  <a:pt x="2854464" y="0"/>
                </a:moveTo>
                <a:lnTo>
                  <a:pt x="0" y="0"/>
                </a:lnTo>
                <a:lnTo>
                  <a:pt x="0" y="315468"/>
                </a:lnTo>
                <a:lnTo>
                  <a:pt x="2854464" y="315468"/>
                </a:lnTo>
                <a:lnTo>
                  <a:pt x="28544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5543" rIns="0" bIns="0" rtlCol="0" vert="horz">
            <a:spAutoFit/>
          </a:bodyPr>
          <a:lstStyle/>
          <a:p>
            <a:pPr marL="1275080">
              <a:lnSpc>
                <a:spcPct val="100000"/>
              </a:lnSpc>
              <a:spcBef>
                <a:spcPts val="100"/>
              </a:spcBef>
            </a:pPr>
            <a:r>
              <a:rPr dirty="0" sz="5400">
                <a:solidFill>
                  <a:srgbClr val="00A8C7"/>
                </a:solidFill>
              </a:rPr>
              <a:t>WHAT</a:t>
            </a:r>
            <a:r>
              <a:rPr dirty="0" sz="5400" spc="-60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IS</a:t>
            </a:r>
            <a:r>
              <a:rPr dirty="0" sz="5400" spc="-55">
                <a:solidFill>
                  <a:srgbClr val="00A8C7"/>
                </a:solidFill>
              </a:rPr>
              <a:t> </a:t>
            </a:r>
            <a:r>
              <a:rPr dirty="0" sz="5400">
                <a:solidFill>
                  <a:srgbClr val="00A8C7"/>
                </a:solidFill>
              </a:rPr>
              <a:t>A</a:t>
            </a:r>
            <a:r>
              <a:rPr dirty="0" sz="5400" spc="-75">
                <a:solidFill>
                  <a:srgbClr val="00A8C7"/>
                </a:solidFill>
              </a:rPr>
              <a:t> </a:t>
            </a:r>
            <a:r>
              <a:rPr dirty="0" sz="5400" spc="-10">
                <a:solidFill>
                  <a:srgbClr val="00A8C7"/>
                </a:solidFill>
              </a:rPr>
              <a:t>LANDBRIDGE?</a:t>
            </a:r>
            <a:endParaRPr sz="5400"/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4404" y="102107"/>
            <a:ext cx="1341119" cy="1342643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0" y="1674876"/>
            <a:ext cx="12192000" cy="5183505"/>
            <a:chOff x="0" y="1674876"/>
            <a:chExt cx="12192000" cy="518350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674876"/>
              <a:ext cx="12192000" cy="5183123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507236" y="2154936"/>
              <a:ext cx="676910" cy="295910"/>
            </a:xfrm>
            <a:custGeom>
              <a:avLst/>
              <a:gdLst/>
              <a:ahLst/>
              <a:cxnLst/>
              <a:rect l="l" t="t" r="r" b="b"/>
              <a:pathLst>
                <a:path w="676910" h="295910">
                  <a:moveTo>
                    <a:pt x="676656" y="0"/>
                  </a:moveTo>
                  <a:lnTo>
                    <a:pt x="0" y="0"/>
                  </a:lnTo>
                  <a:lnTo>
                    <a:pt x="0" y="295656"/>
                  </a:lnTo>
                  <a:lnTo>
                    <a:pt x="676656" y="295656"/>
                  </a:lnTo>
                  <a:lnTo>
                    <a:pt x="6766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544576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91784" y="6573917"/>
            <a:ext cx="14351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-25">
                <a:latin typeface="Franklin Gothic Book"/>
                <a:cs typeface="Franklin Gothic Book"/>
              </a:rPr>
              <a:t>39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object 5"/>
            <p:cNvSpPr/>
            <p:nvPr/>
          </p:nvSpPr>
          <p:spPr>
            <a:xfrm>
              <a:off x="190500" y="6501384"/>
              <a:ext cx="5587365" cy="356870"/>
            </a:xfrm>
            <a:custGeom>
              <a:avLst/>
              <a:gdLst/>
              <a:ahLst/>
              <a:cxnLst/>
              <a:rect l="l" t="t" r="r" b="b"/>
              <a:pathLst>
                <a:path w="5587365" h="356870">
                  <a:moveTo>
                    <a:pt x="5586984" y="0"/>
                  </a:moveTo>
                  <a:lnTo>
                    <a:pt x="0" y="0"/>
                  </a:lnTo>
                  <a:lnTo>
                    <a:pt x="0" y="356615"/>
                  </a:lnTo>
                  <a:lnTo>
                    <a:pt x="5586984" y="356615"/>
                  </a:lnTo>
                  <a:lnTo>
                    <a:pt x="55869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73893" y="4127493"/>
              <a:ext cx="4345305" cy="1529715"/>
            </a:xfrm>
            <a:custGeom>
              <a:avLst/>
              <a:gdLst/>
              <a:ahLst/>
              <a:cxnLst/>
              <a:rect l="l" t="t" r="r" b="b"/>
              <a:pathLst>
                <a:path w="4345305" h="1529714">
                  <a:moveTo>
                    <a:pt x="4344746" y="1529181"/>
                  </a:moveTo>
                  <a:lnTo>
                    <a:pt x="0" y="0"/>
                  </a:lnTo>
                </a:path>
              </a:pathLst>
            </a:custGeom>
            <a:ln w="2286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714000" y="4095775"/>
              <a:ext cx="85090" cy="72390"/>
            </a:xfrm>
            <a:custGeom>
              <a:avLst/>
              <a:gdLst/>
              <a:ahLst/>
              <a:cxnLst/>
              <a:rect l="l" t="t" r="r" b="b"/>
              <a:pathLst>
                <a:path w="85090" h="72389">
                  <a:moveTo>
                    <a:pt x="84518" y="0"/>
                  </a:moveTo>
                  <a:lnTo>
                    <a:pt x="0" y="10642"/>
                  </a:lnTo>
                  <a:lnTo>
                    <a:pt x="59220" y="71881"/>
                  </a:lnTo>
                  <a:lnTo>
                    <a:pt x="845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4279391" y="5655564"/>
              <a:ext cx="1678305" cy="277495"/>
            </a:xfrm>
            <a:custGeom>
              <a:avLst/>
              <a:gdLst/>
              <a:ahLst/>
              <a:cxnLst/>
              <a:rect l="l" t="t" r="r" b="b"/>
              <a:pathLst>
                <a:path w="1678304" h="277495">
                  <a:moveTo>
                    <a:pt x="1677924" y="0"/>
                  </a:moveTo>
                  <a:lnTo>
                    <a:pt x="0" y="0"/>
                  </a:lnTo>
                  <a:lnTo>
                    <a:pt x="0" y="277368"/>
                  </a:lnTo>
                  <a:lnTo>
                    <a:pt x="1677924" y="277368"/>
                  </a:lnTo>
                  <a:lnTo>
                    <a:pt x="16779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279391" y="5655564"/>
              <a:ext cx="1678305" cy="277495"/>
            </a:xfrm>
            <a:custGeom>
              <a:avLst/>
              <a:gdLst/>
              <a:ahLst/>
              <a:cxnLst/>
              <a:rect l="l" t="t" r="r" b="b"/>
              <a:pathLst>
                <a:path w="1678304" h="277495">
                  <a:moveTo>
                    <a:pt x="0" y="0"/>
                  </a:moveTo>
                  <a:lnTo>
                    <a:pt x="1677924" y="0"/>
                  </a:lnTo>
                  <a:lnTo>
                    <a:pt x="1677924" y="277368"/>
                  </a:lnTo>
                  <a:lnTo>
                    <a:pt x="0" y="277368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4436496" y="5680186"/>
            <a:ext cx="136271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Calibri"/>
                <a:cs typeface="Calibri"/>
              </a:rPr>
              <a:t>Marsh</a:t>
            </a:r>
            <a:r>
              <a:rPr dirty="0" sz="1200" spc="-10">
                <a:latin typeface="Calibri"/>
                <a:cs typeface="Calibri"/>
              </a:rPr>
              <a:t> Creation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Areas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234692" y="3385560"/>
            <a:ext cx="4939665" cy="2317115"/>
            <a:chOff x="3234692" y="3385560"/>
            <a:chExt cx="4939665" cy="2317115"/>
          </a:xfrm>
        </p:grpSpPr>
        <p:sp>
          <p:nvSpPr>
            <p:cNvPr id="13" name="object 13"/>
            <p:cNvSpPr/>
            <p:nvPr/>
          </p:nvSpPr>
          <p:spPr>
            <a:xfrm>
              <a:off x="5119877" y="3443317"/>
              <a:ext cx="1012825" cy="2214245"/>
            </a:xfrm>
            <a:custGeom>
              <a:avLst/>
              <a:gdLst/>
              <a:ahLst/>
              <a:cxnLst/>
              <a:rect l="l" t="t" r="r" b="b"/>
              <a:pathLst>
                <a:path w="1012825" h="2214245">
                  <a:moveTo>
                    <a:pt x="0" y="2214206"/>
                  </a:moveTo>
                  <a:lnTo>
                    <a:pt x="1012228" y="0"/>
                  </a:lnTo>
                </a:path>
              </a:pathLst>
            </a:custGeom>
            <a:ln w="2286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092177" y="3385567"/>
              <a:ext cx="69850" cy="85725"/>
            </a:xfrm>
            <a:custGeom>
              <a:avLst/>
              <a:gdLst/>
              <a:ahLst/>
              <a:cxnLst/>
              <a:rect l="l" t="t" r="r" b="b"/>
              <a:pathLst>
                <a:path w="69850" h="85725">
                  <a:moveTo>
                    <a:pt x="66332" y="0"/>
                  </a:moveTo>
                  <a:lnTo>
                    <a:pt x="0" y="53467"/>
                  </a:lnTo>
                  <a:lnTo>
                    <a:pt x="69303" y="85140"/>
                  </a:lnTo>
                  <a:lnTo>
                    <a:pt x="663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3283730" y="4146759"/>
              <a:ext cx="1836420" cy="1510030"/>
            </a:xfrm>
            <a:custGeom>
              <a:avLst/>
              <a:gdLst/>
              <a:ahLst/>
              <a:cxnLst/>
              <a:rect l="l" t="t" r="r" b="b"/>
              <a:pathLst>
                <a:path w="1836420" h="1510029">
                  <a:moveTo>
                    <a:pt x="1835924" y="1509915"/>
                  </a:moveTo>
                  <a:lnTo>
                    <a:pt x="0" y="0"/>
                  </a:lnTo>
                </a:path>
              </a:pathLst>
            </a:custGeom>
            <a:ln w="2286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234692" y="4106422"/>
              <a:ext cx="83185" cy="78105"/>
            </a:xfrm>
            <a:custGeom>
              <a:avLst/>
              <a:gdLst/>
              <a:ahLst/>
              <a:cxnLst/>
              <a:rect l="l" t="t" r="r" b="b"/>
              <a:pathLst>
                <a:path w="83185" h="78104">
                  <a:moveTo>
                    <a:pt x="0" y="0"/>
                  </a:moveTo>
                  <a:lnTo>
                    <a:pt x="34645" y="77825"/>
                  </a:lnTo>
                  <a:lnTo>
                    <a:pt x="83045" y="189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124450" y="3423865"/>
              <a:ext cx="2999105" cy="2267585"/>
            </a:xfrm>
            <a:custGeom>
              <a:avLst/>
              <a:gdLst/>
              <a:ahLst/>
              <a:cxnLst/>
              <a:rect l="l" t="t" r="r" b="b"/>
              <a:pathLst>
                <a:path w="2999104" h="2267585">
                  <a:moveTo>
                    <a:pt x="0" y="2267292"/>
                  </a:moveTo>
                  <a:lnTo>
                    <a:pt x="2999016" y="0"/>
                  </a:lnTo>
                </a:path>
              </a:pathLst>
            </a:custGeom>
            <a:ln w="2285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8090355" y="3385560"/>
              <a:ext cx="83820" cy="76835"/>
            </a:xfrm>
            <a:custGeom>
              <a:avLst/>
              <a:gdLst/>
              <a:ahLst/>
              <a:cxnLst/>
              <a:rect l="l" t="t" r="r" b="b"/>
              <a:pathLst>
                <a:path w="83820" h="76835">
                  <a:moveTo>
                    <a:pt x="83769" y="0"/>
                  </a:moveTo>
                  <a:lnTo>
                    <a:pt x="0" y="15570"/>
                  </a:lnTo>
                  <a:lnTo>
                    <a:pt x="45961" y="76352"/>
                  </a:lnTo>
                  <a:lnTo>
                    <a:pt x="8376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5172455" y="2272283"/>
            <a:ext cx="1687195" cy="471170"/>
          </a:xfrm>
          <a:prstGeom prst="rect">
            <a:avLst/>
          </a:prstGeom>
          <a:solidFill>
            <a:srgbClr val="FFFFFF"/>
          </a:solidFill>
          <a:ln w="3175">
            <a:solidFill>
              <a:srgbClr val="FFFFFF"/>
            </a:solidFill>
          </a:ln>
        </p:spPr>
        <p:txBody>
          <a:bodyPr wrap="square" lIns="0" tIns="40640" rIns="0" bIns="0" rtlCol="0" vert="horz">
            <a:spAutoFit/>
          </a:bodyPr>
          <a:lstStyle/>
          <a:p>
            <a:pPr marL="286385" marR="280670" indent="124460">
              <a:lnSpc>
                <a:spcPct val="100000"/>
              </a:lnSpc>
              <a:spcBef>
                <a:spcPts val="320"/>
              </a:spcBef>
            </a:pPr>
            <a:r>
              <a:rPr dirty="0" sz="1200">
                <a:latin typeface="Calibri"/>
                <a:cs typeface="Calibri"/>
              </a:rPr>
              <a:t>Earthen</a:t>
            </a:r>
            <a:r>
              <a:rPr dirty="0" sz="1200" spc="-5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Ridge </a:t>
            </a:r>
            <a:r>
              <a:rPr dirty="0" sz="1200">
                <a:latin typeface="Calibri"/>
                <a:cs typeface="Calibri"/>
              </a:rPr>
              <a:t>(El.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+5.5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ft.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NAVD)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3234686" y="2727960"/>
            <a:ext cx="5212080" cy="1127125"/>
            <a:chOff x="3234686" y="2727960"/>
            <a:chExt cx="5212080" cy="1127125"/>
          </a:xfrm>
        </p:grpSpPr>
        <p:sp>
          <p:nvSpPr>
            <p:cNvPr id="21" name="object 21"/>
            <p:cNvSpPr/>
            <p:nvPr/>
          </p:nvSpPr>
          <p:spPr>
            <a:xfrm>
              <a:off x="3293676" y="2739390"/>
              <a:ext cx="2723515" cy="1085215"/>
            </a:xfrm>
            <a:custGeom>
              <a:avLst/>
              <a:gdLst/>
              <a:ahLst/>
              <a:cxnLst/>
              <a:rect l="l" t="t" r="r" b="b"/>
              <a:pathLst>
                <a:path w="2723515" h="1085214">
                  <a:moveTo>
                    <a:pt x="2723095" y="0"/>
                  </a:moveTo>
                  <a:lnTo>
                    <a:pt x="0" y="1084656"/>
                  </a:lnTo>
                </a:path>
              </a:pathLst>
            </a:custGeom>
            <a:ln w="2286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3234686" y="3783947"/>
              <a:ext cx="85090" cy="71120"/>
            </a:xfrm>
            <a:custGeom>
              <a:avLst/>
              <a:gdLst/>
              <a:ahLst/>
              <a:cxnLst/>
              <a:rect l="l" t="t" r="r" b="b"/>
              <a:pathLst>
                <a:path w="85089" h="71120">
                  <a:moveTo>
                    <a:pt x="56692" y="0"/>
                  </a:moveTo>
                  <a:lnTo>
                    <a:pt x="0" y="63601"/>
                  </a:lnTo>
                  <a:lnTo>
                    <a:pt x="84899" y="70789"/>
                  </a:lnTo>
                  <a:lnTo>
                    <a:pt x="566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6014626" y="2739390"/>
              <a:ext cx="1270" cy="398780"/>
            </a:xfrm>
            <a:custGeom>
              <a:avLst/>
              <a:gdLst/>
              <a:ahLst/>
              <a:cxnLst/>
              <a:rect l="l" t="t" r="r" b="b"/>
              <a:pathLst>
                <a:path w="1270" h="398780">
                  <a:moveTo>
                    <a:pt x="1015" y="0"/>
                  </a:moveTo>
                  <a:lnTo>
                    <a:pt x="0" y="398170"/>
                  </a:lnTo>
                </a:path>
              </a:pathLst>
            </a:custGeom>
            <a:ln w="2286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976556" y="3124760"/>
              <a:ext cx="76200" cy="76835"/>
            </a:xfrm>
            <a:custGeom>
              <a:avLst/>
              <a:gdLst/>
              <a:ahLst/>
              <a:cxnLst/>
              <a:rect l="l" t="t" r="r" b="b"/>
              <a:pathLst>
                <a:path w="76200" h="76835">
                  <a:moveTo>
                    <a:pt x="0" y="0"/>
                  </a:moveTo>
                  <a:lnTo>
                    <a:pt x="37909" y="76288"/>
                  </a:lnTo>
                  <a:lnTo>
                    <a:pt x="76200" y="1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6014466" y="2743962"/>
              <a:ext cx="2369820" cy="340360"/>
            </a:xfrm>
            <a:custGeom>
              <a:avLst/>
              <a:gdLst/>
              <a:ahLst/>
              <a:cxnLst/>
              <a:rect l="l" t="t" r="r" b="b"/>
              <a:pathLst>
                <a:path w="2369820" h="340360">
                  <a:moveTo>
                    <a:pt x="0" y="0"/>
                  </a:moveTo>
                  <a:lnTo>
                    <a:pt x="2369261" y="339775"/>
                  </a:lnTo>
                </a:path>
              </a:pathLst>
            </a:custGeom>
            <a:ln w="2286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8365744" y="3044219"/>
              <a:ext cx="81280" cy="75565"/>
            </a:xfrm>
            <a:custGeom>
              <a:avLst/>
              <a:gdLst/>
              <a:ahLst/>
              <a:cxnLst/>
              <a:rect l="l" t="t" r="r" b="b"/>
              <a:pathLst>
                <a:path w="81279" h="75564">
                  <a:moveTo>
                    <a:pt x="10820" y="0"/>
                  </a:moveTo>
                  <a:lnTo>
                    <a:pt x="0" y="75425"/>
                  </a:lnTo>
                  <a:lnTo>
                    <a:pt x="80835" y="48539"/>
                  </a:lnTo>
                  <a:lnTo>
                    <a:pt x="108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37912" rIns="0" bIns="0" rtlCol="0" vert="horz">
            <a:spAutoFit/>
          </a:bodyPr>
          <a:lstStyle/>
          <a:p>
            <a:pPr marL="822960">
              <a:lnSpc>
                <a:spcPts val="3285"/>
              </a:lnSpc>
              <a:spcBef>
                <a:spcPts val="95"/>
              </a:spcBef>
            </a:pPr>
            <a:r>
              <a:rPr dirty="0" spc="140"/>
              <a:t>BARATARIA</a:t>
            </a:r>
            <a:r>
              <a:rPr dirty="0" spc="405"/>
              <a:t> </a:t>
            </a:r>
            <a:r>
              <a:rPr dirty="0" spc="140"/>
              <a:t>BASIN</a:t>
            </a:r>
            <a:r>
              <a:rPr dirty="0" spc="405"/>
              <a:t> </a:t>
            </a:r>
            <a:r>
              <a:rPr dirty="0" spc="140"/>
              <a:t>RIDGE</a:t>
            </a:r>
            <a:r>
              <a:rPr dirty="0" spc="380"/>
              <a:t> </a:t>
            </a:r>
            <a:r>
              <a:rPr dirty="0"/>
              <a:t>&amp;</a:t>
            </a:r>
            <a:r>
              <a:rPr dirty="0" spc="395"/>
              <a:t> </a:t>
            </a:r>
            <a:r>
              <a:rPr dirty="0" spc="140"/>
              <a:t>MARSH</a:t>
            </a:r>
            <a:r>
              <a:rPr dirty="0" spc="405"/>
              <a:t> </a:t>
            </a:r>
            <a:r>
              <a:rPr dirty="0" spc="145"/>
              <a:t>CREATION</a:t>
            </a:r>
            <a:r>
              <a:rPr dirty="0" spc="395"/>
              <a:t> </a:t>
            </a:r>
            <a:r>
              <a:rPr dirty="0"/>
              <a:t>-</a:t>
            </a:r>
            <a:r>
              <a:rPr dirty="0" spc="409"/>
              <a:t> </a:t>
            </a:r>
            <a:r>
              <a:rPr dirty="0" spc="135"/>
              <a:t>SPANISH</a:t>
            </a:r>
            <a:r>
              <a:rPr dirty="0" spc="405"/>
              <a:t> </a:t>
            </a:r>
            <a:r>
              <a:rPr dirty="0" spc="130"/>
              <a:t>PASS</a:t>
            </a:r>
          </a:p>
          <a:p>
            <a:pPr marL="805815">
              <a:lnSpc>
                <a:spcPts val="2085"/>
              </a:lnSpc>
            </a:pPr>
            <a:r>
              <a:rPr dirty="0" sz="1800" spc="160" i="1">
                <a:latin typeface="Franklin Gothic Book"/>
                <a:cs typeface="Franklin Gothic Book"/>
              </a:rPr>
              <a:t>Plaquemines</a:t>
            </a:r>
            <a:r>
              <a:rPr dirty="0" sz="1800" spc="400" i="1">
                <a:latin typeface="Franklin Gothic Book"/>
                <a:cs typeface="Franklin Gothic Book"/>
              </a:rPr>
              <a:t> </a:t>
            </a:r>
            <a:r>
              <a:rPr dirty="0" sz="1800" spc="145" i="1">
                <a:latin typeface="Franklin Gothic Book"/>
                <a:cs typeface="Franklin Gothic Book"/>
              </a:rPr>
              <a:t>Parish</a:t>
            </a:r>
            <a:endParaRPr sz="1800">
              <a:latin typeface="Franklin Gothic Book"/>
              <a:cs typeface="Franklin Gothic Book"/>
            </a:endParaRPr>
          </a:p>
        </p:txBody>
      </p:sp>
      <p:pic>
        <p:nvPicPr>
          <p:cNvPr id="28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1167" y="0"/>
            <a:ext cx="1024127" cy="1024127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11806555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  <a:tabLst>
                <a:tab pos="11663045" algn="l"/>
              </a:tabLst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r>
              <a:rPr dirty="0" sz="800">
                <a:latin typeface="Franklin Gothic Book"/>
                <a:cs typeface="Franklin Gothic Book"/>
              </a:rPr>
              <a:t>	</a:t>
            </a:r>
            <a:r>
              <a:rPr dirty="0" sz="800" spc="-25">
                <a:latin typeface="Franklin Gothic Book"/>
                <a:cs typeface="Franklin Gothic Book"/>
              </a:rPr>
              <a:t>40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53548" y="2925556"/>
              <a:ext cx="209669" cy="9967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67796" y="4132670"/>
              <a:ext cx="770161" cy="1306567"/>
            </a:xfrm>
            <a:prstGeom prst="rect">
              <a:avLst/>
            </a:prstGeom>
          </p:spPr>
        </p:pic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37912" rIns="0" bIns="0" rtlCol="0" vert="horz">
            <a:spAutoFit/>
          </a:bodyPr>
          <a:lstStyle/>
          <a:p>
            <a:pPr marL="621665">
              <a:lnSpc>
                <a:spcPts val="3175"/>
              </a:lnSpc>
              <a:spcBef>
                <a:spcPts val="95"/>
              </a:spcBef>
            </a:pPr>
            <a:r>
              <a:rPr dirty="0" spc="140"/>
              <a:t>UPPER</a:t>
            </a:r>
            <a:r>
              <a:rPr dirty="0" spc="405"/>
              <a:t> </a:t>
            </a:r>
            <a:r>
              <a:rPr dirty="0" spc="140"/>
              <a:t>BARATARIA</a:t>
            </a:r>
            <a:r>
              <a:rPr dirty="0" spc="405"/>
              <a:t> </a:t>
            </a:r>
            <a:r>
              <a:rPr dirty="0" spc="145"/>
              <a:t>LANDBRIDGE</a:t>
            </a:r>
          </a:p>
          <a:p>
            <a:pPr marL="670560">
              <a:lnSpc>
                <a:spcPts val="1975"/>
              </a:lnSpc>
            </a:pPr>
            <a:r>
              <a:rPr dirty="0" sz="1800" spc="160" i="1">
                <a:latin typeface="Franklin Gothic Book"/>
                <a:cs typeface="Franklin Gothic Book"/>
              </a:rPr>
              <a:t>Plaquemines</a:t>
            </a:r>
            <a:r>
              <a:rPr dirty="0" sz="1800" spc="390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and</a:t>
            </a:r>
            <a:r>
              <a:rPr dirty="0" sz="1800" spc="405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Jef</a:t>
            </a:r>
            <a:r>
              <a:rPr dirty="0" sz="1800" spc="-195" i="1">
                <a:latin typeface="Franklin Gothic Book"/>
                <a:cs typeface="Franklin Gothic Book"/>
              </a:rPr>
              <a:t> </a:t>
            </a:r>
            <a:r>
              <a:rPr dirty="0" sz="1800" spc="150" i="1">
                <a:latin typeface="Franklin Gothic Book"/>
                <a:cs typeface="Franklin Gothic Book"/>
              </a:rPr>
              <a:t>ferson</a:t>
            </a:r>
            <a:r>
              <a:rPr dirty="0" sz="1800" spc="375" i="1">
                <a:latin typeface="Franklin Gothic Book"/>
                <a:cs typeface="Franklin Gothic Book"/>
              </a:rPr>
              <a:t> </a:t>
            </a:r>
            <a:r>
              <a:rPr dirty="0" sz="1800" spc="140" i="1">
                <a:latin typeface="Franklin Gothic Book"/>
                <a:cs typeface="Franklin Gothic Book"/>
              </a:rPr>
              <a:t>Parish</a:t>
            </a:r>
            <a:endParaRPr sz="1800">
              <a:latin typeface="Franklin Gothic Book"/>
              <a:cs typeface="Franklin Gothic Book"/>
            </a:endParaRP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024127" cy="1024127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544576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91784" y="6573917"/>
            <a:ext cx="14351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-25">
                <a:latin typeface="Franklin Gothic Book"/>
                <a:cs typeface="Franklin Gothic Book"/>
              </a:rPr>
              <a:t>41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object 5"/>
            <p:cNvSpPr/>
            <p:nvPr/>
          </p:nvSpPr>
          <p:spPr>
            <a:xfrm>
              <a:off x="94488" y="6542531"/>
              <a:ext cx="5829300" cy="315595"/>
            </a:xfrm>
            <a:custGeom>
              <a:avLst/>
              <a:gdLst/>
              <a:ahLst/>
              <a:cxnLst/>
              <a:rect l="l" t="t" r="r" b="b"/>
              <a:pathLst>
                <a:path w="5829300" h="315595">
                  <a:moveTo>
                    <a:pt x="5829300" y="0"/>
                  </a:moveTo>
                  <a:lnTo>
                    <a:pt x="0" y="0"/>
                  </a:lnTo>
                  <a:lnTo>
                    <a:pt x="0" y="315468"/>
                  </a:lnTo>
                  <a:lnTo>
                    <a:pt x="5829300" y="315468"/>
                  </a:lnTo>
                  <a:lnTo>
                    <a:pt x="5829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950452" y="5564123"/>
              <a:ext cx="416559" cy="212090"/>
            </a:xfrm>
            <a:custGeom>
              <a:avLst/>
              <a:gdLst/>
              <a:ahLst/>
              <a:cxnLst/>
              <a:rect l="l" t="t" r="r" b="b"/>
              <a:pathLst>
                <a:path w="416559" h="212089">
                  <a:moveTo>
                    <a:pt x="416051" y="0"/>
                  </a:moveTo>
                  <a:lnTo>
                    <a:pt x="0" y="0"/>
                  </a:lnTo>
                  <a:lnTo>
                    <a:pt x="0" y="211836"/>
                  </a:lnTo>
                  <a:lnTo>
                    <a:pt x="416051" y="211836"/>
                  </a:lnTo>
                  <a:lnTo>
                    <a:pt x="416051" y="0"/>
                  </a:lnTo>
                  <a:close/>
                </a:path>
              </a:pathLst>
            </a:custGeom>
            <a:solidFill>
              <a:srgbClr val="92D050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8950452" y="6089903"/>
              <a:ext cx="416559" cy="213360"/>
            </a:xfrm>
            <a:custGeom>
              <a:avLst/>
              <a:gdLst/>
              <a:ahLst/>
              <a:cxnLst/>
              <a:rect l="l" t="t" r="r" b="b"/>
              <a:pathLst>
                <a:path w="416559" h="213360">
                  <a:moveTo>
                    <a:pt x="416051" y="0"/>
                  </a:moveTo>
                  <a:lnTo>
                    <a:pt x="0" y="0"/>
                  </a:lnTo>
                  <a:lnTo>
                    <a:pt x="0" y="213360"/>
                  </a:lnTo>
                  <a:lnTo>
                    <a:pt x="416051" y="213360"/>
                  </a:lnTo>
                  <a:lnTo>
                    <a:pt x="416051" y="0"/>
                  </a:lnTo>
                  <a:close/>
                </a:path>
              </a:pathLst>
            </a:custGeom>
            <a:solidFill>
              <a:srgbClr val="FFC000">
                <a:alpha val="7999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9444517" y="5542954"/>
            <a:ext cx="2225040" cy="7658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Constructed</a:t>
            </a:r>
            <a:r>
              <a:rPr dirty="0" sz="1400" spc="-4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(2,968</a:t>
            </a:r>
            <a:r>
              <a:rPr dirty="0" sz="1400" spc="-3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Acres)</a:t>
            </a:r>
            <a:endParaRPr sz="1400">
              <a:latin typeface="Franklin Gothic Demi Cond"/>
              <a:cs typeface="Franklin Gothic Demi Cond"/>
            </a:endParaRPr>
          </a:p>
          <a:p>
            <a:pPr>
              <a:lnSpc>
                <a:spcPct val="100000"/>
              </a:lnSpc>
              <a:spcBef>
                <a:spcPts val="875"/>
              </a:spcBef>
            </a:pPr>
            <a:endParaRPr sz="1400">
              <a:latin typeface="Franklin Gothic Demi Cond"/>
              <a:cs typeface="Franklin Gothic Demi Cond"/>
            </a:endParaRPr>
          </a:p>
          <a:p>
            <a:pPr marL="12700">
              <a:lnSpc>
                <a:spcPct val="100000"/>
              </a:lnSpc>
            </a:pP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Partially</a:t>
            </a:r>
            <a:r>
              <a:rPr dirty="0" sz="1400" spc="-35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Designed</a:t>
            </a:r>
            <a:r>
              <a:rPr dirty="0" sz="1400" spc="-15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(1,100</a:t>
            </a:r>
            <a:r>
              <a:rPr dirty="0" sz="1400" spc="-15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Acres)</a:t>
            </a:r>
            <a:endParaRPr sz="1400">
              <a:latin typeface="Franklin Gothic Demi Cond"/>
              <a:cs typeface="Franklin Gothic Demi Cond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115068" y="785649"/>
            <a:ext cx="9653905" cy="4461510"/>
            <a:chOff x="2115068" y="785649"/>
            <a:chExt cx="9653905" cy="446151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58914" y="785649"/>
              <a:ext cx="209669" cy="99670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15068" y="3940591"/>
              <a:ext cx="770161" cy="1306567"/>
            </a:xfrm>
            <a:prstGeom prst="rect">
              <a:avLst/>
            </a:prstGeom>
          </p:spPr>
        </p:pic>
      </p:grpSp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7132" rIns="0" bIns="0" rtlCol="0" vert="horz">
            <a:spAutoFit/>
          </a:bodyPr>
          <a:lstStyle/>
          <a:p>
            <a:pPr marL="733425">
              <a:lnSpc>
                <a:spcPts val="3175"/>
              </a:lnSpc>
              <a:spcBef>
                <a:spcPts val="95"/>
              </a:spcBef>
            </a:pPr>
            <a:r>
              <a:rPr dirty="0" spc="140"/>
              <a:t>UPPER</a:t>
            </a:r>
            <a:r>
              <a:rPr dirty="0" spc="405"/>
              <a:t> </a:t>
            </a:r>
            <a:r>
              <a:rPr dirty="0" spc="140"/>
              <a:t>BARATARIA</a:t>
            </a:r>
            <a:r>
              <a:rPr dirty="0" spc="405"/>
              <a:t> </a:t>
            </a:r>
            <a:r>
              <a:rPr dirty="0" spc="145"/>
              <a:t>LANDBRIDGE</a:t>
            </a:r>
          </a:p>
          <a:p>
            <a:pPr marL="782320">
              <a:lnSpc>
                <a:spcPts val="1975"/>
              </a:lnSpc>
            </a:pPr>
            <a:r>
              <a:rPr dirty="0" sz="1800" spc="160" i="1">
                <a:latin typeface="Franklin Gothic Book"/>
                <a:cs typeface="Franklin Gothic Book"/>
              </a:rPr>
              <a:t>Plaquemines</a:t>
            </a:r>
            <a:r>
              <a:rPr dirty="0" sz="1800" spc="390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and</a:t>
            </a:r>
            <a:r>
              <a:rPr dirty="0" sz="1800" spc="405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Jef</a:t>
            </a:r>
            <a:r>
              <a:rPr dirty="0" sz="1800" spc="-195" i="1">
                <a:latin typeface="Franklin Gothic Book"/>
                <a:cs typeface="Franklin Gothic Book"/>
              </a:rPr>
              <a:t> </a:t>
            </a:r>
            <a:r>
              <a:rPr dirty="0" sz="1800" spc="150" i="1">
                <a:latin typeface="Franklin Gothic Book"/>
                <a:cs typeface="Franklin Gothic Book"/>
              </a:rPr>
              <a:t>ferson</a:t>
            </a:r>
            <a:r>
              <a:rPr dirty="0" sz="1800" spc="375" i="1">
                <a:latin typeface="Franklin Gothic Book"/>
                <a:cs typeface="Franklin Gothic Book"/>
              </a:rPr>
              <a:t> </a:t>
            </a:r>
            <a:r>
              <a:rPr dirty="0" sz="1800" spc="140" i="1">
                <a:latin typeface="Franklin Gothic Book"/>
                <a:cs typeface="Franklin Gothic Book"/>
              </a:rPr>
              <a:t>Parish</a:t>
            </a:r>
            <a:endParaRPr sz="1800">
              <a:latin typeface="Franklin Gothic Book"/>
              <a:cs typeface="Franklin Gothic Book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2776" y="509015"/>
            <a:ext cx="1024127" cy="1024127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544576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91784" y="6573917"/>
            <a:ext cx="14351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-25">
                <a:latin typeface="Franklin Gothic Book"/>
                <a:cs typeface="Franklin Gothic Book"/>
              </a:rPr>
              <a:t>42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object 5"/>
            <p:cNvSpPr/>
            <p:nvPr/>
          </p:nvSpPr>
          <p:spPr>
            <a:xfrm>
              <a:off x="94488" y="6542531"/>
              <a:ext cx="5829300" cy="315595"/>
            </a:xfrm>
            <a:custGeom>
              <a:avLst/>
              <a:gdLst/>
              <a:ahLst/>
              <a:cxnLst/>
              <a:rect l="l" t="t" r="r" b="b"/>
              <a:pathLst>
                <a:path w="5829300" h="315595">
                  <a:moveTo>
                    <a:pt x="5829300" y="0"/>
                  </a:moveTo>
                  <a:lnTo>
                    <a:pt x="0" y="0"/>
                  </a:lnTo>
                  <a:lnTo>
                    <a:pt x="0" y="315468"/>
                  </a:lnTo>
                  <a:lnTo>
                    <a:pt x="5829300" y="315468"/>
                  </a:lnTo>
                  <a:lnTo>
                    <a:pt x="5829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5504" y="3864719"/>
              <a:ext cx="559892" cy="89105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18869" y="3015626"/>
              <a:ext cx="841692" cy="187109"/>
            </a:xfrm>
            <a:prstGeom prst="rect">
              <a:avLst/>
            </a:prstGeom>
          </p:spPr>
        </p:pic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10851" rIns="0" bIns="0" rtlCol="0" vert="horz">
            <a:spAutoFit/>
          </a:bodyPr>
          <a:lstStyle/>
          <a:p>
            <a:pPr marL="1214755">
              <a:lnSpc>
                <a:spcPts val="3175"/>
              </a:lnSpc>
              <a:spcBef>
                <a:spcPts val="95"/>
              </a:spcBef>
            </a:pPr>
            <a:r>
              <a:rPr dirty="0"/>
              <a:t>BRETON</a:t>
            </a:r>
            <a:r>
              <a:rPr dirty="0" spc="-75"/>
              <a:t> </a:t>
            </a:r>
            <a:r>
              <a:rPr dirty="0" spc="-10"/>
              <a:t>LANDBRIDGE</a:t>
            </a:r>
          </a:p>
          <a:p>
            <a:pPr marL="1263650">
              <a:lnSpc>
                <a:spcPts val="1975"/>
              </a:lnSpc>
            </a:pPr>
            <a:r>
              <a:rPr dirty="0" sz="1800" spc="160" i="1">
                <a:latin typeface="Franklin Gothic Book"/>
                <a:cs typeface="Franklin Gothic Book"/>
              </a:rPr>
              <a:t>Plaquemines</a:t>
            </a:r>
            <a:r>
              <a:rPr dirty="0" sz="1800" spc="390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and</a:t>
            </a:r>
            <a:r>
              <a:rPr dirty="0" sz="1800" spc="400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St.</a:t>
            </a:r>
            <a:r>
              <a:rPr dirty="0" sz="1800" spc="385" i="1">
                <a:latin typeface="Franklin Gothic Book"/>
                <a:cs typeface="Franklin Gothic Book"/>
              </a:rPr>
              <a:t> </a:t>
            </a:r>
            <a:r>
              <a:rPr dirty="0" sz="1800" spc="150" i="1">
                <a:latin typeface="Franklin Gothic Book"/>
                <a:cs typeface="Franklin Gothic Book"/>
              </a:rPr>
              <a:t>Bernard</a:t>
            </a:r>
            <a:r>
              <a:rPr dirty="0" sz="1800" spc="385" i="1">
                <a:latin typeface="Franklin Gothic Book"/>
                <a:cs typeface="Franklin Gothic Book"/>
              </a:rPr>
              <a:t> </a:t>
            </a:r>
            <a:r>
              <a:rPr dirty="0" sz="1800" spc="140" i="1">
                <a:latin typeface="Franklin Gothic Book"/>
                <a:cs typeface="Franklin Gothic Book"/>
              </a:rPr>
              <a:t>Parish</a:t>
            </a:r>
            <a:endParaRPr sz="1800">
              <a:latin typeface="Franklin Gothic Book"/>
              <a:cs typeface="Franklin Gothic Book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92836" y="373379"/>
            <a:ext cx="1024127" cy="1024127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544576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endParaRPr sz="8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91784" y="6573917"/>
            <a:ext cx="143510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</a:pPr>
            <a:r>
              <a:rPr dirty="0" sz="800" spc="-25">
                <a:latin typeface="Franklin Gothic Book"/>
                <a:cs typeface="Franklin Gothic Book"/>
              </a:rPr>
              <a:t>43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object 5"/>
            <p:cNvSpPr/>
            <p:nvPr/>
          </p:nvSpPr>
          <p:spPr>
            <a:xfrm>
              <a:off x="94488" y="6542531"/>
              <a:ext cx="5829300" cy="315595"/>
            </a:xfrm>
            <a:custGeom>
              <a:avLst/>
              <a:gdLst/>
              <a:ahLst/>
              <a:cxnLst/>
              <a:rect l="l" t="t" r="r" b="b"/>
              <a:pathLst>
                <a:path w="5829300" h="315595">
                  <a:moveTo>
                    <a:pt x="5829300" y="0"/>
                  </a:moveTo>
                  <a:lnTo>
                    <a:pt x="0" y="0"/>
                  </a:lnTo>
                  <a:lnTo>
                    <a:pt x="0" y="315468"/>
                  </a:lnTo>
                  <a:lnTo>
                    <a:pt x="5829300" y="315468"/>
                  </a:lnTo>
                  <a:lnTo>
                    <a:pt x="5829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845295" y="5268467"/>
              <a:ext cx="414655" cy="213360"/>
            </a:xfrm>
            <a:custGeom>
              <a:avLst/>
              <a:gdLst/>
              <a:ahLst/>
              <a:cxnLst/>
              <a:rect l="l" t="t" r="r" b="b"/>
              <a:pathLst>
                <a:path w="414654" h="213360">
                  <a:moveTo>
                    <a:pt x="414527" y="0"/>
                  </a:moveTo>
                  <a:lnTo>
                    <a:pt x="0" y="0"/>
                  </a:lnTo>
                  <a:lnTo>
                    <a:pt x="0" y="213359"/>
                  </a:lnTo>
                  <a:lnTo>
                    <a:pt x="414527" y="213359"/>
                  </a:lnTo>
                  <a:lnTo>
                    <a:pt x="414527" y="0"/>
                  </a:lnTo>
                  <a:close/>
                </a:path>
              </a:pathLst>
            </a:custGeom>
            <a:solidFill>
              <a:srgbClr val="92D050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8845295" y="5795771"/>
              <a:ext cx="414655" cy="212090"/>
            </a:xfrm>
            <a:custGeom>
              <a:avLst/>
              <a:gdLst/>
              <a:ahLst/>
              <a:cxnLst/>
              <a:rect l="l" t="t" r="r" b="b"/>
              <a:pathLst>
                <a:path w="414654" h="212089">
                  <a:moveTo>
                    <a:pt x="414527" y="0"/>
                  </a:moveTo>
                  <a:lnTo>
                    <a:pt x="0" y="0"/>
                  </a:lnTo>
                  <a:lnTo>
                    <a:pt x="0" y="211835"/>
                  </a:lnTo>
                  <a:lnTo>
                    <a:pt x="414527" y="211835"/>
                  </a:lnTo>
                  <a:lnTo>
                    <a:pt x="414527" y="0"/>
                  </a:lnTo>
                  <a:close/>
                </a:path>
              </a:pathLst>
            </a:custGeom>
            <a:solidFill>
              <a:srgbClr val="FFC000">
                <a:alpha val="7999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9338639" y="5248370"/>
            <a:ext cx="2179955" cy="7658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Under</a:t>
            </a:r>
            <a:r>
              <a:rPr dirty="0" sz="1400" spc="-35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Construction</a:t>
            </a:r>
            <a:r>
              <a:rPr dirty="0" sz="1400" spc="-4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(934</a:t>
            </a:r>
            <a:r>
              <a:rPr dirty="0" sz="1400" spc="-4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Acres)</a:t>
            </a:r>
            <a:endParaRPr sz="1400">
              <a:latin typeface="Franklin Gothic Demi Cond"/>
              <a:cs typeface="Franklin Gothic Demi Cond"/>
            </a:endParaRPr>
          </a:p>
          <a:p>
            <a:pPr>
              <a:lnSpc>
                <a:spcPct val="100000"/>
              </a:lnSpc>
              <a:spcBef>
                <a:spcPts val="875"/>
              </a:spcBef>
            </a:pPr>
            <a:endParaRPr sz="1400">
              <a:latin typeface="Franklin Gothic Demi Cond"/>
              <a:cs typeface="Franklin Gothic Demi Cond"/>
            </a:endParaRPr>
          </a:p>
          <a:p>
            <a:pPr marL="12700">
              <a:lnSpc>
                <a:spcPct val="100000"/>
              </a:lnSpc>
            </a:pP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Designed</a:t>
            </a:r>
            <a:r>
              <a:rPr dirty="0" sz="1400" spc="-4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(803</a:t>
            </a:r>
            <a:r>
              <a:rPr dirty="0" sz="1400" spc="-4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Franklin Gothic Demi Cond"/>
                <a:cs typeface="Franklin Gothic Demi Cond"/>
              </a:rPr>
              <a:t>Acres)</a:t>
            </a:r>
            <a:endParaRPr sz="1400">
              <a:latin typeface="Franklin Gothic Demi Cond"/>
              <a:cs typeface="Franklin Gothic Demi Cond"/>
            </a:endParaRP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4619" y="5403232"/>
            <a:ext cx="209669" cy="996708"/>
          </a:xfrm>
          <a:prstGeom prst="rect">
            <a:avLst/>
          </a:prstGeom>
        </p:spPr>
      </p:pic>
      <p:sp>
        <p:nvSpPr>
          <p:cNvPr id="11" name="object 11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27971" rIns="0" bIns="0" rtlCol="0" vert="horz">
            <a:spAutoFit/>
          </a:bodyPr>
          <a:lstStyle/>
          <a:p>
            <a:pPr marL="955040">
              <a:lnSpc>
                <a:spcPts val="3175"/>
              </a:lnSpc>
              <a:spcBef>
                <a:spcPts val="95"/>
              </a:spcBef>
            </a:pPr>
            <a:r>
              <a:rPr dirty="0"/>
              <a:t>BRETON</a:t>
            </a:r>
            <a:r>
              <a:rPr dirty="0" spc="-75"/>
              <a:t> </a:t>
            </a:r>
            <a:r>
              <a:rPr dirty="0" spc="-10"/>
              <a:t>LANDBRIDGE</a:t>
            </a:r>
          </a:p>
          <a:p>
            <a:pPr marL="1003935">
              <a:lnSpc>
                <a:spcPts val="1975"/>
              </a:lnSpc>
            </a:pPr>
            <a:r>
              <a:rPr dirty="0" sz="1800" spc="160" i="1">
                <a:latin typeface="Franklin Gothic Book"/>
                <a:cs typeface="Franklin Gothic Book"/>
              </a:rPr>
              <a:t>Plaquemines</a:t>
            </a:r>
            <a:r>
              <a:rPr dirty="0" sz="1800" spc="390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and</a:t>
            </a:r>
            <a:r>
              <a:rPr dirty="0" sz="1800" spc="400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St.</a:t>
            </a:r>
            <a:r>
              <a:rPr dirty="0" sz="1800" spc="385" i="1">
                <a:latin typeface="Franklin Gothic Book"/>
                <a:cs typeface="Franklin Gothic Book"/>
              </a:rPr>
              <a:t> </a:t>
            </a:r>
            <a:r>
              <a:rPr dirty="0" sz="1800" spc="150" i="1">
                <a:latin typeface="Franklin Gothic Book"/>
                <a:cs typeface="Franklin Gothic Book"/>
              </a:rPr>
              <a:t>Bernard</a:t>
            </a:r>
            <a:r>
              <a:rPr dirty="0" sz="1800" spc="385" i="1">
                <a:latin typeface="Franklin Gothic Book"/>
                <a:cs typeface="Franklin Gothic Book"/>
              </a:rPr>
              <a:t> </a:t>
            </a:r>
            <a:r>
              <a:rPr dirty="0" sz="1800" spc="140" i="1">
                <a:latin typeface="Franklin Gothic Book"/>
                <a:cs typeface="Franklin Gothic Book"/>
              </a:rPr>
              <a:t>Parish</a:t>
            </a:r>
            <a:endParaRPr sz="1800">
              <a:latin typeface="Franklin Gothic Book"/>
              <a:cs typeface="Franklin Gothic Book"/>
            </a:endParaRPr>
          </a:p>
        </p:txBody>
      </p:sp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3755" y="190500"/>
            <a:ext cx="1024127" cy="1024127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11806555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  <a:tabLst>
                <a:tab pos="11663045" algn="l"/>
              </a:tabLst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r>
              <a:rPr dirty="0" sz="800">
                <a:latin typeface="Franklin Gothic Book"/>
                <a:cs typeface="Franklin Gothic Book"/>
              </a:rPr>
              <a:t>	</a:t>
            </a:r>
            <a:r>
              <a:rPr dirty="0" sz="800" spc="-25">
                <a:latin typeface="Franklin Gothic Book"/>
                <a:cs typeface="Franklin Gothic Book"/>
              </a:rPr>
              <a:t>44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6572" y="3020567"/>
              <a:ext cx="10447019" cy="3837432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01185" y="1355121"/>
            <a:ext cx="5659120" cy="15506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  <a:tab pos="5556250" algn="l"/>
              </a:tabLst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~10,000</a:t>
            </a:r>
            <a:r>
              <a:rPr dirty="0" sz="2000" spc="31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acre</a:t>
            </a:r>
            <a:r>
              <a:rPr dirty="0" sz="2000" spc="30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benefit</a:t>
            </a:r>
            <a:r>
              <a:rPr dirty="0" sz="2000" spc="3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area</a:t>
            </a:r>
            <a:r>
              <a:rPr dirty="0" sz="2000" spc="27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spanning</a:t>
            </a:r>
            <a:r>
              <a:rPr dirty="0" sz="2000" spc="32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Franklin Gothic Medium"/>
                <a:cs typeface="Franklin Gothic Medium"/>
              </a:rPr>
              <a:t>from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	</a:t>
            </a:r>
            <a:r>
              <a:rPr dirty="0" sz="2000" spc="-5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Plaquemines</a:t>
            </a:r>
            <a:r>
              <a:rPr dirty="0" sz="2000" spc="34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to</a:t>
            </a:r>
            <a:r>
              <a:rPr dirty="0" sz="2000" spc="3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Lafourche</a:t>
            </a:r>
            <a:r>
              <a:rPr dirty="0" sz="2000" spc="36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Parish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000">
              <a:latin typeface="Franklin Gothic Medium"/>
              <a:cs typeface="Franklin Gothic Medium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5556250" algn="l"/>
              </a:tabLst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Restores</a:t>
            </a:r>
            <a:r>
              <a:rPr dirty="0" sz="2000" spc="3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degraded</a:t>
            </a:r>
            <a:r>
              <a:rPr dirty="0" sz="2000" spc="33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marsh,</a:t>
            </a:r>
            <a:r>
              <a:rPr dirty="0" sz="2000" spc="3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reduces</a:t>
            </a:r>
            <a:r>
              <a:rPr dirty="0" sz="2000" spc="3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Franklin Gothic Medium"/>
                <a:cs typeface="Franklin Gothic Medium"/>
              </a:rPr>
              <a:t>wave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	</a:t>
            </a:r>
            <a:r>
              <a:rPr dirty="0" sz="2000" spc="-5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erosion,</a:t>
            </a:r>
            <a:r>
              <a:rPr dirty="0" sz="2000" spc="32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creates</a:t>
            </a:r>
            <a:r>
              <a:rPr dirty="0" sz="2000" spc="28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new</a:t>
            </a:r>
            <a:r>
              <a:rPr dirty="0" sz="2000" spc="254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habitat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8309" y="1355121"/>
            <a:ext cx="5053965" cy="12452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Built</a:t>
            </a:r>
            <a:r>
              <a:rPr dirty="0" sz="2000" spc="28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with</a:t>
            </a:r>
            <a:r>
              <a:rPr dirty="0" sz="2000" spc="27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Mississippi</a:t>
            </a:r>
            <a:r>
              <a:rPr dirty="0" sz="2000" spc="27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River</a:t>
            </a:r>
            <a:r>
              <a:rPr dirty="0" sz="2000" spc="27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28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local</a:t>
            </a:r>
            <a:r>
              <a:rPr dirty="0" sz="2000" spc="28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borrow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sources</a:t>
            </a:r>
            <a:r>
              <a:rPr dirty="0" sz="2000" spc="27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(Gulf,</a:t>
            </a:r>
            <a:r>
              <a:rPr dirty="0" sz="2000" spc="2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lakes</a:t>
            </a:r>
            <a:r>
              <a:rPr dirty="0" sz="2000" spc="24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26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bays)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000">
              <a:latin typeface="Franklin Gothic Medium"/>
              <a:cs typeface="Franklin Gothic Medium"/>
            </a:endParaRPr>
          </a:p>
          <a:p>
            <a:pPr marL="12700">
              <a:lnSpc>
                <a:spcPct val="100000"/>
              </a:lnSpc>
            </a:pP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Bank</a:t>
            </a:r>
            <a:r>
              <a:rPr dirty="0" sz="2000" spc="39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stabilization/living</a:t>
            </a:r>
            <a:r>
              <a:rPr dirty="0" sz="2000" spc="4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shoreline</a:t>
            </a:r>
            <a:r>
              <a:rPr dirty="0" sz="2000" spc="4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features</a:t>
            </a:r>
            <a:endParaRPr sz="2000">
              <a:latin typeface="Franklin Gothic Medium"/>
              <a:cs typeface="Franklin Gothic Medium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776" y="70104"/>
            <a:ext cx="1024127" cy="1024127"/>
          </a:xfrm>
          <a:prstGeom prst="rect">
            <a:avLst/>
          </a:prstGeom>
        </p:spPr>
      </p:pic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1123623" y="301434"/>
            <a:ext cx="5222875" cy="6985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250"/>
              </a:lnSpc>
              <a:spcBef>
                <a:spcPts val="95"/>
              </a:spcBef>
            </a:pPr>
            <a:r>
              <a:rPr dirty="0" spc="-20"/>
              <a:t>BARATARIA</a:t>
            </a:r>
            <a:r>
              <a:rPr dirty="0" spc="-60"/>
              <a:t> </a:t>
            </a:r>
            <a:r>
              <a:rPr dirty="0" spc="-10"/>
              <a:t>LANDBRIDGE</a:t>
            </a:r>
            <a:r>
              <a:rPr dirty="0" spc="-45"/>
              <a:t> </a:t>
            </a:r>
            <a:r>
              <a:rPr dirty="0" spc="-10"/>
              <a:t>RESTORATION</a:t>
            </a:r>
          </a:p>
          <a:p>
            <a:pPr marL="50165">
              <a:lnSpc>
                <a:spcPts val="2050"/>
              </a:lnSpc>
            </a:pPr>
            <a:r>
              <a:rPr dirty="0" sz="1800" spc="160" i="1">
                <a:latin typeface="Franklin Gothic Book"/>
                <a:cs typeface="Franklin Gothic Book"/>
              </a:rPr>
              <a:t>Plaquemines</a:t>
            </a:r>
            <a:r>
              <a:rPr dirty="0" sz="1800" spc="390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and</a:t>
            </a:r>
            <a:r>
              <a:rPr dirty="0" sz="1800" spc="405" i="1">
                <a:latin typeface="Franklin Gothic Book"/>
                <a:cs typeface="Franklin Gothic Book"/>
              </a:rPr>
              <a:t> </a:t>
            </a:r>
            <a:r>
              <a:rPr dirty="0" sz="1800" spc="120" i="1">
                <a:latin typeface="Franklin Gothic Book"/>
                <a:cs typeface="Franklin Gothic Book"/>
              </a:rPr>
              <a:t>Jef</a:t>
            </a:r>
            <a:r>
              <a:rPr dirty="0" sz="1800" spc="-195" i="1">
                <a:latin typeface="Franklin Gothic Book"/>
                <a:cs typeface="Franklin Gothic Book"/>
              </a:rPr>
              <a:t> </a:t>
            </a:r>
            <a:r>
              <a:rPr dirty="0" sz="1800" spc="150" i="1">
                <a:latin typeface="Franklin Gothic Book"/>
                <a:cs typeface="Franklin Gothic Book"/>
              </a:rPr>
              <a:t>ferson</a:t>
            </a:r>
            <a:r>
              <a:rPr dirty="0" sz="1800" spc="375" i="1">
                <a:latin typeface="Franklin Gothic Book"/>
                <a:cs typeface="Franklin Gothic Book"/>
              </a:rPr>
              <a:t> </a:t>
            </a:r>
            <a:r>
              <a:rPr dirty="0" sz="1800" spc="150" i="1">
                <a:latin typeface="Franklin Gothic Book"/>
                <a:cs typeface="Franklin Gothic Book"/>
              </a:rPr>
              <a:t>Parishes</a:t>
            </a:r>
            <a:endParaRPr sz="18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28005" y="1213294"/>
            <a:ext cx="4977765" cy="636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4965" marR="5080" indent="-342900">
              <a:lnSpc>
                <a:spcPct val="100000"/>
              </a:lnSpc>
              <a:spcBef>
                <a:spcPts val="105"/>
              </a:spcBef>
              <a:buClr>
                <a:srgbClr val="FFFFFF"/>
              </a:buClr>
              <a:buFont typeface="Arial"/>
              <a:buChar char="•"/>
              <a:tabLst>
                <a:tab pos="354965" algn="l"/>
              </a:tabLst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~5,000</a:t>
            </a:r>
            <a:r>
              <a:rPr dirty="0" sz="2000" spc="30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acre</a:t>
            </a:r>
            <a:r>
              <a:rPr dirty="0" sz="2000" spc="29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benefit</a:t>
            </a:r>
            <a:r>
              <a:rPr dirty="0" sz="2000" spc="29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area</a:t>
            </a:r>
            <a:r>
              <a:rPr dirty="0" sz="2000" spc="28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spanning</a:t>
            </a:r>
            <a:r>
              <a:rPr dirty="0" sz="2000" spc="3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Franklin Gothic Medium"/>
                <a:cs typeface="Franklin Gothic Medium"/>
              </a:rPr>
              <a:t>from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Bayou</a:t>
            </a:r>
            <a:r>
              <a:rPr dirty="0" sz="2000" spc="2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Lafourche</a:t>
            </a:r>
            <a:r>
              <a:rPr dirty="0" sz="2000" spc="28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to</a:t>
            </a:r>
            <a:r>
              <a:rPr dirty="0" sz="2000" spc="2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Terrebonne</a:t>
            </a:r>
            <a:r>
              <a:rPr dirty="0" sz="2000" spc="28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Parish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8005" y="2127694"/>
            <a:ext cx="5636260" cy="636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</a:tabLst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Restores</a:t>
            </a:r>
            <a:r>
              <a:rPr dirty="0" sz="2000" spc="3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degraded</a:t>
            </a:r>
            <a:r>
              <a:rPr dirty="0" sz="2000" spc="33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marsh,</a:t>
            </a:r>
            <a:r>
              <a:rPr dirty="0" sz="2000" spc="3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reduces</a:t>
            </a:r>
            <a:r>
              <a:rPr dirty="0" sz="2000" spc="3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Franklin Gothic Medium"/>
                <a:cs typeface="Franklin Gothic Medium"/>
              </a:rPr>
              <a:t>wave</a:t>
            </a:r>
            <a:endParaRPr sz="2000">
              <a:latin typeface="Franklin Gothic Medium"/>
              <a:cs typeface="Franklin Gothic Medium"/>
            </a:endParaRPr>
          </a:p>
          <a:p>
            <a:pPr marL="354965">
              <a:lnSpc>
                <a:spcPct val="100000"/>
              </a:lnSpc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erosion,</a:t>
            </a:r>
            <a:r>
              <a:rPr dirty="0" sz="2000" spc="31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27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provides</a:t>
            </a:r>
            <a:r>
              <a:rPr dirty="0" sz="2000" spc="27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buffer</a:t>
            </a:r>
            <a:r>
              <a:rPr dirty="0" sz="2000" spc="24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for</a:t>
            </a:r>
            <a:r>
              <a:rPr dirty="0" sz="2000" spc="29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levee</a:t>
            </a:r>
            <a:r>
              <a:rPr dirty="0" sz="2000" spc="24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systems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70465" y="1249245"/>
            <a:ext cx="5646420" cy="12452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Primarily</a:t>
            </a:r>
            <a:r>
              <a:rPr dirty="0" sz="2000" spc="29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built</a:t>
            </a:r>
            <a:r>
              <a:rPr dirty="0" sz="2000" spc="27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with</a:t>
            </a:r>
            <a:r>
              <a:rPr dirty="0" sz="2000" spc="30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local</a:t>
            </a:r>
            <a:r>
              <a:rPr dirty="0" sz="2000" spc="29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borrow</a:t>
            </a:r>
            <a:r>
              <a:rPr dirty="0" sz="2000" spc="30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sources</a:t>
            </a:r>
            <a:r>
              <a:rPr dirty="0" sz="2000" spc="30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(Gulf,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lakes</a:t>
            </a:r>
            <a:r>
              <a:rPr dirty="0" sz="2000" spc="19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2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bays)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130"/>
              </a:spcBef>
              <a:buClr>
                <a:srgbClr val="FFFFFF"/>
              </a:buClr>
              <a:buFont typeface="Arial"/>
              <a:buChar char="•"/>
            </a:pPr>
            <a:endParaRPr sz="2000">
              <a:latin typeface="Franklin Gothic Medium"/>
              <a:cs typeface="Franklin Gothic Medium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Bank</a:t>
            </a:r>
            <a:r>
              <a:rPr dirty="0" sz="2000" spc="39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stabilization/living</a:t>
            </a:r>
            <a:r>
              <a:rPr dirty="0" sz="2000" spc="4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shoreline</a:t>
            </a:r>
            <a:r>
              <a:rPr dirty="0" sz="2000" spc="4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features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23623" y="301434"/>
            <a:ext cx="580517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EASTERN</a:t>
            </a:r>
            <a:r>
              <a:rPr dirty="0" spc="-55"/>
              <a:t> </a:t>
            </a:r>
            <a:r>
              <a:rPr dirty="0"/>
              <a:t>TERREBONNE</a:t>
            </a:r>
            <a:r>
              <a:rPr dirty="0" spc="-50"/>
              <a:t> </a:t>
            </a:r>
            <a:r>
              <a:rPr dirty="0" spc="-10"/>
              <a:t>LANDBRIDGE</a:t>
            </a:r>
            <a:r>
              <a:rPr dirty="0" spc="-50"/>
              <a:t> </a:t>
            </a:r>
            <a:r>
              <a:rPr dirty="0"/>
              <a:t>-</a:t>
            </a:r>
            <a:r>
              <a:rPr dirty="0" spc="-60"/>
              <a:t> </a:t>
            </a:r>
            <a:r>
              <a:rPr dirty="0" spc="-20"/>
              <a:t>EAST</a:t>
            </a: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776" y="70104"/>
            <a:ext cx="1024127" cy="1024127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161478" y="700195"/>
            <a:ext cx="202818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155" i="1">
                <a:solidFill>
                  <a:srgbClr val="FFFFFF"/>
                </a:solidFill>
                <a:latin typeface="Franklin Gothic Book"/>
                <a:cs typeface="Franklin Gothic Book"/>
              </a:rPr>
              <a:t>Lafourche</a:t>
            </a:r>
            <a:r>
              <a:rPr dirty="0" sz="1800" spc="390" i="1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1800" spc="140" i="1">
                <a:solidFill>
                  <a:srgbClr val="FFFFFF"/>
                </a:solidFill>
                <a:latin typeface="Franklin Gothic Book"/>
                <a:cs typeface="Franklin Gothic Book"/>
              </a:rPr>
              <a:t>Parish</a:t>
            </a:r>
            <a:endParaRPr sz="1800">
              <a:latin typeface="Franklin Gothic Book"/>
              <a:cs typeface="Franklin Gothic Book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5319" y="2930651"/>
            <a:ext cx="10669523" cy="3811524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5" y="0"/>
            <a:ext cx="12185916" cy="6857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01185" y="1249338"/>
            <a:ext cx="5803265" cy="15506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54965" algn="l"/>
                <a:tab pos="5701030" algn="l"/>
              </a:tabLst>
            </a:pPr>
            <a:r>
              <a:rPr dirty="0" sz="2000" spc="-5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r>
              <a:rPr dirty="0" sz="200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+7000</a:t>
            </a:r>
            <a:r>
              <a:rPr dirty="0" sz="2000" spc="28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acre</a:t>
            </a:r>
            <a:r>
              <a:rPr dirty="0" sz="2000" spc="29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benefit</a:t>
            </a:r>
            <a:r>
              <a:rPr dirty="0" sz="2000" spc="29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area</a:t>
            </a:r>
            <a:r>
              <a:rPr dirty="0" sz="2000" spc="28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spanning</a:t>
            </a:r>
            <a:r>
              <a:rPr dirty="0" sz="2000" spc="3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Franklin Gothic Medium"/>
                <a:cs typeface="Franklin Gothic Medium"/>
              </a:rPr>
              <a:t>from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	</a:t>
            </a:r>
            <a:r>
              <a:rPr dirty="0" sz="2000" spc="-5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Lafourche</a:t>
            </a:r>
            <a:r>
              <a:rPr dirty="0" sz="2000" spc="2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Parish</a:t>
            </a:r>
            <a:r>
              <a:rPr dirty="0" sz="2000" spc="2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to</a:t>
            </a:r>
            <a:r>
              <a:rPr dirty="0" sz="2000" spc="254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Bayou</a:t>
            </a:r>
            <a:r>
              <a:rPr dirty="0" sz="2000" spc="2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Terrebonne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000">
              <a:latin typeface="Franklin Gothic Medium"/>
              <a:cs typeface="Franklin Gothic Medium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  <a:tab pos="5701030" algn="l"/>
              </a:tabLst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Restores</a:t>
            </a:r>
            <a:r>
              <a:rPr dirty="0" sz="2000" spc="3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degraded</a:t>
            </a:r>
            <a:r>
              <a:rPr dirty="0" sz="2000" spc="33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marsh,</a:t>
            </a:r>
            <a:r>
              <a:rPr dirty="0" sz="2000" spc="3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reduces</a:t>
            </a:r>
            <a:r>
              <a:rPr dirty="0" sz="2000" spc="35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Franklin Gothic Medium"/>
                <a:cs typeface="Franklin Gothic Medium"/>
              </a:rPr>
              <a:t>wave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	</a:t>
            </a:r>
            <a:r>
              <a:rPr dirty="0" sz="2000" spc="-5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erosion,</a:t>
            </a:r>
            <a:r>
              <a:rPr dirty="0" sz="2000" spc="33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provides</a:t>
            </a:r>
            <a:r>
              <a:rPr dirty="0" sz="2000" spc="29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buffer</a:t>
            </a:r>
            <a:r>
              <a:rPr dirty="0" sz="2000" spc="2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for</a:t>
            </a:r>
            <a:r>
              <a:rPr dirty="0" sz="2000" spc="3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levee</a:t>
            </a:r>
            <a:r>
              <a:rPr dirty="0" sz="2000" spc="26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systems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432615" y="1249338"/>
            <a:ext cx="5303520" cy="12452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Primarily</a:t>
            </a:r>
            <a:r>
              <a:rPr dirty="0" sz="2000" spc="29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built</a:t>
            </a:r>
            <a:r>
              <a:rPr dirty="0" sz="2000" spc="27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with</a:t>
            </a:r>
            <a:r>
              <a:rPr dirty="0" sz="2000" spc="30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local</a:t>
            </a:r>
            <a:r>
              <a:rPr dirty="0" sz="2000" spc="29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borrow</a:t>
            </a:r>
            <a:r>
              <a:rPr dirty="0" sz="2000" spc="30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sources</a:t>
            </a:r>
            <a:r>
              <a:rPr dirty="0" sz="2000" spc="30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(Gulf,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lakes</a:t>
            </a:r>
            <a:r>
              <a:rPr dirty="0" sz="2000" spc="19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>
                <a:solidFill>
                  <a:srgbClr val="FFFFFF"/>
                </a:solidFill>
                <a:latin typeface="Franklin Gothic Medium"/>
                <a:cs typeface="Franklin Gothic Medium"/>
              </a:rPr>
              <a:t>and</a:t>
            </a:r>
            <a:r>
              <a:rPr dirty="0" sz="2000" spc="2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bays)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2000">
              <a:latin typeface="Franklin Gothic Medium"/>
              <a:cs typeface="Franklin Gothic Medium"/>
            </a:endParaRPr>
          </a:p>
          <a:p>
            <a:pPr marL="12700">
              <a:lnSpc>
                <a:spcPct val="100000"/>
              </a:lnSpc>
            </a:pP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Bank</a:t>
            </a:r>
            <a:r>
              <a:rPr dirty="0" sz="2000" spc="390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stabilization/living</a:t>
            </a:r>
            <a:r>
              <a:rPr dirty="0" sz="2000" spc="4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10">
                <a:solidFill>
                  <a:srgbClr val="FFFFFF"/>
                </a:solidFill>
                <a:latin typeface="Franklin Gothic Medium"/>
                <a:cs typeface="Franklin Gothic Medium"/>
              </a:rPr>
              <a:t>shoreline</a:t>
            </a:r>
            <a:r>
              <a:rPr dirty="0" sz="2000" spc="415">
                <a:solidFill>
                  <a:srgbClr val="FFFFFF"/>
                </a:solidFill>
                <a:latin typeface="Franklin Gothic Medium"/>
                <a:cs typeface="Franklin Gothic Medium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Franklin Gothic Medium"/>
                <a:cs typeface="Franklin Gothic Medium"/>
              </a:rPr>
              <a:t>features</a:t>
            </a:r>
            <a:endParaRPr sz="2000">
              <a:latin typeface="Franklin Gothic Medium"/>
              <a:cs typeface="Franklin Gothic Medium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776" y="70104"/>
            <a:ext cx="1024127" cy="1024127"/>
          </a:xfrm>
          <a:prstGeom prst="rect">
            <a:avLst/>
          </a:prstGeom>
        </p:spPr>
      </p:pic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23623" y="301434"/>
            <a:ext cx="7315200" cy="6985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250"/>
              </a:lnSpc>
              <a:spcBef>
                <a:spcPts val="95"/>
              </a:spcBef>
            </a:pPr>
            <a:r>
              <a:rPr dirty="0"/>
              <a:t>EASTERN</a:t>
            </a:r>
            <a:r>
              <a:rPr dirty="0" spc="-50"/>
              <a:t> </a:t>
            </a:r>
            <a:r>
              <a:rPr dirty="0"/>
              <a:t>TERREBONNE</a:t>
            </a:r>
            <a:r>
              <a:rPr dirty="0" spc="-50"/>
              <a:t> </a:t>
            </a:r>
            <a:r>
              <a:rPr dirty="0" spc="-10"/>
              <a:t>LANDBRIDGE</a:t>
            </a:r>
            <a:r>
              <a:rPr dirty="0" spc="-45"/>
              <a:t> </a:t>
            </a:r>
            <a:r>
              <a:rPr dirty="0"/>
              <a:t>–</a:t>
            </a:r>
            <a:r>
              <a:rPr dirty="0" spc="-70"/>
              <a:t> </a:t>
            </a:r>
            <a:r>
              <a:rPr dirty="0" spc="-10"/>
              <a:t>WEST/CENTRAL</a:t>
            </a:r>
          </a:p>
          <a:p>
            <a:pPr marL="50165">
              <a:lnSpc>
                <a:spcPts val="2050"/>
              </a:lnSpc>
            </a:pPr>
            <a:r>
              <a:rPr dirty="0" sz="1800" spc="150" i="1">
                <a:latin typeface="Franklin Gothic Book"/>
                <a:cs typeface="Franklin Gothic Book"/>
              </a:rPr>
              <a:t>Terrebonne</a:t>
            </a:r>
            <a:r>
              <a:rPr dirty="0" sz="1800" spc="380" i="1">
                <a:latin typeface="Franklin Gothic Book"/>
                <a:cs typeface="Franklin Gothic Book"/>
              </a:rPr>
              <a:t> </a:t>
            </a:r>
            <a:r>
              <a:rPr dirty="0" sz="1800" spc="145" i="1">
                <a:latin typeface="Franklin Gothic Book"/>
                <a:cs typeface="Franklin Gothic Book"/>
              </a:rPr>
              <a:t>Parish </a:t>
            </a:r>
            <a:endParaRPr sz="1800">
              <a:latin typeface="Franklin Gothic Book"/>
              <a:cs typeface="Franklin Gothic Boo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7427" y="2915424"/>
            <a:ext cx="10677143" cy="3846563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6573917"/>
            <a:ext cx="11806555" cy="1162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894"/>
              </a:lnSpc>
              <a:tabLst>
                <a:tab pos="11663045" algn="l"/>
              </a:tabLst>
            </a:pPr>
            <a:r>
              <a:rPr dirty="0" sz="800" spc="75">
                <a:latin typeface="Franklin Gothic Book"/>
                <a:cs typeface="Franklin Gothic Book"/>
              </a:rPr>
              <a:t>COAST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50">
                <a:latin typeface="Franklin Gothic Book"/>
                <a:cs typeface="Franklin Gothic Book"/>
              </a:rPr>
              <a:t>AL</a:t>
            </a:r>
            <a:r>
              <a:rPr dirty="0" sz="800" spc="190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PROT</a:t>
            </a:r>
            <a:r>
              <a:rPr dirty="0" sz="800" spc="-100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ECT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65">
                <a:latin typeface="Franklin Gothic Book"/>
                <a:cs typeface="Franklin Gothic Book"/>
              </a:rPr>
              <a:t>AND</a:t>
            </a:r>
            <a:r>
              <a:rPr dirty="0" sz="800" spc="204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REST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ORAT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60">
                <a:latin typeface="Franklin Gothic Book"/>
                <a:cs typeface="Franklin Gothic Book"/>
              </a:rPr>
              <a:t>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AU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5">
                <a:latin typeface="Franklin Gothic Book"/>
                <a:cs typeface="Franklin Gothic Book"/>
              </a:rPr>
              <a:t>HORIT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>
                <a:latin typeface="Franklin Gothic Book"/>
                <a:cs typeface="Franklin Gothic Book"/>
              </a:rPr>
              <a:t>Y</a:t>
            </a:r>
            <a:r>
              <a:rPr dirty="0" sz="800" spc="155">
                <a:latin typeface="Franklin Gothic Book"/>
                <a:cs typeface="Franklin Gothic Book"/>
              </a:rPr>
              <a:t>  </a:t>
            </a:r>
            <a:r>
              <a:rPr dirty="0" sz="800">
                <a:latin typeface="Franklin Gothic Book"/>
                <a:cs typeface="Franklin Gothic Book"/>
              </a:rPr>
              <a:t>/</a:t>
            </a:r>
            <a:r>
              <a:rPr dirty="0" sz="800" spc="165">
                <a:latin typeface="Franklin Gothic Book"/>
                <a:cs typeface="Franklin Gothic Book"/>
              </a:rPr>
              <a:t>  </a:t>
            </a:r>
            <a:r>
              <a:rPr dirty="0" sz="800" spc="70">
                <a:latin typeface="Franklin Gothic Book"/>
                <a:cs typeface="Franklin Gothic Book"/>
              </a:rPr>
              <a:t>MID-</a:t>
            </a:r>
            <a:r>
              <a:rPr dirty="0" sz="800" spc="-105">
                <a:latin typeface="Franklin Gothic Book"/>
                <a:cs typeface="Franklin Gothic Book"/>
              </a:rPr>
              <a:t> </a:t>
            </a:r>
            <a:r>
              <a:rPr dirty="0" sz="800" spc="-10">
                <a:latin typeface="Franklin Gothic Book"/>
                <a:cs typeface="Franklin Gothic Book"/>
              </a:rPr>
              <a:t>B</a:t>
            </a:r>
            <a:r>
              <a:rPr dirty="0" sz="800" spc="-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ASIN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0">
                <a:latin typeface="Franklin Gothic Book"/>
                <a:cs typeface="Franklin Gothic Book"/>
              </a:rPr>
              <a:t>SEDIMENT</a:t>
            </a:r>
            <a:r>
              <a:rPr dirty="0" sz="800" spc="215">
                <a:latin typeface="Franklin Gothic Book"/>
                <a:cs typeface="Franklin Gothic Book"/>
              </a:rPr>
              <a:t> </a:t>
            </a:r>
            <a:r>
              <a:rPr dirty="0" sz="800" spc="85">
                <a:latin typeface="Franklin Gothic Book"/>
                <a:cs typeface="Franklin Gothic Book"/>
              </a:rPr>
              <a:t>DIVERSION</a:t>
            </a:r>
            <a:r>
              <a:rPr dirty="0" sz="800" spc="195">
                <a:latin typeface="Franklin Gothic Book"/>
                <a:cs typeface="Franklin Gothic Book"/>
              </a:rPr>
              <a:t> </a:t>
            </a:r>
            <a:r>
              <a:rPr dirty="0" sz="800" spc="70">
                <a:latin typeface="Franklin Gothic Book"/>
                <a:cs typeface="Franklin Gothic Book"/>
              </a:rPr>
              <a:t>PROGRAM</a:t>
            </a:r>
            <a:r>
              <a:rPr dirty="0" sz="800">
                <a:latin typeface="Franklin Gothic Book"/>
                <a:cs typeface="Franklin Gothic Book"/>
              </a:rPr>
              <a:t>	</a:t>
            </a:r>
            <a:r>
              <a:rPr dirty="0" sz="800" spc="-25">
                <a:latin typeface="Franklin Gothic Book"/>
                <a:cs typeface="Franklin Gothic Book"/>
              </a:rPr>
              <a:t>47</a:t>
            </a:r>
            <a:r>
              <a:rPr dirty="0" sz="800" spc="500">
                <a:latin typeface="Franklin Gothic Book"/>
                <a:cs typeface="Franklin Gothic Book"/>
              </a:rPr>
              <a:t> </a:t>
            </a:r>
            <a:endParaRPr sz="800">
              <a:latin typeface="Franklin Gothic Book"/>
              <a:cs typeface="Franklin Gothic Book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66C8DD">
              <a:alpha val="50195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889876" y="910043"/>
            <a:ext cx="10985500" cy="5734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2800" spc="5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Summary</a:t>
            </a:r>
            <a:r>
              <a:rPr dirty="0" u="sng" sz="2800" spc="21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z="2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of</a:t>
            </a:r>
            <a:r>
              <a:rPr dirty="0" u="sng" sz="2800" spc="254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z="2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Engineering</a:t>
            </a:r>
            <a:r>
              <a:rPr dirty="0" u="sng" sz="2800" spc="26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z="2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and</a:t>
            </a:r>
            <a:r>
              <a:rPr dirty="0" u="sng" sz="2800" spc="28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z="2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Design</a:t>
            </a:r>
            <a:r>
              <a:rPr dirty="0" u="sng" sz="2800" spc="25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 </a:t>
            </a:r>
            <a:r>
              <a:rPr dirty="0" u="sng" sz="2800" spc="-1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Franklin Gothic Book"/>
                <a:cs typeface="Franklin Gothic Book"/>
              </a:rPr>
              <a:t>Scope</a:t>
            </a:r>
            <a:r>
              <a:rPr dirty="0" u="none" sz="2800" spc="-10" i="1">
                <a:solidFill>
                  <a:srgbClr val="FFFFFF"/>
                </a:solidFill>
                <a:latin typeface="Franklin Gothic Book"/>
                <a:cs typeface="Franklin Gothic Book"/>
              </a:rPr>
              <a:t>:</a:t>
            </a:r>
            <a:endParaRPr sz="28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2895"/>
              </a:spcBef>
            </a:pP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Phase</a:t>
            </a:r>
            <a:r>
              <a:rPr dirty="0" sz="2400" spc="2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Franklin Gothic Book"/>
                <a:cs typeface="Franklin Gothic Book"/>
              </a:rPr>
              <a:t>1:</a:t>
            </a:r>
            <a:endParaRPr sz="2400">
              <a:latin typeface="Franklin Gothic Book"/>
              <a:cs typeface="Franklin Gothic Book"/>
            </a:endParaRPr>
          </a:p>
          <a:p>
            <a:pPr marL="697230" indent="-227329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7230" algn="l"/>
              </a:tabLst>
            </a:pP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Identify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dirty="0" sz="2400" spc="-5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project</a:t>
            </a:r>
            <a:r>
              <a:rPr dirty="0" sz="2400" spc="-4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for</a:t>
            </a:r>
            <a:r>
              <a:rPr dirty="0" sz="2400" spc="-4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30">
                <a:solidFill>
                  <a:srgbClr val="FFFFFF"/>
                </a:solidFill>
                <a:latin typeface="Franklin Gothic Book"/>
                <a:cs typeface="Franklin Gothic Book"/>
              </a:rPr>
              <a:t>near-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term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implementation</a:t>
            </a:r>
            <a:endParaRPr sz="2400">
              <a:latin typeface="Franklin Gothic Book"/>
              <a:cs typeface="Franklin Gothic Book"/>
            </a:endParaRPr>
          </a:p>
          <a:p>
            <a:pPr marL="697230" marR="5080" indent="-227329">
              <a:lnSpc>
                <a:spcPts val="2590"/>
              </a:lnSpc>
              <a:spcBef>
                <a:spcPts val="535"/>
              </a:spcBef>
              <a:buFont typeface="Arial"/>
              <a:buChar char="•"/>
              <a:tabLst>
                <a:tab pos="698500" algn="l"/>
              </a:tabLst>
            </a:pP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Identify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and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develop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reasonable</a:t>
            </a:r>
            <a:r>
              <a:rPr dirty="0" sz="2400" spc="-4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range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of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conceptual</a:t>
            </a:r>
            <a:r>
              <a:rPr dirty="0" sz="2400" spc="-4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alternative</a:t>
            </a:r>
            <a:r>
              <a:rPr dirty="0" sz="2400" spc="-8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alignments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Franklin Gothic Book"/>
                <a:cs typeface="Franklin Gothic Book"/>
              </a:rPr>
              <a:t>by </a:t>
            </a:r>
            <a:r>
              <a:rPr dirty="0" sz="2400" spc="-25">
                <a:solidFill>
                  <a:srgbClr val="FFFFFF"/>
                </a:solidFill>
                <a:latin typeface="Franklin Gothic Book"/>
                <a:cs typeface="Franklin Gothic Book"/>
              </a:rPr>
              <a:t>	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end</a:t>
            </a:r>
            <a:r>
              <a:rPr dirty="0" sz="2400" spc="-1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of</a:t>
            </a:r>
            <a:r>
              <a:rPr dirty="0" sz="2400" spc="-1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Franklin Gothic Book"/>
                <a:cs typeface="Franklin Gothic Book"/>
              </a:rPr>
              <a:t>2025</a:t>
            </a:r>
            <a:endParaRPr sz="2400">
              <a:latin typeface="Franklin Gothic Book"/>
              <a:cs typeface="Franklin Gothic Book"/>
            </a:endParaRPr>
          </a:p>
          <a:p>
            <a:pPr marL="697230" marR="277495" indent="-227329">
              <a:lnSpc>
                <a:spcPts val="2590"/>
              </a:lnSpc>
              <a:spcBef>
                <a:spcPts val="505"/>
              </a:spcBef>
              <a:buFont typeface="Arial"/>
              <a:buChar char="•"/>
              <a:tabLst>
                <a:tab pos="698500" algn="l"/>
              </a:tabLst>
            </a:pP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Range</a:t>
            </a:r>
            <a:r>
              <a:rPr dirty="0" sz="2400" spc="-5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of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alignments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to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be</a:t>
            </a:r>
            <a:r>
              <a:rPr dirty="0" sz="2400" spc="-4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informed</a:t>
            </a:r>
            <a:r>
              <a:rPr dirty="0" sz="2400" spc="-6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by</a:t>
            </a:r>
            <a:r>
              <a:rPr dirty="0" sz="2400" spc="-4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potential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synergy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with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current/planned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	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projects,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areas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need,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borrow</a:t>
            </a:r>
            <a:r>
              <a:rPr dirty="0" sz="2400" spc="-4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sources,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pipelines/infrastructure,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faults,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local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	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subsidence,</a:t>
            </a:r>
            <a:r>
              <a:rPr dirty="0" sz="2400" spc="-5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water</a:t>
            </a:r>
            <a:r>
              <a:rPr dirty="0" sz="2400" spc="-6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depth,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permitting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Franklin Gothic Book"/>
                <a:cs typeface="Franklin Gothic Book"/>
              </a:rPr>
              <a:t>feasibility,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landrights,</a:t>
            </a:r>
            <a:r>
              <a:rPr dirty="0" sz="2400" spc="-6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Franklin Gothic Book"/>
                <a:cs typeface="Franklin Gothic Book"/>
              </a:rPr>
              <a:t>etc.</a:t>
            </a:r>
            <a:endParaRPr sz="24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775"/>
              </a:spcBef>
              <a:buClr>
                <a:srgbClr val="FFFFFF"/>
              </a:buClr>
              <a:buFont typeface="Arial"/>
              <a:buChar char="•"/>
            </a:pPr>
            <a:endParaRPr sz="24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Phase</a:t>
            </a:r>
            <a:r>
              <a:rPr dirty="0" sz="2400" spc="2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Franklin Gothic Book"/>
                <a:cs typeface="Franklin Gothic Book"/>
              </a:rPr>
              <a:t>2:</a:t>
            </a:r>
            <a:endParaRPr sz="2400">
              <a:latin typeface="Franklin Gothic Book"/>
              <a:cs typeface="Franklin Gothic Book"/>
            </a:endParaRPr>
          </a:p>
          <a:p>
            <a:pPr marL="697230" indent="-227329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7230" algn="l"/>
              </a:tabLst>
            </a:pP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Projected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to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begin</a:t>
            </a:r>
            <a:r>
              <a:rPr dirty="0" sz="2400" spc="-4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Jan.</a:t>
            </a:r>
            <a:r>
              <a:rPr dirty="0" sz="2400" spc="-3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Franklin Gothic Book"/>
                <a:cs typeface="Franklin Gothic Book"/>
              </a:rPr>
              <a:t>2026</a:t>
            </a:r>
            <a:endParaRPr sz="2400">
              <a:latin typeface="Franklin Gothic Book"/>
              <a:cs typeface="Franklin Gothic Book"/>
            </a:endParaRPr>
          </a:p>
          <a:p>
            <a:pPr marL="697230" indent="-227329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7230" algn="l"/>
              </a:tabLst>
            </a:pP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Initiate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data</a:t>
            </a:r>
            <a:r>
              <a:rPr dirty="0" sz="2400" spc="-5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collection</a:t>
            </a:r>
            <a:endParaRPr sz="2400">
              <a:latin typeface="Franklin Gothic Book"/>
              <a:cs typeface="Franklin Gothic Book"/>
            </a:endParaRPr>
          </a:p>
          <a:p>
            <a:pPr marL="697230" indent="-227329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7230" algn="l"/>
              </a:tabLst>
            </a:pP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Borrow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Area</a:t>
            </a:r>
            <a:r>
              <a:rPr dirty="0" sz="2400" spc="-5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identification</a:t>
            </a:r>
            <a:r>
              <a:rPr dirty="0" sz="2400" spc="-8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and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sequencing</a:t>
            </a:r>
            <a:endParaRPr sz="2400">
              <a:latin typeface="Franklin Gothic Book"/>
              <a:cs typeface="Franklin Gothic Book"/>
            </a:endParaRPr>
          </a:p>
          <a:p>
            <a:pPr marL="697230" indent="-227329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7230" algn="l"/>
              </a:tabLst>
            </a:pP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Develop</a:t>
            </a:r>
            <a:r>
              <a:rPr dirty="0" sz="2400" spc="-6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Design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“Reaches”</a:t>
            </a:r>
            <a:r>
              <a:rPr dirty="0" sz="2400" spc="-7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and</a:t>
            </a:r>
            <a:r>
              <a:rPr dirty="0" sz="2400" spc="-6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>
                <a:solidFill>
                  <a:srgbClr val="FFFFFF"/>
                </a:solidFill>
                <a:latin typeface="Franklin Gothic Book"/>
                <a:cs typeface="Franklin Gothic Book"/>
              </a:rPr>
              <a:t>Construction</a:t>
            </a:r>
            <a:r>
              <a:rPr dirty="0" sz="2400" spc="-85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Franklin Gothic Book"/>
                <a:cs typeface="Franklin Gothic Book"/>
              </a:rPr>
              <a:t>Sequence</a:t>
            </a:r>
            <a:endParaRPr sz="2400">
              <a:latin typeface="Franklin Gothic Book"/>
              <a:cs typeface="Franklin Gothic Book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123623" y="301434"/>
            <a:ext cx="504825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ENGINEERING</a:t>
            </a:r>
            <a:r>
              <a:rPr dirty="0" spc="-90"/>
              <a:t> </a:t>
            </a:r>
            <a:r>
              <a:rPr dirty="0"/>
              <a:t>AND</a:t>
            </a:r>
            <a:r>
              <a:rPr dirty="0" spc="-75"/>
              <a:t> </a:t>
            </a:r>
            <a:r>
              <a:rPr dirty="0"/>
              <a:t>DESIGN</a:t>
            </a:r>
            <a:r>
              <a:rPr dirty="0" spc="-75"/>
              <a:t> </a:t>
            </a:r>
            <a:r>
              <a:rPr dirty="0" spc="-10"/>
              <a:t>OVERVIEW</a:t>
            </a: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776" y="70104"/>
            <a:ext cx="1024127" cy="1024127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600" spc="135">
                <a:solidFill>
                  <a:srgbClr val="00404F"/>
                </a:solidFill>
              </a:rPr>
              <a:t>CONNECT</a:t>
            </a:r>
            <a:r>
              <a:rPr dirty="0" sz="6600" spc="405">
                <a:solidFill>
                  <a:srgbClr val="00404F"/>
                </a:solidFill>
              </a:rPr>
              <a:t> </a:t>
            </a:r>
            <a:r>
              <a:rPr dirty="0" sz="6600" spc="110">
                <a:solidFill>
                  <a:srgbClr val="00404F"/>
                </a:solidFill>
              </a:rPr>
              <a:t>WITH</a:t>
            </a:r>
            <a:r>
              <a:rPr dirty="0" sz="6600" spc="380">
                <a:solidFill>
                  <a:srgbClr val="00404F"/>
                </a:solidFill>
              </a:rPr>
              <a:t> </a:t>
            </a:r>
            <a:r>
              <a:rPr dirty="0" sz="6600" spc="130">
                <a:solidFill>
                  <a:srgbClr val="00404F"/>
                </a:solidFill>
              </a:rPr>
              <a:t>US!</a:t>
            </a:r>
            <a:endParaRPr sz="6600"/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6950" spc="-10" i="1">
                <a:solidFill>
                  <a:srgbClr val="05A8C7"/>
                </a:solidFill>
                <a:latin typeface="Franklin Gothic Medium Cond"/>
                <a:cs typeface="Franklin Gothic Medium Cond"/>
              </a:rPr>
              <a:t>@LOUISIANACPRA</a:t>
            </a:r>
            <a:endParaRPr sz="6950">
              <a:latin typeface="Franklin Gothic Medium Cond"/>
              <a:cs typeface="Franklin Gothic Medium Con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8180" y="423163"/>
            <a:ext cx="48482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114">
                <a:solidFill>
                  <a:srgbClr val="00404F"/>
                </a:solidFill>
                <a:latin typeface="Franklin Gothic Medium Cond"/>
                <a:cs typeface="Franklin Gothic Medium Cond"/>
              </a:rPr>
              <a:t>COASTAL</a:t>
            </a:r>
            <a:r>
              <a:rPr dirty="0" sz="1600" spc="34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2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PROTECTION</a:t>
            </a:r>
            <a:r>
              <a:rPr dirty="0" sz="1600" spc="37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8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AND</a:t>
            </a:r>
            <a:r>
              <a:rPr dirty="0" sz="1600" spc="33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2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RESTORATION</a:t>
            </a:r>
            <a:r>
              <a:rPr dirty="0" sz="1600" spc="37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114">
                <a:solidFill>
                  <a:srgbClr val="00404F"/>
                </a:solidFill>
                <a:latin typeface="Franklin Gothic Medium Cond"/>
                <a:cs typeface="Franklin Gothic Medium Cond"/>
              </a:rPr>
              <a:t>AUTHORIT</a:t>
            </a:r>
            <a:r>
              <a:rPr dirty="0" sz="1600" spc="-25">
                <a:solidFill>
                  <a:srgbClr val="00404F"/>
                </a:solidFill>
                <a:latin typeface="Franklin Gothic Medium Cond"/>
                <a:cs typeface="Franklin Gothic Medium Cond"/>
              </a:rPr>
              <a:t> </a:t>
            </a:r>
            <a:r>
              <a:rPr dirty="0" sz="1600" spc="-50">
                <a:solidFill>
                  <a:srgbClr val="00404F"/>
                </a:solidFill>
                <a:latin typeface="Franklin Gothic Medium Cond"/>
                <a:cs typeface="Franklin Gothic Medium Cond"/>
              </a:rPr>
              <a:t>Y</a:t>
            </a:r>
            <a:endParaRPr sz="1600">
              <a:latin typeface="Franklin Gothic Medium Cond"/>
              <a:cs typeface="Franklin Gothic Medium Co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Company>LA Department of Public Safety</Company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DPS</dc:creator>
  <dc:title>PowerPoint Presentation</dc:title>
  <dcterms:created xsi:type="dcterms:W3CDTF">2025-11-18T17:24:23Z</dcterms:created>
  <dcterms:modified xsi:type="dcterms:W3CDTF">2025-11-18T17:24:23Z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2025-11-18T00:00:00Z</vt:filetime>
  </property>
  <property fmtid="{D5CDD505-2E9C-101B-9397-08002B2CF9AE}" pid="3" name="Creator">
    <vt:lpwstr>Acrobat PDFMaker 25 for PowerPoint</vt:lpwstr>
  </property>
  <property fmtid="{D5CDD505-2E9C-101B-9397-08002B2CF9AE}" pid="4" name="LastSaved">
    <vt:filetime>2025-11-18T00:00:00Z</vt:filetime>
  </property>
  <property fmtid="{D5CDD505-2E9C-101B-9397-08002B2CF9AE}" pid="5" name="Producer">
    <vt:lpwstr>Adobe PDF Library 25.1.20</vt:lpwstr>
  </property>
</Properties>
</file>