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801600" cy="7772400"/>
  <p:notesSz cx="12801600" cy="7772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2152" y="1779656"/>
            <a:ext cx="8551545" cy="13055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20240" y="4352544"/>
            <a:ext cx="896112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50" b="0" i="0" u="sng">
                <a:solidFill>
                  <a:srgbClr val="FFFF00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50" b="0" i="0" u="sng">
                <a:solidFill>
                  <a:srgbClr val="FFFF00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40080" y="1787652"/>
            <a:ext cx="5568696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592824" y="1787652"/>
            <a:ext cx="5568696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801600" cy="7772400"/>
          </a:xfrm>
          <a:custGeom>
            <a:avLst/>
            <a:gdLst/>
            <a:ahLst/>
            <a:cxnLst/>
            <a:rect l="l" t="t" r="r" b="b"/>
            <a:pathLst>
              <a:path w="12801600" h="7772400">
                <a:moveTo>
                  <a:pt x="12801600" y="0"/>
                </a:moveTo>
                <a:lnTo>
                  <a:pt x="0" y="0"/>
                </a:lnTo>
                <a:lnTo>
                  <a:pt x="0" y="7772400"/>
                </a:lnTo>
                <a:lnTo>
                  <a:pt x="12801600" y="7772400"/>
                </a:lnTo>
                <a:lnTo>
                  <a:pt x="1280160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801600" cy="7772400"/>
          </a:xfrm>
          <a:custGeom>
            <a:avLst/>
            <a:gdLst/>
            <a:ahLst/>
            <a:cxnLst/>
            <a:rect l="l" t="t" r="r" b="b"/>
            <a:pathLst>
              <a:path w="12801600" h="7772400">
                <a:moveTo>
                  <a:pt x="12801600" y="0"/>
                </a:moveTo>
                <a:lnTo>
                  <a:pt x="0" y="0"/>
                </a:lnTo>
                <a:lnTo>
                  <a:pt x="0" y="7772400"/>
                </a:lnTo>
                <a:lnTo>
                  <a:pt x="12801600" y="7772400"/>
                </a:lnTo>
                <a:lnTo>
                  <a:pt x="1280160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0232" y="321310"/>
            <a:ext cx="1054036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22959" y="1515617"/>
            <a:ext cx="8739505" cy="48475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50" b="0" i="0" u="sng">
                <a:solidFill>
                  <a:srgbClr val="FFFF00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352544" y="7228332"/>
            <a:ext cx="409651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40080" y="7228332"/>
            <a:ext cx="294436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9217152" y="7228332"/>
            <a:ext cx="294436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5" Type="http://schemas.openxmlformats.org/officeDocument/2006/relationships/image" Target="../media/image6.jpg"/><Relationship Id="rId6" Type="http://schemas.openxmlformats.org/officeDocument/2006/relationships/image" Target="../media/image7.png"/><Relationship Id="rId7" Type="http://schemas.openxmlformats.org/officeDocument/2006/relationships/image" Target="../media/image8.jpg"/><Relationship Id="rId8" Type="http://schemas.openxmlformats.org/officeDocument/2006/relationships/image" Target="../media/image9.jpg"/><Relationship Id="rId9" Type="http://schemas.openxmlformats.org/officeDocument/2006/relationships/image" Target="../media/image10.jpg"/><Relationship Id="rId10" Type="http://schemas.openxmlformats.org/officeDocument/2006/relationships/image" Target="../media/image11.jpg"/><Relationship Id="rId11" Type="http://schemas.openxmlformats.org/officeDocument/2006/relationships/image" Target="../media/image1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4.jpg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6" Type="http://schemas.openxmlformats.org/officeDocument/2006/relationships/image" Target="../media/image17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8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9.jpg"/><Relationship Id="rId4" Type="http://schemas.openxmlformats.org/officeDocument/2006/relationships/hyperlink" Target="https://www.doa.la.gov/doa/fpc/" TargetMode="Externa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0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0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2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Relationship Id="rId9" Type="http://schemas.openxmlformats.org/officeDocument/2006/relationships/image" Target="../media/image29.png"/><Relationship Id="rId10" Type="http://schemas.openxmlformats.org/officeDocument/2006/relationships/image" Target="../media/image30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Relationship Id="rId3" Type="http://schemas.openxmlformats.org/officeDocument/2006/relationships/image" Target="../media/image7.png"/><Relationship Id="rId4" Type="http://schemas.openxmlformats.org/officeDocument/2006/relationships/image" Target="../media/image32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Relationship Id="rId3" Type="http://schemas.openxmlformats.org/officeDocument/2006/relationships/image" Target="../media/image34.jpg"/><Relationship Id="rId4" Type="http://schemas.openxmlformats.org/officeDocument/2006/relationships/image" Target="../media/image35.jpg"/><Relationship Id="rId5" Type="http://schemas.openxmlformats.org/officeDocument/2006/relationships/image" Target="../media/image7.png"/><Relationship Id="rId6" Type="http://schemas.openxmlformats.org/officeDocument/2006/relationships/image" Target="../media/image36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37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Relationship Id="rId3" Type="http://schemas.openxmlformats.org/officeDocument/2006/relationships/image" Target="../media/image7.png"/><Relationship Id="rId4" Type="http://schemas.openxmlformats.org/officeDocument/2006/relationships/image" Target="../media/image39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40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41.png"/><Relationship Id="rId4" Type="http://schemas.openxmlformats.org/officeDocument/2006/relationships/image" Target="../media/image42.jpg"/><Relationship Id="rId5" Type="http://schemas.openxmlformats.org/officeDocument/2006/relationships/image" Target="../media/image43.jpg"/><Relationship Id="rId6" Type="http://schemas.openxmlformats.org/officeDocument/2006/relationships/image" Target="../media/image44.jpg"/><Relationship Id="rId7" Type="http://schemas.openxmlformats.org/officeDocument/2006/relationships/image" Target="../media/image45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46.jpg"/><Relationship Id="rId4" Type="http://schemas.openxmlformats.org/officeDocument/2006/relationships/image" Target="../media/image47.jpg"/><Relationship Id="rId5" Type="http://schemas.openxmlformats.org/officeDocument/2006/relationships/image" Target="../media/image48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49.png"/><Relationship Id="rId4" Type="http://schemas.openxmlformats.org/officeDocument/2006/relationships/image" Target="../media/image50.jpg"/><Relationship Id="rId5" Type="http://schemas.openxmlformats.org/officeDocument/2006/relationships/image" Target="../media/image5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hyperlink" Target="http://www.legis.la.gov/legis/home" TargetMode="Externa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52.jpg"/><Relationship Id="rId4" Type="http://schemas.openxmlformats.org/officeDocument/2006/relationships/hyperlink" Target="mailto:MATTHEW.BAKER@LA.GOV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4145" y="5715965"/>
            <a:ext cx="177609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8140" algn="l"/>
                <a:tab pos="916305" algn="l"/>
                <a:tab pos="1221105" algn="l"/>
                <a:tab pos="1580515" algn="l"/>
              </a:tabLst>
            </a:pPr>
            <a:r>
              <a:rPr dirty="0" sz="2400" spc="-37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F	</a:t>
            </a:r>
            <a:r>
              <a:rPr dirty="0" sz="2400" spc="-41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50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8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2400">
              <a:latin typeface="Lucida Sans"/>
              <a:cs typeface="Lucida Sa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" name="object 4" descr="A picture containing text, contain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3923" y="228600"/>
            <a:ext cx="1918335" cy="190093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81076" y="4717491"/>
            <a:ext cx="299021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200" spc="27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7200" spc="114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12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7200" spc="-51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-12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7200" spc="34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7200">
              <a:latin typeface="Lucida Sans"/>
              <a:cs typeface="Lucida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9363" y="5865063"/>
            <a:ext cx="11885930" cy="17240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200" spc="27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7200" spc="11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13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7200" spc="-52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-12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7200" spc="34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7200">
              <a:latin typeface="Lucida Sans"/>
              <a:cs typeface="Lucida Sans"/>
            </a:endParaRPr>
          </a:p>
          <a:p>
            <a:pPr marL="32384">
              <a:lnSpc>
                <a:spcPct val="100000"/>
              </a:lnSpc>
              <a:spcBef>
                <a:spcPts val="1850"/>
              </a:spcBef>
              <a:tabLst>
                <a:tab pos="922655" algn="l"/>
                <a:tab pos="2329180" algn="l"/>
                <a:tab pos="2914650" algn="l"/>
                <a:tab pos="5784850" algn="l"/>
                <a:tab pos="8173084" algn="l"/>
                <a:tab pos="10366375" algn="l"/>
              </a:tabLst>
            </a:pPr>
            <a:r>
              <a:rPr dirty="0" sz="2400" spc="-20">
                <a:solidFill>
                  <a:srgbClr val="FFFFFF"/>
                </a:solidFill>
                <a:latin typeface="Lucida Sans"/>
                <a:cs typeface="Lucida Sans"/>
              </a:rPr>
              <a:t>2025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90">
                <a:solidFill>
                  <a:srgbClr val="FFFFFF"/>
                </a:solidFill>
                <a:latin typeface="Lucida Sans"/>
                <a:cs typeface="Lucida Sans"/>
              </a:rPr>
              <a:t>UPDATE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25">
                <a:solidFill>
                  <a:srgbClr val="FFFFFF"/>
                </a:solidFill>
                <a:latin typeface="Lucida Sans"/>
                <a:cs typeface="Lucida Sans"/>
              </a:rPr>
              <a:t>ON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120">
                <a:solidFill>
                  <a:srgbClr val="FFFFFF"/>
                </a:solidFill>
                <a:latin typeface="Lucida Sans"/>
                <a:cs typeface="Lucida Sans"/>
              </a:rPr>
              <a:t>CAPI</a:t>
            </a:r>
            <a:r>
              <a:rPr dirty="0" sz="2400" spc="-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TAL</a:t>
            </a:r>
            <a:r>
              <a:rPr dirty="0" sz="2400" spc="4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AND</a:t>
            </a:r>
            <a:r>
              <a:rPr dirty="0" sz="2400" spc="4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130">
                <a:solidFill>
                  <a:srgbClr val="FFFFFF"/>
                </a:solidFill>
                <a:latin typeface="Lucida Sans"/>
                <a:cs typeface="Lucida Sans"/>
              </a:rPr>
              <a:t>FACILI</a:t>
            </a:r>
            <a:r>
              <a:rPr dirty="0" sz="2400" spc="-4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36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400" spc="-350">
                <a:solidFill>
                  <a:srgbClr val="FFFFFF"/>
                </a:solidFill>
                <a:latin typeface="Lucida Sans"/>
                <a:cs typeface="Lucida Sans"/>
              </a:rPr>
              <a:t> Y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16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2400" spc="3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5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70">
                <a:solidFill>
                  <a:srgbClr val="FFFFFF"/>
                </a:solidFill>
                <a:latin typeface="Lucida Sans"/>
                <a:cs typeface="Lucida Sans"/>
              </a:rPr>
              <a:t>CON</a:t>
            </a:r>
            <a:r>
              <a:rPr dirty="0" sz="2400" spc="-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Lucida Sans"/>
                <a:cs typeface="Lucida Sans"/>
              </a:rPr>
              <a:t>TROL</a:t>
            </a:r>
            <a:endParaRPr sz="2400">
              <a:latin typeface="Lucida Sans"/>
              <a:cs typeface="Lucida Sans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71239" y="228574"/>
            <a:ext cx="8532876" cy="664476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21614" y="2274257"/>
            <a:ext cx="3155315" cy="1772920"/>
          </a:xfrm>
          <a:prstGeom prst="rect">
            <a:avLst/>
          </a:prstGeom>
        </p:spPr>
        <p:txBody>
          <a:bodyPr wrap="square" lIns="0" tIns="42545" rIns="0" bIns="0" rtlCol="0" vert="horz">
            <a:spAutoFit/>
          </a:bodyPr>
          <a:lstStyle/>
          <a:p>
            <a:pPr marL="21590">
              <a:lnSpc>
                <a:spcPct val="100000"/>
              </a:lnSpc>
              <a:spcBef>
                <a:spcPts val="335"/>
              </a:spcBef>
            </a:pPr>
            <a:r>
              <a:rPr dirty="0" sz="2000" spc="-45">
                <a:solidFill>
                  <a:srgbClr val="FFFFFF"/>
                </a:solidFill>
                <a:latin typeface="Lucida Sans"/>
                <a:cs typeface="Lucida Sans"/>
              </a:rPr>
              <a:t>ROGER</a:t>
            </a:r>
            <a:r>
              <a:rPr dirty="0" sz="20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E.</a:t>
            </a:r>
            <a:r>
              <a:rPr dirty="0" sz="20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HUSSER,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90">
                <a:solidFill>
                  <a:srgbClr val="FFFFFF"/>
                </a:solidFill>
                <a:latin typeface="Lucida Sans"/>
                <a:cs typeface="Lucida Sans"/>
              </a:rPr>
              <a:t>JR,</a:t>
            </a:r>
            <a:r>
              <a:rPr dirty="0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Lucida Sans"/>
                <a:cs typeface="Lucida Sans"/>
              </a:rPr>
              <a:t>P.E.</a:t>
            </a:r>
            <a:endParaRPr sz="2000">
              <a:latin typeface="Lucida Sans"/>
              <a:cs typeface="Lucida Sans"/>
            </a:endParaRPr>
          </a:p>
          <a:p>
            <a:pPr marL="21590">
              <a:lnSpc>
                <a:spcPct val="100000"/>
              </a:lnSpc>
              <a:spcBef>
                <a:spcPts val="140"/>
              </a:spcBef>
            </a:pP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3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N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4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60">
                <a:solidFill>
                  <a:srgbClr val="FFFFFF"/>
                </a:solidFill>
                <a:latin typeface="Lucida Sans"/>
                <a:cs typeface="Lucida Sans"/>
              </a:rPr>
              <a:t>N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1200">
              <a:latin typeface="Lucida Sans"/>
              <a:cs typeface="Lucida Sans"/>
            </a:endParaRPr>
          </a:p>
          <a:p>
            <a:pPr marL="21590">
              <a:lnSpc>
                <a:spcPct val="100000"/>
              </a:lnSpc>
              <a:spcBef>
                <a:spcPts val="120"/>
              </a:spcBef>
            </a:pP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DI</a:t>
            </a:r>
            <a:r>
              <a:rPr dirty="0" sz="1250" spc="-22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80">
                <a:solidFill>
                  <a:srgbClr val="FFFFFF"/>
                </a:solidFill>
                <a:latin typeface="Lucida Sans"/>
                <a:cs typeface="Lucida Sans"/>
              </a:rPr>
              <a:t>VISION</a:t>
            </a:r>
            <a:r>
              <a:rPr dirty="0" sz="1250" spc="3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250" spc="2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75">
                <a:solidFill>
                  <a:srgbClr val="FFFFFF"/>
                </a:solidFill>
                <a:latin typeface="Lucida Sans"/>
                <a:cs typeface="Lucida Sans"/>
              </a:rPr>
              <a:t>ADMINIST</a:t>
            </a:r>
            <a:r>
              <a:rPr dirty="0" sz="1250" spc="-2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RAT</a:t>
            </a:r>
            <a:r>
              <a:rPr dirty="0" sz="125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-25">
                <a:solidFill>
                  <a:srgbClr val="FFFFFF"/>
                </a:solidFill>
                <a:latin typeface="Lucida Sans"/>
                <a:cs typeface="Lucida Sans"/>
              </a:rPr>
              <a:t>ION</a:t>
            </a:r>
            <a:endParaRPr sz="125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endParaRPr sz="125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649730" algn="l"/>
                <a:tab pos="2100580" algn="l"/>
              </a:tabLst>
            </a:pPr>
            <a:r>
              <a:rPr dirty="0" sz="2000" spc="-18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2000" spc="-25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2000" spc="-2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0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0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0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000" spc="-1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12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0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10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2000" spc="-2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W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000" spc="-12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0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.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000" spc="135">
                <a:solidFill>
                  <a:srgbClr val="FFFFFF"/>
                </a:solidFill>
                <a:latin typeface="Lucida Sans"/>
                <a:cs typeface="Lucida Sans"/>
              </a:rPr>
              <a:t>B</a:t>
            </a:r>
            <a:r>
              <a:rPr dirty="0" sz="2000" spc="-2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20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5">
                <a:solidFill>
                  <a:srgbClr val="FFFFFF"/>
                </a:solidFill>
                <a:latin typeface="Lucida Sans"/>
                <a:cs typeface="Lucida Sans"/>
              </a:rPr>
              <a:t>K</a:t>
            </a:r>
            <a:r>
              <a:rPr dirty="0" sz="20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10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2000" spc="-22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20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/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  </a:t>
            </a:r>
            <a:r>
              <a:rPr dirty="0" sz="1200" spc="-125">
                <a:solidFill>
                  <a:srgbClr val="FFFFFF"/>
                </a:solidFill>
                <a:latin typeface="Lucida Sans"/>
                <a:cs typeface="Lucida Sans"/>
              </a:rPr>
              <a:t>D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3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12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FACILIT</a:t>
            </a:r>
            <a:r>
              <a:rPr dirty="0" sz="1250" spc="-2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Y</a:t>
            </a:r>
            <a:r>
              <a:rPr dirty="0" sz="1250" spc="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70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1250" spc="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250" spc="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Lucida Sans"/>
                <a:cs typeface="Lucida Sans"/>
              </a:rPr>
              <a:t>CONTROL</a:t>
            </a:r>
            <a:endParaRPr sz="125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853689" y="7081519"/>
            <a:ext cx="963739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8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6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130">
                <a:solidFill>
                  <a:srgbClr val="FFFFFF"/>
                </a:solidFill>
                <a:latin typeface="Lucida Sans"/>
                <a:cs typeface="Lucida Sans"/>
              </a:rPr>
              <a:t>Role</a:t>
            </a:r>
            <a:r>
              <a:rPr dirty="0" sz="3600" spc="3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3600" spc="3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70">
                <a:solidFill>
                  <a:srgbClr val="FFFFFF"/>
                </a:solidFill>
                <a:latin typeface="Lucida Sans"/>
                <a:cs typeface="Lucida Sans"/>
              </a:rPr>
              <a:t>Facility</a:t>
            </a:r>
            <a:r>
              <a:rPr dirty="0" sz="3600" spc="3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2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3600" spc="3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3600" spc="3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65">
                <a:solidFill>
                  <a:srgbClr val="FFFFFF"/>
                </a:solidFill>
                <a:latin typeface="Lucida Sans"/>
                <a:cs typeface="Lucida Sans"/>
              </a:rPr>
              <a:t>Control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8520" y="122681"/>
            <a:ext cx="7847330" cy="6042025"/>
          </a:xfrm>
          <a:prstGeom prst="rect">
            <a:avLst/>
          </a:prstGeom>
        </p:spPr>
        <p:txBody>
          <a:bodyPr wrap="square" lIns="0" tIns="1149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CAPITAL</a:t>
            </a:r>
            <a:r>
              <a:rPr dirty="0" sz="1800" spc="-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60">
                <a:solidFill>
                  <a:srgbClr val="FFFF00"/>
                </a:solidFill>
                <a:latin typeface="Lucida Sans"/>
                <a:cs typeface="Lucida Sans"/>
              </a:rPr>
              <a:t>OUTLAY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30">
                <a:solidFill>
                  <a:srgbClr val="FFFF00"/>
                </a:solidFill>
                <a:latin typeface="Lucida Sans"/>
                <a:cs typeface="Lucida Sans"/>
              </a:rPr>
              <a:t>BILL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DEVELOPMENT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ENACTMENT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EXECUTION</a:t>
            </a:r>
            <a:endParaRPr sz="18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800" spc="-60">
                <a:solidFill>
                  <a:srgbClr val="FFFF00"/>
                </a:solidFill>
                <a:latin typeface="Lucida Sans"/>
                <a:cs typeface="Lucida Sans"/>
              </a:rPr>
              <a:t>PROVIDE</a:t>
            </a:r>
            <a:r>
              <a:rPr dirty="0" sz="1800" spc="-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00"/>
                </a:solidFill>
                <a:latin typeface="Lucida Sans"/>
                <a:cs typeface="Lucida Sans"/>
              </a:rPr>
              <a:t>ADMIN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00"/>
                </a:solidFill>
                <a:latin typeface="Lucida Sans"/>
                <a:cs typeface="Lucida Sans"/>
              </a:rPr>
              <a:t>&amp;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80">
                <a:solidFill>
                  <a:srgbClr val="FFFF00"/>
                </a:solidFill>
                <a:latin typeface="Lucida Sans"/>
                <a:cs typeface="Lucida Sans"/>
              </a:rPr>
              <a:t>OVERSIGHT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CAPITAL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5">
                <a:solidFill>
                  <a:srgbClr val="FFFF00"/>
                </a:solidFill>
                <a:latin typeface="Lucida Sans"/>
                <a:cs typeface="Lucida Sans"/>
              </a:rPr>
              <a:t>CONSTRUCTION</a:t>
            </a:r>
            <a:r>
              <a:rPr dirty="0" sz="1800" spc="-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PROGRAM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NON-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800" spc="-55">
                <a:solidFill>
                  <a:srgbClr val="FFFF00"/>
                </a:solidFill>
                <a:latin typeface="Lucida Sans"/>
                <a:cs typeface="Lucida Sans"/>
              </a:rPr>
              <a:t>ADMINISTER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VARIOUS</a:t>
            </a:r>
            <a:r>
              <a:rPr dirty="0" sz="1800" spc="-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STATEWIDE</a:t>
            </a:r>
            <a:r>
              <a:rPr dirty="0" sz="1800" spc="-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PROGRAMS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REAL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ESTATE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LEASING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PROPERTY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MANAGEMENT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HAZARDOUS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MATERIALS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ABATEMENT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ENERGY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CONSERVATION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45">
                <a:solidFill>
                  <a:srgbClr val="FFFFFF"/>
                </a:solidFill>
                <a:latin typeface="Lucida Sans"/>
                <a:cs typeface="Lucida Sans"/>
              </a:rPr>
              <a:t>CODE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COMPLIANCE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BUILDING </a:t>
            </a:r>
            <a:r>
              <a:rPr dirty="0" sz="1800" spc="-140">
                <a:solidFill>
                  <a:srgbClr val="FFFFFF"/>
                </a:solidFill>
                <a:latin typeface="Lucida Sans"/>
                <a:cs typeface="Lucida Sans"/>
              </a:rPr>
              <a:t>CODE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20">
                <a:solidFill>
                  <a:srgbClr val="FFFFFF"/>
                </a:solidFill>
                <a:latin typeface="Lucida Sans"/>
                <a:cs typeface="Lucida Sans"/>
              </a:rPr>
              <a:t>/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30">
                <a:solidFill>
                  <a:srgbClr val="FFFFFF"/>
                </a:solidFill>
                <a:latin typeface="Lucida Sans"/>
                <a:cs typeface="Lucida Sans"/>
              </a:rPr>
              <a:t>ADA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COMPLIANCE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STATE-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OWNED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FACILITIES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ROOFING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PREVENTATIVE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MAINTENANCE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MAJOR </a:t>
            </a: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REPAIRS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PROGRAM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STATE-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OWNED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FACILITIES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80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ADMINISTER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STATE-</a:t>
            </a:r>
            <a:r>
              <a:rPr dirty="0" sz="1800" spc="-25">
                <a:solidFill>
                  <a:srgbClr val="FFFFFF"/>
                </a:solidFill>
                <a:latin typeface="Lucida Sans"/>
                <a:cs typeface="Lucida Sans"/>
              </a:rPr>
              <a:t>WIDE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BOARDS</a:t>
            </a:r>
            <a:endParaRPr sz="1800">
              <a:latin typeface="Lucida Sans"/>
              <a:cs typeface="Lucida Sans"/>
            </a:endParaRPr>
          </a:p>
          <a:p>
            <a:pPr lvl="2" marL="1343025" indent="-342900">
              <a:lnSpc>
                <a:spcPct val="100000"/>
              </a:lnSpc>
              <a:spcBef>
                <a:spcPts val="810"/>
              </a:spcBef>
              <a:buFont typeface="Arial"/>
              <a:buChar char="•"/>
              <a:tabLst>
                <a:tab pos="1343025" algn="l"/>
              </a:tabLst>
            </a:pP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(ARCHITECTS,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ENGINEERS,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LANDSCAPE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ARCHITECTS)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DEMOLITION</a:t>
            </a:r>
            <a:r>
              <a:rPr dirty="0" sz="18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STATE-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OWNED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FACILITIES</a:t>
            </a:r>
            <a:endParaRPr sz="18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1800" spc="-95">
                <a:solidFill>
                  <a:srgbClr val="FFFF00"/>
                </a:solidFill>
                <a:latin typeface="Lucida Sans"/>
                <a:cs typeface="Lucida Sans"/>
              </a:rPr>
              <a:t>DIRECT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00"/>
                </a:solidFill>
                <a:latin typeface="Lucida Sans"/>
                <a:cs typeface="Lucida Sans"/>
              </a:rPr>
              <a:t>DISASTER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RECOVERY</a:t>
            </a:r>
            <a:r>
              <a:rPr dirty="0" sz="18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00"/>
                </a:solidFill>
                <a:latin typeface="Lucida Sans"/>
                <a:cs typeface="Lucida Sans"/>
              </a:rPr>
              <a:t>EFFORTS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STATE-</a:t>
            </a:r>
            <a:r>
              <a:rPr dirty="0" sz="1800" spc="-90">
                <a:solidFill>
                  <a:srgbClr val="FFFF00"/>
                </a:solidFill>
                <a:latin typeface="Lucida Sans"/>
                <a:cs typeface="Lucida Sans"/>
              </a:rPr>
              <a:t>OWNED</a:t>
            </a:r>
            <a:r>
              <a:rPr dirty="0" sz="1800" spc="-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FACILITIES</a:t>
            </a:r>
            <a:endParaRPr sz="1800">
              <a:latin typeface="Lucida Sans"/>
              <a:cs typeface="Lucida San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29671" y="224663"/>
            <a:ext cx="2292985" cy="167589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40340" y="3865245"/>
            <a:ext cx="2282317" cy="134213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29671" y="2004567"/>
            <a:ext cx="2272919" cy="176174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140697" y="4822088"/>
            <a:ext cx="1085926" cy="95095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144805" y="5268798"/>
            <a:ext cx="12468860" cy="2346960"/>
            <a:chOff x="144805" y="5268798"/>
            <a:chExt cx="12468860" cy="2346960"/>
          </a:xfrm>
        </p:grpSpPr>
        <p:pic>
          <p:nvPicPr>
            <p:cNvPr id="10" name="object 10" descr="A picture containing text, container  AI-generated content may be incorrect.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131300" y="5872073"/>
              <a:ext cx="1095349" cy="109534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329672" y="5268798"/>
              <a:ext cx="2283587" cy="1698625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131300" y="3492156"/>
            <a:ext cx="1106258" cy="1206588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131300" y="2004441"/>
            <a:ext cx="1095349" cy="1426337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140697" y="230504"/>
            <a:ext cx="1085926" cy="16736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1033043"/>
            <a:ext cx="12487910" cy="6583045"/>
            <a:chOff x="144805" y="1033043"/>
            <a:chExt cx="12487910" cy="6583045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 descr="A picture containing sky, outdoor, water, city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11489" y="1033043"/>
              <a:ext cx="3675126" cy="5706364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463092" y="257937"/>
            <a:ext cx="932370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50">
                <a:solidFill>
                  <a:srgbClr val="FFFF00"/>
                </a:solidFill>
              </a:rPr>
              <a:t>STATE </a:t>
            </a:r>
            <a:r>
              <a:rPr dirty="0" spc="-35">
                <a:solidFill>
                  <a:srgbClr val="FFFF00"/>
                </a:solidFill>
              </a:rPr>
              <a:t>AGENCIES</a:t>
            </a:r>
            <a:r>
              <a:rPr dirty="0" spc="-130">
                <a:solidFill>
                  <a:srgbClr val="FFFF00"/>
                </a:solidFill>
              </a:rPr>
              <a:t> </a:t>
            </a:r>
            <a:r>
              <a:rPr dirty="0" spc="-114"/>
              <a:t>INCLUDED</a:t>
            </a:r>
            <a:r>
              <a:rPr dirty="0" spc="-150"/>
              <a:t> </a:t>
            </a:r>
            <a:r>
              <a:rPr dirty="0" spc="-90"/>
              <a:t>IN</a:t>
            </a:r>
            <a:r>
              <a:rPr dirty="0" spc="-125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-110"/>
              <a:t>CAPITAL</a:t>
            </a:r>
            <a:r>
              <a:rPr dirty="0" spc="-135"/>
              <a:t> </a:t>
            </a:r>
            <a:r>
              <a:rPr dirty="0" spc="-240"/>
              <a:t>OUTLAY</a:t>
            </a:r>
            <a:r>
              <a:rPr dirty="0" spc="-150"/>
              <a:t> </a:t>
            </a:r>
            <a:r>
              <a:rPr dirty="0" spc="70"/>
              <a:t>BILL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3092" y="518538"/>
            <a:ext cx="7465059" cy="5817870"/>
          </a:xfrm>
          <a:prstGeom prst="rect">
            <a:avLst/>
          </a:prstGeom>
        </p:spPr>
        <p:txBody>
          <a:bodyPr wrap="square" lIns="0" tIns="1835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45"/>
              </a:spcBef>
            </a:pPr>
            <a:r>
              <a:rPr dirty="0" sz="2000" spc="-65">
                <a:solidFill>
                  <a:srgbClr val="FFFFFF"/>
                </a:solidFill>
                <a:latin typeface="Lucida Sans"/>
                <a:cs typeface="Lucida Sans"/>
              </a:rPr>
              <a:t>(Agencies</a:t>
            </a:r>
            <a:r>
              <a:rPr dirty="0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105">
                <a:solidFill>
                  <a:srgbClr val="FFFFFF"/>
                </a:solidFill>
                <a:latin typeface="Lucida Sans"/>
                <a:cs typeface="Lucida Sans"/>
              </a:rPr>
              <a:t>in </a:t>
            </a:r>
            <a:r>
              <a:rPr dirty="0" sz="2000" spc="-105">
                <a:solidFill>
                  <a:srgbClr val="FFFF00"/>
                </a:solidFill>
                <a:latin typeface="Lucida Sans"/>
                <a:cs typeface="Lucida Sans"/>
              </a:rPr>
              <a:t>Yellow</a:t>
            </a:r>
            <a:r>
              <a:rPr dirty="0" sz="20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Lucida Sans"/>
                <a:cs typeface="Lucida Sans"/>
              </a:rPr>
              <a:t>are</a:t>
            </a:r>
            <a:r>
              <a:rPr dirty="0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95">
                <a:solidFill>
                  <a:srgbClr val="FFFFFF"/>
                </a:solidFill>
                <a:latin typeface="Lucida Sans"/>
                <a:cs typeface="Lucida Sans"/>
              </a:rPr>
              <a:t>Administered</a:t>
            </a:r>
            <a:r>
              <a:rPr dirty="0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165">
                <a:solidFill>
                  <a:srgbClr val="FFFFFF"/>
                </a:solidFill>
                <a:latin typeface="Lucida Sans"/>
                <a:cs typeface="Lucida Sans"/>
              </a:rPr>
              <a:t>by</a:t>
            </a:r>
            <a:r>
              <a:rPr dirty="0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Lucida Sans"/>
                <a:cs typeface="Lucida Sans"/>
              </a:rPr>
              <a:t>FP&amp;C)</a:t>
            </a:r>
            <a:endParaRPr sz="20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121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45">
                <a:solidFill>
                  <a:srgbClr val="FFFF00"/>
                </a:solidFill>
                <a:latin typeface="Lucida Sans"/>
                <a:cs typeface="Lucida Sans"/>
              </a:rPr>
              <a:t>HIGHER</a:t>
            </a:r>
            <a:r>
              <a:rPr dirty="0" sz="18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00"/>
                </a:solidFill>
                <a:latin typeface="Lucida Sans"/>
                <a:cs typeface="Lucida Sans"/>
              </a:rPr>
              <a:t>EDUCATION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DIVISION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30">
                <a:solidFill>
                  <a:srgbClr val="FFFF00"/>
                </a:solidFill>
                <a:latin typeface="Lucida Sans"/>
                <a:cs typeface="Lucida Sans"/>
              </a:rPr>
              <a:t>ADMINISTRATION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DEPARTMENT</a:t>
            </a:r>
            <a:r>
              <a:rPr dirty="0" sz="18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00"/>
                </a:solidFill>
                <a:latin typeface="Lucida Sans"/>
                <a:cs typeface="Lucida Sans"/>
              </a:rPr>
              <a:t>PUBLIC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30">
                <a:solidFill>
                  <a:srgbClr val="FFFF00"/>
                </a:solidFill>
                <a:latin typeface="Lucida Sans"/>
                <a:cs typeface="Lucida Sans"/>
              </a:rPr>
              <a:t>SAFETY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CORRECTIONS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LOUISIANA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DEPARTMENT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HEALTH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CRT:</a:t>
            </a:r>
            <a:r>
              <a:rPr dirty="0" sz="1800" spc="2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OFFICE</a:t>
            </a:r>
            <a:r>
              <a:rPr dirty="0" sz="18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5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00"/>
                </a:solidFill>
                <a:latin typeface="Lucida Sans"/>
                <a:cs typeface="Lucida Sans"/>
              </a:rPr>
              <a:t>STATE</a:t>
            </a: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00"/>
                </a:solidFill>
                <a:latin typeface="Lucida Sans"/>
                <a:cs typeface="Lucida Sans"/>
              </a:rPr>
              <a:t>MUSEUMS</a:t>
            </a:r>
            <a:r>
              <a:rPr dirty="0" sz="18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90">
                <a:solidFill>
                  <a:srgbClr val="FFFF00"/>
                </a:solidFill>
                <a:latin typeface="Lucida Sans"/>
                <a:cs typeface="Lucida Sans"/>
              </a:rPr>
              <a:t>&amp;</a:t>
            </a:r>
            <a:r>
              <a:rPr dirty="0" sz="18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00"/>
                </a:solidFill>
                <a:latin typeface="Lucida Sans"/>
                <a:cs typeface="Lucida Sans"/>
              </a:rPr>
              <a:t>OFFICE</a:t>
            </a: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5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00"/>
                </a:solidFill>
                <a:latin typeface="Lucida Sans"/>
                <a:cs typeface="Lucida Sans"/>
              </a:rPr>
              <a:t>STATE</a:t>
            </a: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PARKS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DEPARTMENT</a:t>
            </a:r>
            <a:r>
              <a:rPr dirty="0" sz="18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00"/>
                </a:solidFill>
                <a:latin typeface="Lucida Sans"/>
                <a:cs typeface="Lucida Sans"/>
              </a:rPr>
              <a:t>VETERANS</a:t>
            </a:r>
            <a:r>
              <a:rPr dirty="0" sz="18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AFFAIRS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DEPARTMENT</a:t>
            </a:r>
            <a:r>
              <a:rPr dirty="0" sz="18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00"/>
                </a:solidFill>
                <a:latin typeface="Lucida Sans"/>
                <a:cs typeface="Lucida Sans"/>
              </a:rPr>
              <a:t>WILDLIFE</a:t>
            </a:r>
            <a:r>
              <a:rPr dirty="0" sz="1800" spc="-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5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FISHERIES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45">
                <a:solidFill>
                  <a:srgbClr val="FFFF00"/>
                </a:solidFill>
                <a:latin typeface="Lucida Sans"/>
                <a:cs typeface="Lucida Sans"/>
              </a:rPr>
              <a:t>SECRETARY</a:t>
            </a:r>
            <a:r>
              <a:rPr dirty="0" sz="18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25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STATE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>
                <a:solidFill>
                  <a:srgbClr val="FFFF00"/>
                </a:solidFill>
                <a:latin typeface="Lucida Sans"/>
                <a:cs typeface="Lucida Sans"/>
              </a:rPr>
              <a:t>NEW</a:t>
            </a:r>
            <a:r>
              <a:rPr dirty="0" sz="18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ORLEANS</a:t>
            </a:r>
            <a:r>
              <a:rPr dirty="0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35">
                <a:solidFill>
                  <a:srgbClr val="FFFF00"/>
                </a:solidFill>
                <a:latin typeface="Lucida Sans"/>
                <a:cs typeface="Lucida Sans"/>
              </a:rPr>
              <a:t>CITY</a:t>
            </a:r>
            <a:r>
              <a:rPr dirty="0" sz="18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00"/>
                </a:solidFill>
                <a:latin typeface="Lucida Sans"/>
                <a:cs typeface="Lucida Sans"/>
              </a:rPr>
              <a:t>PARK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105">
                <a:solidFill>
                  <a:srgbClr val="FFFF00"/>
                </a:solidFill>
                <a:latin typeface="Lucida Sans"/>
                <a:cs typeface="Lucida Sans"/>
              </a:rPr>
              <a:t>NAVAL</a:t>
            </a:r>
            <a:r>
              <a:rPr dirty="0" sz="1800" spc="-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45">
                <a:solidFill>
                  <a:srgbClr val="FFFF00"/>
                </a:solidFill>
                <a:latin typeface="Lucida Sans"/>
                <a:cs typeface="Lucida Sans"/>
              </a:rPr>
              <a:t>WAR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00"/>
                </a:solidFill>
                <a:latin typeface="Lucida Sans"/>
                <a:cs typeface="Lucida Sans"/>
              </a:rPr>
              <a:t>MEMORIAL</a:t>
            </a:r>
            <a:r>
              <a:rPr dirty="0" sz="18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COMMISSION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DEPARTMENT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TRANSPORTATION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DEVELOPMENT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(DOTD)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COASTAL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PROTECTION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RESTORATION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40">
                <a:solidFill>
                  <a:srgbClr val="FFFFFF"/>
                </a:solidFill>
                <a:latin typeface="Lucida Sans"/>
                <a:cs typeface="Lucida Sans"/>
              </a:rPr>
              <a:t>AUTHORITY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(CPRA)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DEPARTMENT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MILITARY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AFFAIRS</a:t>
            </a:r>
            <a:endParaRPr sz="1800">
              <a:latin typeface="Lucida Sans"/>
              <a:cs typeface="Lucida Sans"/>
            </a:endParaRPr>
          </a:p>
          <a:p>
            <a:pPr marL="848994" indent="-342900">
              <a:lnSpc>
                <a:spcPct val="100000"/>
              </a:lnSpc>
              <a:spcBef>
                <a:spcPts val="805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LOUISIANA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STADIUM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EXPOSITION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DISTRICT</a:t>
            </a:r>
            <a:endParaRPr sz="18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4101706"/>
            <a:ext cx="12487910" cy="3514090"/>
            <a:chOff x="144805" y="4101706"/>
            <a:chExt cx="12487910" cy="3514090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 descr="The Ports of Greater New Orleans - Biz New Orleans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94851" y="4101706"/>
              <a:ext cx="3687445" cy="2461260"/>
            </a:xfrm>
            <a:prstGeom prst="rect">
              <a:avLst/>
            </a:prstGeom>
          </p:spPr>
        </p:pic>
        <p:pic>
          <p:nvPicPr>
            <p:cNvPr id="5" name="object 5" descr="Bayou Lafourche's rebirth takes 'transformative' step as work begins on new pump  station | Environment | nola.com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4160" y="4101706"/>
              <a:ext cx="3695573" cy="2461260"/>
            </a:xfrm>
            <a:prstGeom prst="rect">
              <a:avLst/>
            </a:prstGeom>
          </p:spPr>
        </p:pic>
        <p:pic>
          <p:nvPicPr>
            <p:cNvPr id="6" name="object 6" descr="South Lafourche Levee District | Galliano, LA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74512" y="4105643"/>
              <a:ext cx="3106292" cy="2457323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598119" y="272288"/>
            <a:ext cx="5253355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60">
                <a:solidFill>
                  <a:srgbClr val="FFFF00"/>
                </a:solidFill>
              </a:rPr>
              <a:t>NON-</a:t>
            </a:r>
            <a:r>
              <a:rPr dirty="0" spc="-155">
                <a:solidFill>
                  <a:srgbClr val="FFFF00"/>
                </a:solidFill>
              </a:rPr>
              <a:t>STATE</a:t>
            </a:r>
            <a:r>
              <a:rPr dirty="0" spc="-150">
                <a:solidFill>
                  <a:srgbClr val="FFFF00"/>
                </a:solidFill>
              </a:rPr>
              <a:t> </a:t>
            </a:r>
            <a:r>
              <a:rPr dirty="0" spc="-25">
                <a:solidFill>
                  <a:srgbClr val="FFFF00"/>
                </a:solidFill>
              </a:rPr>
              <a:t>ENTITIES</a:t>
            </a:r>
            <a:r>
              <a:rPr dirty="0" spc="-130">
                <a:solidFill>
                  <a:srgbClr val="FFFF00"/>
                </a:solidFill>
              </a:rPr>
              <a:t> </a:t>
            </a:r>
            <a:r>
              <a:rPr dirty="0" spc="-85"/>
              <a:t>INCLUDED IN</a:t>
            </a:r>
            <a:r>
              <a:rPr dirty="0" spc="-105"/>
              <a:t> </a:t>
            </a:r>
            <a:r>
              <a:rPr dirty="0" spc="-140"/>
              <a:t>THE</a:t>
            </a:r>
            <a:r>
              <a:rPr dirty="0" spc="-135"/>
              <a:t> </a:t>
            </a:r>
            <a:r>
              <a:rPr dirty="0" spc="-114"/>
              <a:t>CAPITAL</a:t>
            </a:r>
            <a:r>
              <a:rPr dirty="0" spc="-135"/>
              <a:t> </a:t>
            </a:r>
            <a:r>
              <a:rPr dirty="0" spc="-235"/>
              <a:t>OUTLAY</a:t>
            </a:r>
            <a:r>
              <a:rPr dirty="0" spc="-150"/>
              <a:t> </a:t>
            </a:r>
            <a:r>
              <a:rPr dirty="0" spc="70"/>
              <a:t>BILL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91895" y="1189614"/>
            <a:ext cx="5540375" cy="2631440"/>
          </a:xfrm>
          <a:prstGeom prst="rect">
            <a:avLst/>
          </a:prstGeom>
        </p:spPr>
        <p:txBody>
          <a:bodyPr wrap="square" lIns="0" tIns="15684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23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MUNICIPALITIES</a:t>
            </a:r>
            <a:endParaRPr sz="1900">
              <a:latin typeface="Lucida Sans"/>
              <a:cs typeface="Lucida Sans"/>
            </a:endParaRPr>
          </a:p>
          <a:p>
            <a:pPr marL="35560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PARISHES</a:t>
            </a:r>
            <a:endParaRPr sz="1900">
              <a:latin typeface="Lucida Sans"/>
              <a:cs typeface="Lucida Sans"/>
            </a:endParaRPr>
          </a:p>
          <a:p>
            <a:pPr marL="35560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LEVEE</a:t>
            </a:r>
            <a:r>
              <a:rPr dirty="0" sz="1900" spc="1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DISTRICTS</a:t>
            </a:r>
            <a:endParaRPr sz="1900">
              <a:latin typeface="Lucida Sans"/>
              <a:cs typeface="Lucida Sans"/>
            </a:endParaRPr>
          </a:p>
          <a:p>
            <a:pPr marL="35560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PORTS</a:t>
            </a:r>
            <a:endParaRPr sz="1900">
              <a:latin typeface="Lucida Sans"/>
              <a:cs typeface="Lucida Sans"/>
            </a:endParaRPr>
          </a:p>
          <a:p>
            <a:pPr marL="35560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 spc="-114">
                <a:solidFill>
                  <a:srgbClr val="FFFFFF"/>
                </a:solidFill>
                <a:latin typeface="Lucida Sans"/>
                <a:cs typeface="Lucida Sans"/>
              </a:rPr>
              <a:t>OTHER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POLITICAL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30">
                <a:solidFill>
                  <a:srgbClr val="FFFFFF"/>
                </a:solidFill>
                <a:latin typeface="Lucida Sans"/>
                <a:cs typeface="Lucida Sans"/>
              </a:rPr>
              <a:t>SUBDIVISIONS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25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3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endParaRPr sz="1900">
              <a:latin typeface="Lucida Sans"/>
              <a:cs typeface="Lucida Sans"/>
            </a:endParaRPr>
          </a:p>
          <a:p>
            <a:pPr marL="35560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NON-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GOVERNMENTAL</a:t>
            </a:r>
            <a:r>
              <a:rPr dirty="0" sz="19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ENTITIES</a:t>
            </a:r>
            <a:endParaRPr sz="1900">
              <a:latin typeface="Lucida Sans"/>
              <a:cs typeface="Lucida Sans"/>
            </a:endParaRPr>
          </a:p>
        </p:txBody>
      </p:sp>
      <p:pic>
        <p:nvPicPr>
          <p:cNvPr id="9" name="object 9" descr="Community Center – City of Page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86015" y="375665"/>
            <a:ext cx="4796282" cy="358787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341604"/>
            <a:ext cx="12487910" cy="7274559"/>
            <a:chOff x="144805" y="341604"/>
            <a:chExt cx="12487910" cy="7274559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98204" y="341604"/>
              <a:ext cx="3951097" cy="6503670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95"/>
              <a:t>CURRENT</a:t>
            </a:r>
            <a:r>
              <a:rPr dirty="0" spc="-150"/>
              <a:t> STATUS</a:t>
            </a:r>
            <a:r>
              <a:rPr dirty="0" spc="-155"/>
              <a:t> </a:t>
            </a:r>
            <a:r>
              <a:rPr dirty="0" spc="-185"/>
              <a:t>OF</a:t>
            </a:r>
            <a:r>
              <a:rPr dirty="0" spc="-110"/>
              <a:t> </a:t>
            </a:r>
            <a:r>
              <a:rPr dirty="0" spc="-140"/>
              <a:t>THE </a:t>
            </a:r>
            <a:r>
              <a:rPr dirty="0" spc="-105"/>
              <a:t>CAPITAL</a:t>
            </a:r>
            <a:r>
              <a:rPr dirty="0" spc="-135"/>
              <a:t> </a:t>
            </a:r>
            <a:r>
              <a:rPr dirty="0" spc="-235"/>
              <a:t>OUTLAY</a:t>
            </a:r>
            <a:r>
              <a:rPr dirty="0" spc="-155"/>
              <a:t> </a:t>
            </a:r>
            <a:r>
              <a:rPr dirty="0" spc="70"/>
              <a:t>BILL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8520" y="957192"/>
            <a:ext cx="7317740" cy="5126355"/>
          </a:xfrm>
          <a:prstGeom prst="rect">
            <a:avLst/>
          </a:prstGeom>
        </p:spPr>
        <p:txBody>
          <a:bodyPr wrap="square" lIns="0" tIns="2165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7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250">
                <a:solidFill>
                  <a:srgbClr val="FFFF00"/>
                </a:solidFill>
                <a:latin typeface="Lucida Sans"/>
                <a:cs typeface="Lucida Sans"/>
              </a:rPr>
              <a:t>2025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CAPITAL</a:t>
            </a:r>
            <a:r>
              <a:rPr dirty="0" sz="24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10">
                <a:solidFill>
                  <a:srgbClr val="FFFF00"/>
                </a:solidFill>
                <a:latin typeface="Lucida Sans"/>
                <a:cs typeface="Lucida Sans"/>
              </a:rPr>
              <a:t>OUTLAY</a:t>
            </a:r>
            <a:r>
              <a:rPr dirty="0" sz="24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75">
                <a:solidFill>
                  <a:srgbClr val="FFFF00"/>
                </a:solidFill>
                <a:latin typeface="Lucida Sans"/>
                <a:cs typeface="Lucida Sans"/>
              </a:rPr>
              <a:t>BILL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(HB2)(ACT</a:t>
            </a:r>
            <a:r>
              <a:rPr dirty="0" sz="24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35">
                <a:solidFill>
                  <a:srgbClr val="FFFF00"/>
                </a:solidFill>
                <a:latin typeface="Lucida Sans"/>
                <a:cs typeface="Lucida Sans"/>
              </a:rPr>
              <a:t>2)</a:t>
            </a:r>
            <a:r>
              <a:rPr dirty="0" sz="2400" spc="-2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*CURRENT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26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409">
                <a:solidFill>
                  <a:srgbClr val="FFFFFF"/>
                </a:solidFill>
                <a:latin typeface="Lucida Sans"/>
                <a:cs typeface="Lucida Sans"/>
              </a:rPr>
              <a:t>1971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REQUESTS</a:t>
            </a:r>
            <a:r>
              <a:rPr dirty="0" sz="19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RECEIVED</a:t>
            </a: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14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235">
                <a:solidFill>
                  <a:srgbClr val="FFFFFF"/>
                </a:solidFill>
                <a:latin typeface="Lucida Sans"/>
                <a:cs typeface="Lucida Sans"/>
              </a:rPr>
              <a:t>775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90">
                <a:solidFill>
                  <a:srgbClr val="FFFFFF"/>
                </a:solidFill>
                <a:latin typeface="Lucida Sans"/>
                <a:cs typeface="Lucida Sans"/>
              </a:rPr>
              <a:t>ORIGINAL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3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240">
                <a:solidFill>
                  <a:srgbClr val="FFFFFF"/>
                </a:solidFill>
                <a:latin typeface="Lucida Sans"/>
                <a:cs typeface="Lucida Sans"/>
              </a:rPr>
              <a:t>937</a:t>
            </a:r>
            <a:r>
              <a:rPr dirty="0" sz="19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 THE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0">
                <a:solidFill>
                  <a:srgbClr val="FFFFFF"/>
                </a:solidFill>
                <a:latin typeface="Lucida Sans"/>
                <a:cs typeface="Lucida Sans"/>
              </a:rPr>
              <a:t>FINAL</a:t>
            </a:r>
            <a:r>
              <a:rPr dirty="0" sz="19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30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19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785"/>
              </a:spcBef>
              <a:buClr>
                <a:srgbClr val="FFFFFF"/>
              </a:buClr>
              <a:buFont typeface="Arial"/>
              <a:buChar char="•"/>
            </a:pP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buFont typeface="Arial"/>
              <a:buChar char="•"/>
              <a:tabLst>
                <a:tab pos="849630" algn="l"/>
              </a:tabLst>
            </a:pP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ORIGINAL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VERSION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9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BILL: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20">
                <a:solidFill>
                  <a:srgbClr val="FFFFFF"/>
                </a:solidFill>
                <a:latin typeface="Lucida Sans"/>
                <a:cs typeface="Lucida Sans"/>
              </a:rPr>
              <a:t>$11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BILLION</a:t>
            </a: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14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20">
                <a:solidFill>
                  <a:srgbClr val="FFFFFF"/>
                </a:solidFill>
                <a:latin typeface="Lucida Sans"/>
                <a:cs typeface="Lucida Sans"/>
              </a:rPr>
              <a:t>FINAL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VERSION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BILL: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70">
                <a:solidFill>
                  <a:srgbClr val="FFFFFF"/>
                </a:solidFill>
                <a:latin typeface="Lucida Sans"/>
                <a:cs typeface="Lucida Sans"/>
              </a:rPr>
              <a:t>$12.6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0">
                <a:solidFill>
                  <a:srgbClr val="FFFFFF"/>
                </a:solidFill>
                <a:latin typeface="Lucida Sans"/>
                <a:cs typeface="Lucida Sans"/>
              </a:rPr>
              <a:t>BILLION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25">
                <a:solidFill>
                  <a:srgbClr val="FFFFFF"/>
                </a:solidFill>
                <a:latin typeface="Lucida Sans"/>
                <a:cs typeface="Lucida Sans"/>
              </a:rPr>
              <a:t>($11.6B</a:t>
            </a: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LAST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YEAR)</a:t>
            </a:r>
            <a:endParaRPr sz="19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Clr>
                <a:srgbClr val="FFFFFF"/>
              </a:buClr>
              <a:buFont typeface="Arial"/>
              <a:buChar char="•"/>
            </a:pPr>
            <a:endParaRPr sz="19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2400" spc="-285">
                <a:solidFill>
                  <a:srgbClr val="FFFF00"/>
                </a:solidFill>
                <a:latin typeface="Lucida Sans"/>
                <a:cs typeface="Lucida Sans"/>
              </a:rPr>
              <a:t>2026</a:t>
            </a:r>
            <a:r>
              <a:rPr dirty="0" sz="2400" spc="-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CAPITAL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10">
                <a:solidFill>
                  <a:srgbClr val="FFFF00"/>
                </a:solidFill>
                <a:latin typeface="Lucida Sans"/>
                <a:cs typeface="Lucida Sans"/>
              </a:rPr>
              <a:t>OUTLAY</a:t>
            </a:r>
            <a:r>
              <a:rPr dirty="0" sz="2400" spc="-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75">
                <a:solidFill>
                  <a:srgbClr val="FFFF00"/>
                </a:solidFill>
                <a:latin typeface="Lucida Sans"/>
                <a:cs typeface="Lucida Sans"/>
              </a:rPr>
              <a:t>BILL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(HB2)(ACT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TBD)</a:t>
            </a:r>
            <a:r>
              <a:rPr dirty="0" sz="2400" spc="-1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Lucida Sans"/>
                <a:cs typeface="Lucida Sans"/>
              </a:rPr>
              <a:t>*FUTURE</a:t>
            </a:r>
            <a:endParaRPr sz="18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25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409">
                <a:solidFill>
                  <a:srgbClr val="FFFFFF"/>
                </a:solidFill>
                <a:latin typeface="Lucida Sans"/>
                <a:cs typeface="Lucida Sans"/>
              </a:rPr>
              <a:t>1621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95">
                <a:solidFill>
                  <a:srgbClr val="FFFFFF"/>
                </a:solidFill>
                <a:latin typeface="Lucida Sans"/>
                <a:cs typeface="Lucida Sans"/>
              </a:rPr>
              <a:t>TOTAL</a:t>
            </a:r>
            <a:r>
              <a:rPr dirty="0" sz="19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REQUESTS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RECEIVED</a:t>
            </a: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145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240">
                <a:solidFill>
                  <a:srgbClr val="FFFFFF"/>
                </a:solidFill>
                <a:latin typeface="Lucida Sans"/>
                <a:cs typeface="Lucida Sans"/>
              </a:rPr>
              <a:t>369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5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5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REQUESTS</a:t>
            </a:r>
            <a:endParaRPr sz="1900">
              <a:latin typeface="Lucida Sans"/>
              <a:cs typeface="Lucida Sans"/>
            </a:endParaRPr>
          </a:p>
          <a:p>
            <a:pPr lvl="1" marL="849630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849630" algn="l"/>
              </a:tabLst>
            </a:pPr>
            <a:r>
              <a:rPr dirty="0" sz="1900" spc="-275">
                <a:solidFill>
                  <a:srgbClr val="FFFFFF"/>
                </a:solidFill>
                <a:latin typeface="Lucida Sans"/>
                <a:cs typeface="Lucida Sans"/>
              </a:rPr>
              <a:t>1,252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NON-</a:t>
            </a:r>
            <a:r>
              <a:rPr dirty="0" sz="1900" spc="-105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5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REQUESTS</a:t>
            </a:r>
            <a:endParaRPr sz="19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2387168"/>
            <a:ext cx="12487910" cy="5228590"/>
            <a:chOff x="144805" y="2387168"/>
            <a:chExt cx="12487910" cy="5228590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4160" y="2387168"/>
              <a:ext cx="11068177" cy="442074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53616" y="3488055"/>
              <a:ext cx="1010285" cy="250825"/>
            </a:xfrm>
            <a:custGeom>
              <a:avLst/>
              <a:gdLst/>
              <a:ahLst/>
              <a:cxnLst/>
              <a:rect l="l" t="t" r="r" b="b"/>
              <a:pathLst>
                <a:path w="1010285" h="250825">
                  <a:moveTo>
                    <a:pt x="0" y="125349"/>
                  </a:moveTo>
                  <a:lnTo>
                    <a:pt x="21389" y="89105"/>
                  </a:lnTo>
                  <a:lnTo>
                    <a:pt x="81385" y="57044"/>
                  </a:lnTo>
                  <a:lnTo>
                    <a:pt x="123906" y="43064"/>
                  </a:lnTo>
                  <a:lnTo>
                    <a:pt x="173732" y="30707"/>
                  </a:lnTo>
                  <a:lnTo>
                    <a:pt x="230082" y="20165"/>
                  </a:lnTo>
                  <a:lnTo>
                    <a:pt x="292174" y="11631"/>
                  </a:lnTo>
                  <a:lnTo>
                    <a:pt x="359225" y="5297"/>
                  </a:lnTo>
                  <a:lnTo>
                    <a:pt x="430454" y="1356"/>
                  </a:lnTo>
                  <a:lnTo>
                    <a:pt x="505078" y="0"/>
                  </a:lnTo>
                  <a:lnTo>
                    <a:pt x="579734" y="1356"/>
                  </a:lnTo>
                  <a:lnTo>
                    <a:pt x="650989" y="5297"/>
                  </a:lnTo>
                  <a:lnTo>
                    <a:pt x="718061" y="11631"/>
                  </a:lnTo>
                  <a:lnTo>
                    <a:pt x="780169" y="20165"/>
                  </a:lnTo>
                  <a:lnTo>
                    <a:pt x="836531" y="30707"/>
                  </a:lnTo>
                  <a:lnTo>
                    <a:pt x="886366" y="43064"/>
                  </a:lnTo>
                  <a:lnTo>
                    <a:pt x="928893" y="57044"/>
                  </a:lnTo>
                  <a:lnTo>
                    <a:pt x="988895" y="89105"/>
                  </a:lnTo>
                  <a:lnTo>
                    <a:pt x="1010285" y="125349"/>
                  </a:lnTo>
                  <a:lnTo>
                    <a:pt x="1004807" y="143869"/>
                  </a:lnTo>
                  <a:lnTo>
                    <a:pt x="963330" y="178187"/>
                  </a:lnTo>
                  <a:lnTo>
                    <a:pt x="886366" y="207581"/>
                  </a:lnTo>
                  <a:lnTo>
                    <a:pt x="836531" y="219947"/>
                  </a:lnTo>
                  <a:lnTo>
                    <a:pt x="780169" y="230500"/>
                  </a:lnTo>
                  <a:lnTo>
                    <a:pt x="718061" y="239045"/>
                  </a:lnTo>
                  <a:lnTo>
                    <a:pt x="650989" y="245389"/>
                  </a:lnTo>
                  <a:lnTo>
                    <a:pt x="579734" y="249338"/>
                  </a:lnTo>
                  <a:lnTo>
                    <a:pt x="505078" y="250698"/>
                  </a:lnTo>
                  <a:lnTo>
                    <a:pt x="430454" y="249338"/>
                  </a:lnTo>
                  <a:lnTo>
                    <a:pt x="359225" y="245389"/>
                  </a:lnTo>
                  <a:lnTo>
                    <a:pt x="292174" y="239045"/>
                  </a:lnTo>
                  <a:lnTo>
                    <a:pt x="230082" y="230500"/>
                  </a:lnTo>
                  <a:lnTo>
                    <a:pt x="173732" y="219947"/>
                  </a:lnTo>
                  <a:lnTo>
                    <a:pt x="123906" y="207581"/>
                  </a:lnTo>
                  <a:lnTo>
                    <a:pt x="81385" y="193596"/>
                  </a:lnTo>
                  <a:lnTo>
                    <a:pt x="21389" y="161546"/>
                  </a:lnTo>
                  <a:lnTo>
                    <a:pt x="0" y="125349"/>
                  </a:lnTo>
                  <a:close/>
                </a:path>
              </a:pathLst>
            </a:custGeom>
            <a:ln w="7620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58622" y="33710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59" h="485139">
                  <a:moveTo>
                    <a:pt x="275361" y="0"/>
                  </a:moveTo>
                  <a:lnTo>
                    <a:pt x="275361" y="121158"/>
                  </a:lnTo>
                  <a:lnTo>
                    <a:pt x="0" y="121158"/>
                  </a:lnTo>
                  <a:lnTo>
                    <a:pt x="0" y="363474"/>
                  </a:lnTo>
                  <a:lnTo>
                    <a:pt x="275361" y="363474"/>
                  </a:lnTo>
                  <a:lnTo>
                    <a:pt x="275361" y="484632"/>
                  </a:lnTo>
                  <a:lnTo>
                    <a:pt x="517664" y="242315"/>
                  </a:lnTo>
                  <a:lnTo>
                    <a:pt x="27536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58622" y="33710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59" h="485139">
                  <a:moveTo>
                    <a:pt x="275361" y="484632"/>
                  </a:moveTo>
                  <a:lnTo>
                    <a:pt x="275361" y="363474"/>
                  </a:lnTo>
                  <a:lnTo>
                    <a:pt x="0" y="363474"/>
                  </a:lnTo>
                  <a:lnTo>
                    <a:pt x="0" y="121158"/>
                  </a:lnTo>
                  <a:lnTo>
                    <a:pt x="275361" y="121158"/>
                  </a:lnTo>
                  <a:lnTo>
                    <a:pt x="275361" y="0"/>
                  </a:lnTo>
                  <a:lnTo>
                    <a:pt x="517664" y="242315"/>
                  </a:lnTo>
                  <a:lnTo>
                    <a:pt x="275361" y="484632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537768" y="321310"/>
            <a:ext cx="1061974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420"/>
              <a:t>TO</a:t>
            </a:r>
            <a:r>
              <a:rPr dirty="0" spc="-130"/>
              <a:t> </a:t>
            </a:r>
            <a:r>
              <a:rPr dirty="0" spc="-35"/>
              <a:t>ACCESS</a:t>
            </a:r>
            <a:r>
              <a:rPr dirty="0" spc="-155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90"/>
              <a:t>BILL</a:t>
            </a:r>
            <a:r>
              <a:rPr dirty="0" spc="-120"/>
              <a:t> </a:t>
            </a:r>
            <a:r>
              <a:rPr dirty="0" spc="-135"/>
              <a:t>WITH</a:t>
            </a:r>
            <a:r>
              <a:rPr dirty="0" spc="-130"/>
              <a:t> </a:t>
            </a:r>
            <a:r>
              <a:rPr dirty="0" spc="-60"/>
              <a:t>APPROVED</a:t>
            </a:r>
            <a:r>
              <a:rPr dirty="0" spc="-150"/>
              <a:t> </a:t>
            </a:r>
            <a:r>
              <a:rPr dirty="0" spc="-80"/>
              <a:t>APPROPRIATIONS</a:t>
            </a:r>
            <a:r>
              <a:rPr dirty="0" spc="-150"/>
              <a:t> </a:t>
            </a:r>
            <a:r>
              <a:rPr dirty="0" spc="-70"/>
              <a:t>SHOWN::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520" y="688593"/>
            <a:ext cx="6490335" cy="1122680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54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VISIT: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u="sng" sz="2400" spc="-13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https://www.doa.la.gov/doa/fpc/</a:t>
            </a:r>
            <a:endParaRPr sz="24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Click</a:t>
            </a:r>
            <a:r>
              <a:rPr dirty="0" sz="2400" spc="-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“Capital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Outlay”</a:t>
            </a:r>
            <a:r>
              <a:rPr dirty="0" sz="24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in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the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50">
                <a:solidFill>
                  <a:srgbClr val="FFFF00"/>
                </a:solidFill>
                <a:latin typeface="Lucida Sans"/>
                <a:cs typeface="Lucida Sans"/>
              </a:rPr>
              <a:t>right-</a:t>
            </a:r>
            <a:r>
              <a:rPr dirty="0" sz="2400" spc="-155">
                <a:solidFill>
                  <a:srgbClr val="FFFF00"/>
                </a:solidFill>
                <a:latin typeface="Lucida Sans"/>
                <a:cs typeface="Lucida Sans"/>
              </a:rPr>
              <a:t>hand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menu.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2379840"/>
            <a:ext cx="12487910" cy="5236210"/>
            <a:chOff x="144805" y="2379840"/>
            <a:chExt cx="12487910" cy="5236210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4160" y="2379840"/>
              <a:ext cx="11088624" cy="444258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82416" y="4616196"/>
              <a:ext cx="2846705" cy="374015"/>
            </a:xfrm>
            <a:custGeom>
              <a:avLst/>
              <a:gdLst/>
              <a:ahLst/>
              <a:cxnLst/>
              <a:rect l="l" t="t" r="r" b="b"/>
              <a:pathLst>
                <a:path w="2846704" h="374014">
                  <a:moveTo>
                    <a:pt x="0" y="186943"/>
                  </a:moveTo>
                  <a:lnTo>
                    <a:pt x="32824" y="146838"/>
                  </a:lnTo>
                  <a:lnTo>
                    <a:pt x="72552" y="127853"/>
                  </a:lnTo>
                  <a:lnTo>
                    <a:pt x="126667" y="109731"/>
                  </a:lnTo>
                  <a:lnTo>
                    <a:pt x="194300" y="92587"/>
                  </a:lnTo>
                  <a:lnTo>
                    <a:pt x="232915" y="84417"/>
                  </a:lnTo>
                  <a:lnTo>
                    <a:pt x="274584" y="76535"/>
                  </a:lnTo>
                  <a:lnTo>
                    <a:pt x="319198" y="68954"/>
                  </a:lnTo>
                  <a:lnTo>
                    <a:pt x="366649" y="61688"/>
                  </a:lnTo>
                  <a:lnTo>
                    <a:pt x="416829" y="54752"/>
                  </a:lnTo>
                  <a:lnTo>
                    <a:pt x="469629" y="48161"/>
                  </a:lnTo>
                  <a:lnTo>
                    <a:pt x="524941" y="41928"/>
                  </a:lnTo>
                  <a:lnTo>
                    <a:pt x="582655" y="36067"/>
                  </a:lnTo>
                  <a:lnTo>
                    <a:pt x="642664" y="30594"/>
                  </a:lnTo>
                  <a:lnTo>
                    <a:pt x="704859" y="25522"/>
                  </a:lnTo>
                  <a:lnTo>
                    <a:pt x="769131" y="20865"/>
                  </a:lnTo>
                  <a:lnTo>
                    <a:pt x="835372" y="16638"/>
                  </a:lnTo>
                  <a:lnTo>
                    <a:pt x="903474" y="12855"/>
                  </a:lnTo>
                  <a:lnTo>
                    <a:pt x="973327" y="9530"/>
                  </a:lnTo>
                  <a:lnTo>
                    <a:pt x="1044824" y="6677"/>
                  </a:lnTo>
                  <a:lnTo>
                    <a:pt x="1117856" y="4311"/>
                  </a:lnTo>
                  <a:lnTo>
                    <a:pt x="1192314" y="2446"/>
                  </a:lnTo>
                  <a:lnTo>
                    <a:pt x="1268090" y="1096"/>
                  </a:lnTo>
                  <a:lnTo>
                    <a:pt x="1345075" y="276"/>
                  </a:lnTo>
                  <a:lnTo>
                    <a:pt x="1423161" y="0"/>
                  </a:lnTo>
                  <a:lnTo>
                    <a:pt x="1501260" y="276"/>
                  </a:lnTo>
                  <a:lnTo>
                    <a:pt x="1578257" y="1096"/>
                  </a:lnTo>
                  <a:lnTo>
                    <a:pt x="1654043" y="2446"/>
                  </a:lnTo>
                  <a:lnTo>
                    <a:pt x="1728511" y="4311"/>
                  </a:lnTo>
                  <a:lnTo>
                    <a:pt x="1801552" y="6677"/>
                  </a:lnTo>
                  <a:lnTo>
                    <a:pt x="1873057" y="9530"/>
                  </a:lnTo>
                  <a:lnTo>
                    <a:pt x="1942919" y="12855"/>
                  </a:lnTo>
                  <a:lnTo>
                    <a:pt x="2011028" y="16638"/>
                  </a:lnTo>
                  <a:lnTo>
                    <a:pt x="2077275" y="20865"/>
                  </a:lnTo>
                  <a:lnTo>
                    <a:pt x="2141553" y="25522"/>
                  </a:lnTo>
                  <a:lnTo>
                    <a:pt x="2203754" y="30594"/>
                  </a:lnTo>
                  <a:lnTo>
                    <a:pt x="2263767" y="36067"/>
                  </a:lnTo>
                  <a:lnTo>
                    <a:pt x="2321486" y="41928"/>
                  </a:lnTo>
                  <a:lnTo>
                    <a:pt x="2376801" y="48161"/>
                  </a:lnTo>
                  <a:lnTo>
                    <a:pt x="2429605" y="54752"/>
                  </a:lnTo>
                  <a:lnTo>
                    <a:pt x="2479788" y="61688"/>
                  </a:lnTo>
                  <a:lnTo>
                    <a:pt x="2527242" y="68954"/>
                  </a:lnTo>
                  <a:lnTo>
                    <a:pt x="2571858" y="76535"/>
                  </a:lnTo>
                  <a:lnTo>
                    <a:pt x="2613529" y="84417"/>
                  </a:lnTo>
                  <a:lnTo>
                    <a:pt x="2652145" y="92587"/>
                  </a:lnTo>
                  <a:lnTo>
                    <a:pt x="2719781" y="109731"/>
                  </a:lnTo>
                  <a:lnTo>
                    <a:pt x="2773897" y="127853"/>
                  </a:lnTo>
                  <a:lnTo>
                    <a:pt x="2813626" y="146838"/>
                  </a:lnTo>
                  <a:lnTo>
                    <a:pt x="2844345" y="176686"/>
                  </a:lnTo>
                  <a:lnTo>
                    <a:pt x="2846450" y="186943"/>
                  </a:lnTo>
                  <a:lnTo>
                    <a:pt x="2844345" y="197201"/>
                  </a:lnTo>
                  <a:lnTo>
                    <a:pt x="2813626" y="227049"/>
                  </a:lnTo>
                  <a:lnTo>
                    <a:pt x="2773897" y="246034"/>
                  </a:lnTo>
                  <a:lnTo>
                    <a:pt x="2719781" y="264156"/>
                  </a:lnTo>
                  <a:lnTo>
                    <a:pt x="2652145" y="281300"/>
                  </a:lnTo>
                  <a:lnTo>
                    <a:pt x="2613529" y="289470"/>
                  </a:lnTo>
                  <a:lnTo>
                    <a:pt x="2571858" y="297352"/>
                  </a:lnTo>
                  <a:lnTo>
                    <a:pt x="2527242" y="304933"/>
                  </a:lnTo>
                  <a:lnTo>
                    <a:pt x="2479788" y="312199"/>
                  </a:lnTo>
                  <a:lnTo>
                    <a:pt x="2429605" y="319135"/>
                  </a:lnTo>
                  <a:lnTo>
                    <a:pt x="2376801" y="325726"/>
                  </a:lnTo>
                  <a:lnTo>
                    <a:pt x="2321486" y="331959"/>
                  </a:lnTo>
                  <a:lnTo>
                    <a:pt x="2263767" y="337819"/>
                  </a:lnTo>
                  <a:lnTo>
                    <a:pt x="2203754" y="343293"/>
                  </a:lnTo>
                  <a:lnTo>
                    <a:pt x="2141553" y="348365"/>
                  </a:lnTo>
                  <a:lnTo>
                    <a:pt x="2077275" y="353022"/>
                  </a:lnTo>
                  <a:lnTo>
                    <a:pt x="2011028" y="357249"/>
                  </a:lnTo>
                  <a:lnTo>
                    <a:pt x="1942919" y="361032"/>
                  </a:lnTo>
                  <a:lnTo>
                    <a:pt x="1873057" y="364357"/>
                  </a:lnTo>
                  <a:lnTo>
                    <a:pt x="1801552" y="367210"/>
                  </a:lnTo>
                  <a:lnTo>
                    <a:pt x="1728511" y="369576"/>
                  </a:lnTo>
                  <a:lnTo>
                    <a:pt x="1654043" y="371441"/>
                  </a:lnTo>
                  <a:lnTo>
                    <a:pt x="1578257" y="372791"/>
                  </a:lnTo>
                  <a:lnTo>
                    <a:pt x="1501260" y="373611"/>
                  </a:lnTo>
                  <a:lnTo>
                    <a:pt x="1423161" y="373887"/>
                  </a:lnTo>
                  <a:lnTo>
                    <a:pt x="1345075" y="373611"/>
                  </a:lnTo>
                  <a:lnTo>
                    <a:pt x="1268090" y="372791"/>
                  </a:lnTo>
                  <a:lnTo>
                    <a:pt x="1192314" y="371441"/>
                  </a:lnTo>
                  <a:lnTo>
                    <a:pt x="1117856" y="369576"/>
                  </a:lnTo>
                  <a:lnTo>
                    <a:pt x="1044824" y="367210"/>
                  </a:lnTo>
                  <a:lnTo>
                    <a:pt x="973328" y="364357"/>
                  </a:lnTo>
                  <a:lnTo>
                    <a:pt x="903474" y="361032"/>
                  </a:lnTo>
                  <a:lnTo>
                    <a:pt x="835372" y="357249"/>
                  </a:lnTo>
                  <a:lnTo>
                    <a:pt x="769131" y="353022"/>
                  </a:lnTo>
                  <a:lnTo>
                    <a:pt x="704859" y="348365"/>
                  </a:lnTo>
                  <a:lnTo>
                    <a:pt x="642664" y="343293"/>
                  </a:lnTo>
                  <a:lnTo>
                    <a:pt x="582655" y="337820"/>
                  </a:lnTo>
                  <a:lnTo>
                    <a:pt x="524941" y="331959"/>
                  </a:lnTo>
                  <a:lnTo>
                    <a:pt x="469629" y="325726"/>
                  </a:lnTo>
                  <a:lnTo>
                    <a:pt x="416829" y="319135"/>
                  </a:lnTo>
                  <a:lnTo>
                    <a:pt x="366649" y="312199"/>
                  </a:lnTo>
                  <a:lnTo>
                    <a:pt x="319198" y="304933"/>
                  </a:lnTo>
                  <a:lnTo>
                    <a:pt x="274584" y="297352"/>
                  </a:lnTo>
                  <a:lnTo>
                    <a:pt x="232915" y="289470"/>
                  </a:lnTo>
                  <a:lnTo>
                    <a:pt x="194300" y="281300"/>
                  </a:lnTo>
                  <a:lnTo>
                    <a:pt x="126667" y="264156"/>
                  </a:lnTo>
                  <a:lnTo>
                    <a:pt x="72552" y="246034"/>
                  </a:lnTo>
                  <a:lnTo>
                    <a:pt x="32824" y="227049"/>
                  </a:lnTo>
                  <a:lnTo>
                    <a:pt x="2105" y="197201"/>
                  </a:lnTo>
                  <a:lnTo>
                    <a:pt x="0" y="186943"/>
                  </a:lnTo>
                  <a:close/>
                </a:path>
              </a:pathLst>
            </a:custGeom>
            <a:ln w="76199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459609" y="4565650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0"/>
                  </a:moveTo>
                  <a:lnTo>
                    <a:pt x="275336" y="121157"/>
                  </a:lnTo>
                  <a:lnTo>
                    <a:pt x="0" y="121157"/>
                  </a:lnTo>
                  <a:lnTo>
                    <a:pt x="0" y="363474"/>
                  </a:lnTo>
                  <a:lnTo>
                    <a:pt x="275336" y="363474"/>
                  </a:lnTo>
                  <a:lnTo>
                    <a:pt x="275336" y="484631"/>
                  </a:lnTo>
                  <a:lnTo>
                    <a:pt x="517652" y="242316"/>
                  </a:lnTo>
                  <a:lnTo>
                    <a:pt x="27533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459609" y="4565650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484631"/>
                  </a:moveTo>
                  <a:lnTo>
                    <a:pt x="275336" y="363474"/>
                  </a:lnTo>
                  <a:lnTo>
                    <a:pt x="0" y="363474"/>
                  </a:lnTo>
                  <a:lnTo>
                    <a:pt x="0" y="121157"/>
                  </a:lnTo>
                  <a:lnTo>
                    <a:pt x="275336" y="121157"/>
                  </a:lnTo>
                  <a:lnTo>
                    <a:pt x="275336" y="0"/>
                  </a:lnTo>
                  <a:lnTo>
                    <a:pt x="517652" y="242316"/>
                  </a:lnTo>
                  <a:lnTo>
                    <a:pt x="275336" y="484631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537768" y="321310"/>
            <a:ext cx="1061974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420"/>
              <a:t>TO</a:t>
            </a:r>
            <a:r>
              <a:rPr dirty="0" spc="-130"/>
              <a:t> </a:t>
            </a:r>
            <a:r>
              <a:rPr dirty="0" spc="-35"/>
              <a:t>ACCESS</a:t>
            </a:r>
            <a:r>
              <a:rPr dirty="0" spc="-155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90"/>
              <a:t>BILL</a:t>
            </a:r>
            <a:r>
              <a:rPr dirty="0" spc="-120"/>
              <a:t> </a:t>
            </a:r>
            <a:r>
              <a:rPr dirty="0" spc="-135"/>
              <a:t>WITH</a:t>
            </a:r>
            <a:r>
              <a:rPr dirty="0" spc="-130"/>
              <a:t> </a:t>
            </a:r>
            <a:r>
              <a:rPr dirty="0" spc="-60"/>
              <a:t>APPROVED</a:t>
            </a:r>
            <a:r>
              <a:rPr dirty="0" spc="-150"/>
              <a:t> </a:t>
            </a:r>
            <a:r>
              <a:rPr dirty="0" spc="-80"/>
              <a:t>APPROPRIATIONS</a:t>
            </a:r>
            <a:r>
              <a:rPr dirty="0" spc="-150"/>
              <a:t> </a:t>
            </a:r>
            <a:r>
              <a:rPr dirty="0" spc="-70"/>
              <a:t>SHOWN::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520" y="688593"/>
            <a:ext cx="8883650" cy="1122680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54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Click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“Capital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Outlay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5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30">
                <a:solidFill>
                  <a:srgbClr val="FFFF00"/>
                </a:solidFill>
                <a:latin typeface="Lucida Sans"/>
                <a:cs typeface="Lucida Sans"/>
              </a:rPr>
              <a:t>Non-State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0">
                <a:solidFill>
                  <a:srgbClr val="FFFF00"/>
                </a:solidFill>
                <a:latin typeface="Lucida Sans"/>
                <a:cs typeface="Lucida Sans"/>
              </a:rPr>
              <a:t>Downloadable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Documents”</a:t>
            </a:r>
            <a:endParaRPr sz="24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Select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“Act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90">
                <a:solidFill>
                  <a:srgbClr val="FFFF00"/>
                </a:solidFill>
                <a:latin typeface="Lucida Sans"/>
                <a:cs typeface="Lucida Sans"/>
              </a:rPr>
              <a:t>2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6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0">
                <a:solidFill>
                  <a:srgbClr val="FFFF00"/>
                </a:solidFill>
                <a:latin typeface="Lucida Sans"/>
                <a:cs typeface="Lucida Sans"/>
              </a:rPr>
              <a:t>2025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with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5">
                <a:solidFill>
                  <a:srgbClr val="FFFF00"/>
                </a:solidFill>
                <a:latin typeface="Lucida Sans"/>
                <a:cs typeface="Lucida Sans"/>
              </a:rPr>
              <a:t>Approved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45">
                <a:solidFill>
                  <a:srgbClr val="FFFF00"/>
                </a:solidFill>
                <a:latin typeface="Lucida Sans"/>
                <a:cs typeface="Lucida Sans"/>
              </a:rPr>
              <a:t>Appropriations”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2379840"/>
            <a:ext cx="12487910" cy="5236210"/>
            <a:chOff x="144805" y="2379840"/>
            <a:chExt cx="12487910" cy="5236210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4160" y="2379840"/>
              <a:ext cx="11088624" cy="444258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82416" y="4616196"/>
              <a:ext cx="2846705" cy="374015"/>
            </a:xfrm>
            <a:custGeom>
              <a:avLst/>
              <a:gdLst/>
              <a:ahLst/>
              <a:cxnLst/>
              <a:rect l="l" t="t" r="r" b="b"/>
              <a:pathLst>
                <a:path w="2846704" h="374014">
                  <a:moveTo>
                    <a:pt x="0" y="186943"/>
                  </a:moveTo>
                  <a:lnTo>
                    <a:pt x="32824" y="146838"/>
                  </a:lnTo>
                  <a:lnTo>
                    <a:pt x="72552" y="127853"/>
                  </a:lnTo>
                  <a:lnTo>
                    <a:pt x="126667" y="109731"/>
                  </a:lnTo>
                  <a:lnTo>
                    <a:pt x="194300" y="92587"/>
                  </a:lnTo>
                  <a:lnTo>
                    <a:pt x="232915" y="84417"/>
                  </a:lnTo>
                  <a:lnTo>
                    <a:pt x="274584" y="76535"/>
                  </a:lnTo>
                  <a:lnTo>
                    <a:pt x="319198" y="68954"/>
                  </a:lnTo>
                  <a:lnTo>
                    <a:pt x="366649" y="61688"/>
                  </a:lnTo>
                  <a:lnTo>
                    <a:pt x="416829" y="54752"/>
                  </a:lnTo>
                  <a:lnTo>
                    <a:pt x="469629" y="48161"/>
                  </a:lnTo>
                  <a:lnTo>
                    <a:pt x="524941" y="41928"/>
                  </a:lnTo>
                  <a:lnTo>
                    <a:pt x="582655" y="36067"/>
                  </a:lnTo>
                  <a:lnTo>
                    <a:pt x="642664" y="30594"/>
                  </a:lnTo>
                  <a:lnTo>
                    <a:pt x="704859" y="25522"/>
                  </a:lnTo>
                  <a:lnTo>
                    <a:pt x="769131" y="20865"/>
                  </a:lnTo>
                  <a:lnTo>
                    <a:pt x="835372" y="16638"/>
                  </a:lnTo>
                  <a:lnTo>
                    <a:pt x="903474" y="12855"/>
                  </a:lnTo>
                  <a:lnTo>
                    <a:pt x="973327" y="9530"/>
                  </a:lnTo>
                  <a:lnTo>
                    <a:pt x="1044824" y="6677"/>
                  </a:lnTo>
                  <a:lnTo>
                    <a:pt x="1117856" y="4311"/>
                  </a:lnTo>
                  <a:lnTo>
                    <a:pt x="1192314" y="2446"/>
                  </a:lnTo>
                  <a:lnTo>
                    <a:pt x="1268090" y="1096"/>
                  </a:lnTo>
                  <a:lnTo>
                    <a:pt x="1345075" y="276"/>
                  </a:lnTo>
                  <a:lnTo>
                    <a:pt x="1423161" y="0"/>
                  </a:lnTo>
                  <a:lnTo>
                    <a:pt x="1501260" y="276"/>
                  </a:lnTo>
                  <a:lnTo>
                    <a:pt x="1578257" y="1096"/>
                  </a:lnTo>
                  <a:lnTo>
                    <a:pt x="1654043" y="2446"/>
                  </a:lnTo>
                  <a:lnTo>
                    <a:pt x="1728511" y="4311"/>
                  </a:lnTo>
                  <a:lnTo>
                    <a:pt x="1801552" y="6677"/>
                  </a:lnTo>
                  <a:lnTo>
                    <a:pt x="1873057" y="9530"/>
                  </a:lnTo>
                  <a:lnTo>
                    <a:pt x="1942919" y="12855"/>
                  </a:lnTo>
                  <a:lnTo>
                    <a:pt x="2011028" y="16638"/>
                  </a:lnTo>
                  <a:lnTo>
                    <a:pt x="2077275" y="20865"/>
                  </a:lnTo>
                  <a:lnTo>
                    <a:pt x="2141553" y="25522"/>
                  </a:lnTo>
                  <a:lnTo>
                    <a:pt x="2203754" y="30594"/>
                  </a:lnTo>
                  <a:lnTo>
                    <a:pt x="2263767" y="36067"/>
                  </a:lnTo>
                  <a:lnTo>
                    <a:pt x="2321486" y="41928"/>
                  </a:lnTo>
                  <a:lnTo>
                    <a:pt x="2376801" y="48161"/>
                  </a:lnTo>
                  <a:lnTo>
                    <a:pt x="2429605" y="54752"/>
                  </a:lnTo>
                  <a:lnTo>
                    <a:pt x="2479788" y="61688"/>
                  </a:lnTo>
                  <a:lnTo>
                    <a:pt x="2527242" y="68954"/>
                  </a:lnTo>
                  <a:lnTo>
                    <a:pt x="2571858" y="76535"/>
                  </a:lnTo>
                  <a:lnTo>
                    <a:pt x="2613529" y="84417"/>
                  </a:lnTo>
                  <a:lnTo>
                    <a:pt x="2652145" y="92587"/>
                  </a:lnTo>
                  <a:lnTo>
                    <a:pt x="2719781" y="109731"/>
                  </a:lnTo>
                  <a:lnTo>
                    <a:pt x="2773897" y="127853"/>
                  </a:lnTo>
                  <a:lnTo>
                    <a:pt x="2813626" y="146838"/>
                  </a:lnTo>
                  <a:lnTo>
                    <a:pt x="2844345" y="176686"/>
                  </a:lnTo>
                  <a:lnTo>
                    <a:pt x="2846450" y="186943"/>
                  </a:lnTo>
                  <a:lnTo>
                    <a:pt x="2844345" y="197201"/>
                  </a:lnTo>
                  <a:lnTo>
                    <a:pt x="2813626" y="227049"/>
                  </a:lnTo>
                  <a:lnTo>
                    <a:pt x="2773897" y="246034"/>
                  </a:lnTo>
                  <a:lnTo>
                    <a:pt x="2719781" y="264156"/>
                  </a:lnTo>
                  <a:lnTo>
                    <a:pt x="2652145" y="281300"/>
                  </a:lnTo>
                  <a:lnTo>
                    <a:pt x="2613529" y="289470"/>
                  </a:lnTo>
                  <a:lnTo>
                    <a:pt x="2571858" y="297352"/>
                  </a:lnTo>
                  <a:lnTo>
                    <a:pt x="2527242" y="304933"/>
                  </a:lnTo>
                  <a:lnTo>
                    <a:pt x="2479788" y="312199"/>
                  </a:lnTo>
                  <a:lnTo>
                    <a:pt x="2429605" y="319135"/>
                  </a:lnTo>
                  <a:lnTo>
                    <a:pt x="2376801" y="325726"/>
                  </a:lnTo>
                  <a:lnTo>
                    <a:pt x="2321486" y="331959"/>
                  </a:lnTo>
                  <a:lnTo>
                    <a:pt x="2263767" y="337819"/>
                  </a:lnTo>
                  <a:lnTo>
                    <a:pt x="2203754" y="343293"/>
                  </a:lnTo>
                  <a:lnTo>
                    <a:pt x="2141553" y="348365"/>
                  </a:lnTo>
                  <a:lnTo>
                    <a:pt x="2077275" y="353022"/>
                  </a:lnTo>
                  <a:lnTo>
                    <a:pt x="2011028" y="357249"/>
                  </a:lnTo>
                  <a:lnTo>
                    <a:pt x="1942919" y="361032"/>
                  </a:lnTo>
                  <a:lnTo>
                    <a:pt x="1873057" y="364357"/>
                  </a:lnTo>
                  <a:lnTo>
                    <a:pt x="1801552" y="367210"/>
                  </a:lnTo>
                  <a:lnTo>
                    <a:pt x="1728511" y="369576"/>
                  </a:lnTo>
                  <a:lnTo>
                    <a:pt x="1654043" y="371441"/>
                  </a:lnTo>
                  <a:lnTo>
                    <a:pt x="1578257" y="372791"/>
                  </a:lnTo>
                  <a:lnTo>
                    <a:pt x="1501260" y="373611"/>
                  </a:lnTo>
                  <a:lnTo>
                    <a:pt x="1423161" y="373887"/>
                  </a:lnTo>
                  <a:lnTo>
                    <a:pt x="1345075" y="373611"/>
                  </a:lnTo>
                  <a:lnTo>
                    <a:pt x="1268090" y="372791"/>
                  </a:lnTo>
                  <a:lnTo>
                    <a:pt x="1192314" y="371441"/>
                  </a:lnTo>
                  <a:lnTo>
                    <a:pt x="1117856" y="369576"/>
                  </a:lnTo>
                  <a:lnTo>
                    <a:pt x="1044824" y="367210"/>
                  </a:lnTo>
                  <a:lnTo>
                    <a:pt x="973328" y="364357"/>
                  </a:lnTo>
                  <a:lnTo>
                    <a:pt x="903474" y="361032"/>
                  </a:lnTo>
                  <a:lnTo>
                    <a:pt x="835372" y="357249"/>
                  </a:lnTo>
                  <a:lnTo>
                    <a:pt x="769131" y="353022"/>
                  </a:lnTo>
                  <a:lnTo>
                    <a:pt x="704859" y="348365"/>
                  </a:lnTo>
                  <a:lnTo>
                    <a:pt x="642664" y="343293"/>
                  </a:lnTo>
                  <a:lnTo>
                    <a:pt x="582655" y="337820"/>
                  </a:lnTo>
                  <a:lnTo>
                    <a:pt x="524941" y="331959"/>
                  </a:lnTo>
                  <a:lnTo>
                    <a:pt x="469629" y="325726"/>
                  </a:lnTo>
                  <a:lnTo>
                    <a:pt x="416829" y="319135"/>
                  </a:lnTo>
                  <a:lnTo>
                    <a:pt x="366649" y="312199"/>
                  </a:lnTo>
                  <a:lnTo>
                    <a:pt x="319198" y="304933"/>
                  </a:lnTo>
                  <a:lnTo>
                    <a:pt x="274584" y="297352"/>
                  </a:lnTo>
                  <a:lnTo>
                    <a:pt x="232915" y="289470"/>
                  </a:lnTo>
                  <a:lnTo>
                    <a:pt x="194300" y="281300"/>
                  </a:lnTo>
                  <a:lnTo>
                    <a:pt x="126667" y="264156"/>
                  </a:lnTo>
                  <a:lnTo>
                    <a:pt x="72552" y="246034"/>
                  </a:lnTo>
                  <a:lnTo>
                    <a:pt x="32824" y="227049"/>
                  </a:lnTo>
                  <a:lnTo>
                    <a:pt x="2105" y="197201"/>
                  </a:lnTo>
                  <a:lnTo>
                    <a:pt x="0" y="186943"/>
                  </a:lnTo>
                  <a:close/>
                </a:path>
              </a:pathLst>
            </a:custGeom>
            <a:ln w="76199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459609" y="4565650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0"/>
                  </a:moveTo>
                  <a:lnTo>
                    <a:pt x="275336" y="121157"/>
                  </a:lnTo>
                  <a:lnTo>
                    <a:pt x="0" y="121157"/>
                  </a:lnTo>
                  <a:lnTo>
                    <a:pt x="0" y="363474"/>
                  </a:lnTo>
                  <a:lnTo>
                    <a:pt x="275336" y="363474"/>
                  </a:lnTo>
                  <a:lnTo>
                    <a:pt x="275336" y="484631"/>
                  </a:lnTo>
                  <a:lnTo>
                    <a:pt x="517652" y="242316"/>
                  </a:lnTo>
                  <a:lnTo>
                    <a:pt x="27533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459609" y="4565650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484631"/>
                  </a:moveTo>
                  <a:lnTo>
                    <a:pt x="275336" y="363474"/>
                  </a:lnTo>
                  <a:lnTo>
                    <a:pt x="0" y="363474"/>
                  </a:lnTo>
                  <a:lnTo>
                    <a:pt x="0" y="121157"/>
                  </a:lnTo>
                  <a:lnTo>
                    <a:pt x="275336" y="121157"/>
                  </a:lnTo>
                  <a:lnTo>
                    <a:pt x="275336" y="0"/>
                  </a:lnTo>
                  <a:lnTo>
                    <a:pt x="517652" y="242316"/>
                  </a:lnTo>
                  <a:lnTo>
                    <a:pt x="275336" y="484631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537768" y="321310"/>
            <a:ext cx="1053782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420"/>
              <a:t>TO</a:t>
            </a:r>
            <a:r>
              <a:rPr dirty="0" spc="-130"/>
              <a:t> </a:t>
            </a:r>
            <a:r>
              <a:rPr dirty="0" spc="-35"/>
              <a:t>ACCESS</a:t>
            </a:r>
            <a:r>
              <a:rPr dirty="0" spc="-155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90"/>
              <a:t>BILL</a:t>
            </a:r>
            <a:r>
              <a:rPr dirty="0" spc="-120"/>
              <a:t> </a:t>
            </a:r>
            <a:r>
              <a:rPr dirty="0" spc="-135"/>
              <a:t>WITH</a:t>
            </a:r>
            <a:r>
              <a:rPr dirty="0" spc="-130"/>
              <a:t> </a:t>
            </a:r>
            <a:r>
              <a:rPr dirty="0" spc="-60"/>
              <a:t>APPROVED</a:t>
            </a:r>
            <a:r>
              <a:rPr dirty="0" spc="-150"/>
              <a:t> </a:t>
            </a:r>
            <a:r>
              <a:rPr dirty="0" spc="-80"/>
              <a:t>APPROPRIATIONS</a:t>
            </a:r>
            <a:r>
              <a:rPr dirty="0" spc="-150"/>
              <a:t> </a:t>
            </a:r>
            <a:r>
              <a:rPr dirty="0" spc="-40"/>
              <a:t>SHOWN: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520" y="1161034"/>
            <a:ext cx="888365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Click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“Capital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Outlay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5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30">
                <a:solidFill>
                  <a:srgbClr val="FFFF00"/>
                </a:solidFill>
                <a:latin typeface="Lucida Sans"/>
                <a:cs typeface="Lucida Sans"/>
              </a:rPr>
              <a:t>Non-State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0">
                <a:solidFill>
                  <a:srgbClr val="FFFF00"/>
                </a:solidFill>
                <a:latin typeface="Lucida Sans"/>
                <a:cs typeface="Lucida Sans"/>
              </a:rPr>
              <a:t>Downloadable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Documents”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2351519"/>
            <a:ext cx="12487910" cy="5264785"/>
            <a:chOff x="144805" y="2351519"/>
            <a:chExt cx="12487910" cy="5264785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4160" y="2351519"/>
              <a:ext cx="11088751" cy="444576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890646" y="4767960"/>
              <a:ext cx="2846705" cy="374015"/>
            </a:xfrm>
            <a:custGeom>
              <a:avLst/>
              <a:gdLst/>
              <a:ahLst/>
              <a:cxnLst/>
              <a:rect l="l" t="t" r="r" b="b"/>
              <a:pathLst>
                <a:path w="2846704" h="374014">
                  <a:moveTo>
                    <a:pt x="0" y="186816"/>
                  </a:moveTo>
                  <a:lnTo>
                    <a:pt x="32830" y="146717"/>
                  </a:lnTo>
                  <a:lnTo>
                    <a:pt x="72565" y="127739"/>
                  </a:lnTo>
                  <a:lnTo>
                    <a:pt x="126689" y="109627"/>
                  </a:lnTo>
                  <a:lnTo>
                    <a:pt x="194333" y="92493"/>
                  </a:lnTo>
                  <a:lnTo>
                    <a:pt x="232954" y="84329"/>
                  </a:lnTo>
                  <a:lnTo>
                    <a:pt x="274628" y="76452"/>
                  </a:lnTo>
                  <a:lnTo>
                    <a:pt x="319249" y="68877"/>
                  </a:lnTo>
                  <a:lnTo>
                    <a:pt x="366707" y="61618"/>
                  </a:lnTo>
                  <a:lnTo>
                    <a:pt x="416893" y="54689"/>
                  </a:lnTo>
                  <a:lnTo>
                    <a:pt x="469699" y="48104"/>
                  </a:lnTo>
                  <a:lnTo>
                    <a:pt x="525017" y="41877"/>
                  </a:lnTo>
                  <a:lnTo>
                    <a:pt x="582737" y="36023"/>
                  </a:lnTo>
                  <a:lnTo>
                    <a:pt x="642752" y="30555"/>
                  </a:lnTo>
                  <a:lnTo>
                    <a:pt x="704953" y="25489"/>
                  </a:lnTo>
                  <a:lnTo>
                    <a:pt x="769231" y="20838"/>
                  </a:lnTo>
                  <a:lnTo>
                    <a:pt x="835477" y="16616"/>
                  </a:lnTo>
                  <a:lnTo>
                    <a:pt x="903583" y="12837"/>
                  </a:lnTo>
                  <a:lnTo>
                    <a:pt x="973441" y="9516"/>
                  </a:lnTo>
                  <a:lnTo>
                    <a:pt x="1044942" y="6668"/>
                  </a:lnTo>
                  <a:lnTo>
                    <a:pt x="1117977" y="4305"/>
                  </a:lnTo>
                  <a:lnTo>
                    <a:pt x="1192438" y="2443"/>
                  </a:lnTo>
                  <a:lnTo>
                    <a:pt x="1268216" y="1095"/>
                  </a:lnTo>
                  <a:lnTo>
                    <a:pt x="1345202" y="276"/>
                  </a:lnTo>
                  <a:lnTo>
                    <a:pt x="1423289" y="0"/>
                  </a:lnTo>
                  <a:lnTo>
                    <a:pt x="1501375" y="276"/>
                  </a:lnTo>
                  <a:lnTo>
                    <a:pt x="1578360" y="1095"/>
                  </a:lnTo>
                  <a:lnTo>
                    <a:pt x="1654136" y="2443"/>
                  </a:lnTo>
                  <a:lnTo>
                    <a:pt x="1728594" y="4305"/>
                  </a:lnTo>
                  <a:lnTo>
                    <a:pt x="1801626" y="6668"/>
                  </a:lnTo>
                  <a:lnTo>
                    <a:pt x="1873122" y="9516"/>
                  </a:lnTo>
                  <a:lnTo>
                    <a:pt x="1942976" y="12837"/>
                  </a:lnTo>
                  <a:lnTo>
                    <a:pt x="2011078" y="16616"/>
                  </a:lnTo>
                  <a:lnTo>
                    <a:pt x="2077319" y="20838"/>
                  </a:lnTo>
                  <a:lnTo>
                    <a:pt x="2141591" y="25489"/>
                  </a:lnTo>
                  <a:lnTo>
                    <a:pt x="2203786" y="30555"/>
                  </a:lnTo>
                  <a:lnTo>
                    <a:pt x="2263795" y="36023"/>
                  </a:lnTo>
                  <a:lnTo>
                    <a:pt x="2321509" y="41877"/>
                  </a:lnTo>
                  <a:lnTo>
                    <a:pt x="2376821" y="48104"/>
                  </a:lnTo>
                  <a:lnTo>
                    <a:pt x="2429621" y="54689"/>
                  </a:lnTo>
                  <a:lnTo>
                    <a:pt x="2479801" y="61618"/>
                  </a:lnTo>
                  <a:lnTo>
                    <a:pt x="2527252" y="68877"/>
                  </a:lnTo>
                  <a:lnTo>
                    <a:pt x="2571866" y="76452"/>
                  </a:lnTo>
                  <a:lnTo>
                    <a:pt x="2613535" y="84329"/>
                  </a:lnTo>
                  <a:lnTo>
                    <a:pt x="2652150" y="92493"/>
                  </a:lnTo>
                  <a:lnTo>
                    <a:pt x="2719783" y="109627"/>
                  </a:lnTo>
                  <a:lnTo>
                    <a:pt x="2773898" y="127739"/>
                  </a:lnTo>
                  <a:lnTo>
                    <a:pt x="2813626" y="146717"/>
                  </a:lnTo>
                  <a:lnTo>
                    <a:pt x="2844345" y="176559"/>
                  </a:lnTo>
                  <a:lnTo>
                    <a:pt x="2846451" y="186816"/>
                  </a:lnTo>
                  <a:lnTo>
                    <a:pt x="2844345" y="197074"/>
                  </a:lnTo>
                  <a:lnTo>
                    <a:pt x="2813626" y="226922"/>
                  </a:lnTo>
                  <a:lnTo>
                    <a:pt x="2773898" y="245907"/>
                  </a:lnTo>
                  <a:lnTo>
                    <a:pt x="2719783" y="264029"/>
                  </a:lnTo>
                  <a:lnTo>
                    <a:pt x="2652150" y="281173"/>
                  </a:lnTo>
                  <a:lnTo>
                    <a:pt x="2613535" y="289343"/>
                  </a:lnTo>
                  <a:lnTo>
                    <a:pt x="2571866" y="297225"/>
                  </a:lnTo>
                  <a:lnTo>
                    <a:pt x="2527252" y="304806"/>
                  </a:lnTo>
                  <a:lnTo>
                    <a:pt x="2479801" y="312072"/>
                  </a:lnTo>
                  <a:lnTo>
                    <a:pt x="2429621" y="319008"/>
                  </a:lnTo>
                  <a:lnTo>
                    <a:pt x="2376821" y="325599"/>
                  </a:lnTo>
                  <a:lnTo>
                    <a:pt x="2321509" y="331832"/>
                  </a:lnTo>
                  <a:lnTo>
                    <a:pt x="2263795" y="337693"/>
                  </a:lnTo>
                  <a:lnTo>
                    <a:pt x="2203786" y="343166"/>
                  </a:lnTo>
                  <a:lnTo>
                    <a:pt x="2141591" y="348238"/>
                  </a:lnTo>
                  <a:lnTo>
                    <a:pt x="2077319" y="352895"/>
                  </a:lnTo>
                  <a:lnTo>
                    <a:pt x="2011078" y="357122"/>
                  </a:lnTo>
                  <a:lnTo>
                    <a:pt x="1942976" y="360905"/>
                  </a:lnTo>
                  <a:lnTo>
                    <a:pt x="1873122" y="364230"/>
                  </a:lnTo>
                  <a:lnTo>
                    <a:pt x="1801626" y="367083"/>
                  </a:lnTo>
                  <a:lnTo>
                    <a:pt x="1728594" y="369449"/>
                  </a:lnTo>
                  <a:lnTo>
                    <a:pt x="1654136" y="371314"/>
                  </a:lnTo>
                  <a:lnTo>
                    <a:pt x="1578360" y="372664"/>
                  </a:lnTo>
                  <a:lnTo>
                    <a:pt x="1501375" y="373484"/>
                  </a:lnTo>
                  <a:lnTo>
                    <a:pt x="1423289" y="373761"/>
                  </a:lnTo>
                  <a:lnTo>
                    <a:pt x="1345202" y="373484"/>
                  </a:lnTo>
                  <a:lnTo>
                    <a:pt x="1268216" y="372664"/>
                  </a:lnTo>
                  <a:lnTo>
                    <a:pt x="1192438" y="371314"/>
                  </a:lnTo>
                  <a:lnTo>
                    <a:pt x="1117977" y="369449"/>
                  </a:lnTo>
                  <a:lnTo>
                    <a:pt x="1044942" y="367083"/>
                  </a:lnTo>
                  <a:lnTo>
                    <a:pt x="973441" y="364230"/>
                  </a:lnTo>
                  <a:lnTo>
                    <a:pt x="903583" y="360905"/>
                  </a:lnTo>
                  <a:lnTo>
                    <a:pt x="835477" y="357122"/>
                  </a:lnTo>
                  <a:lnTo>
                    <a:pt x="769231" y="352895"/>
                  </a:lnTo>
                  <a:lnTo>
                    <a:pt x="704953" y="348238"/>
                  </a:lnTo>
                  <a:lnTo>
                    <a:pt x="642752" y="343166"/>
                  </a:lnTo>
                  <a:lnTo>
                    <a:pt x="582737" y="337693"/>
                  </a:lnTo>
                  <a:lnTo>
                    <a:pt x="525017" y="331832"/>
                  </a:lnTo>
                  <a:lnTo>
                    <a:pt x="469699" y="325599"/>
                  </a:lnTo>
                  <a:lnTo>
                    <a:pt x="416893" y="319008"/>
                  </a:lnTo>
                  <a:lnTo>
                    <a:pt x="366707" y="312072"/>
                  </a:lnTo>
                  <a:lnTo>
                    <a:pt x="319249" y="304806"/>
                  </a:lnTo>
                  <a:lnTo>
                    <a:pt x="274628" y="297225"/>
                  </a:lnTo>
                  <a:lnTo>
                    <a:pt x="232954" y="289343"/>
                  </a:lnTo>
                  <a:lnTo>
                    <a:pt x="194333" y="281173"/>
                  </a:lnTo>
                  <a:lnTo>
                    <a:pt x="126689" y="264029"/>
                  </a:lnTo>
                  <a:lnTo>
                    <a:pt x="72565" y="245907"/>
                  </a:lnTo>
                  <a:lnTo>
                    <a:pt x="32830" y="226922"/>
                  </a:lnTo>
                  <a:lnTo>
                    <a:pt x="2106" y="197074"/>
                  </a:lnTo>
                  <a:lnTo>
                    <a:pt x="0" y="186816"/>
                  </a:lnTo>
                  <a:close/>
                </a:path>
              </a:pathLst>
            </a:custGeom>
            <a:ln w="7620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267838" y="47172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0"/>
                  </a:moveTo>
                  <a:lnTo>
                    <a:pt x="275336" y="121157"/>
                  </a:lnTo>
                  <a:lnTo>
                    <a:pt x="0" y="121157"/>
                  </a:lnTo>
                  <a:lnTo>
                    <a:pt x="0" y="363474"/>
                  </a:lnTo>
                  <a:lnTo>
                    <a:pt x="275336" y="363474"/>
                  </a:lnTo>
                  <a:lnTo>
                    <a:pt x="275336" y="484631"/>
                  </a:lnTo>
                  <a:lnTo>
                    <a:pt x="517652" y="242316"/>
                  </a:lnTo>
                  <a:lnTo>
                    <a:pt x="27533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267838" y="47172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484631"/>
                  </a:moveTo>
                  <a:lnTo>
                    <a:pt x="275336" y="363474"/>
                  </a:lnTo>
                  <a:lnTo>
                    <a:pt x="0" y="363474"/>
                  </a:lnTo>
                  <a:lnTo>
                    <a:pt x="0" y="121157"/>
                  </a:lnTo>
                  <a:lnTo>
                    <a:pt x="275336" y="121157"/>
                  </a:lnTo>
                  <a:lnTo>
                    <a:pt x="275336" y="0"/>
                  </a:lnTo>
                  <a:lnTo>
                    <a:pt x="517652" y="242316"/>
                  </a:lnTo>
                  <a:lnTo>
                    <a:pt x="275336" y="484631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420"/>
              <a:t>TO</a:t>
            </a:r>
            <a:r>
              <a:rPr dirty="0" spc="-110"/>
              <a:t> </a:t>
            </a:r>
            <a:r>
              <a:rPr dirty="0" spc="-35"/>
              <a:t>ACCESS</a:t>
            </a:r>
            <a:r>
              <a:rPr dirty="0" spc="-140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90"/>
              <a:t>BILL</a:t>
            </a:r>
            <a:r>
              <a:rPr dirty="0" spc="-125"/>
              <a:t> </a:t>
            </a:r>
            <a:r>
              <a:rPr dirty="0" spc="-135"/>
              <a:t>WITH</a:t>
            </a:r>
            <a:r>
              <a:rPr dirty="0" spc="-140"/>
              <a:t> </a:t>
            </a:r>
            <a:r>
              <a:rPr dirty="0" spc="-60"/>
              <a:t>APPROVED</a:t>
            </a:r>
            <a:r>
              <a:rPr dirty="0" spc="-155"/>
              <a:t> </a:t>
            </a:r>
            <a:r>
              <a:rPr dirty="0" spc="-80"/>
              <a:t>APPROPRIATIONS</a:t>
            </a:r>
            <a:r>
              <a:rPr dirty="0" spc="-145"/>
              <a:t> </a:t>
            </a:r>
            <a:r>
              <a:rPr dirty="0" spc="-40"/>
              <a:t>SHOWN: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520" y="1298194"/>
            <a:ext cx="741108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Select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“Act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90">
                <a:solidFill>
                  <a:srgbClr val="FFFF00"/>
                </a:solidFill>
                <a:latin typeface="Lucida Sans"/>
                <a:cs typeface="Lucida Sans"/>
              </a:rPr>
              <a:t>2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6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0">
                <a:solidFill>
                  <a:srgbClr val="FFFF00"/>
                </a:solidFill>
                <a:latin typeface="Lucida Sans"/>
                <a:cs typeface="Lucida Sans"/>
              </a:rPr>
              <a:t>2025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with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5">
                <a:solidFill>
                  <a:srgbClr val="FFFF00"/>
                </a:solidFill>
                <a:latin typeface="Lucida Sans"/>
                <a:cs typeface="Lucida Sans"/>
              </a:rPr>
              <a:t>Approved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Appropriations”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2358072"/>
            <a:ext cx="12487910" cy="5257800"/>
            <a:chOff x="144805" y="2358072"/>
            <a:chExt cx="12487910" cy="5257800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2"/>
              <a:ext cx="1244447" cy="123320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890646" y="4767961"/>
              <a:ext cx="2846705" cy="374015"/>
            </a:xfrm>
            <a:custGeom>
              <a:avLst/>
              <a:gdLst/>
              <a:ahLst/>
              <a:cxnLst/>
              <a:rect l="l" t="t" r="r" b="b"/>
              <a:pathLst>
                <a:path w="2846704" h="374014">
                  <a:moveTo>
                    <a:pt x="0" y="186816"/>
                  </a:moveTo>
                  <a:lnTo>
                    <a:pt x="32830" y="146717"/>
                  </a:lnTo>
                  <a:lnTo>
                    <a:pt x="72565" y="127739"/>
                  </a:lnTo>
                  <a:lnTo>
                    <a:pt x="126689" y="109627"/>
                  </a:lnTo>
                  <a:lnTo>
                    <a:pt x="194333" y="92493"/>
                  </a:lnTo>
                  <a:lnTo>
                    <a:pt x="232954" y="84329"/>
                  </a:lnTo>
                  <a:lnTo>
                    <a:pt x="274628" y="76452"/>
                  </a:lnTo>
                  <a:lnTo>
                    <a:pt x="319249" y="68877"/>
                  </a:lnTo>
                  <a:lnTo>
                    <a:pt x="366707" y="61618"/>
                  </a:lnTo>
                  <a:lnTo>
                    <a:pt x="416893" y="54689"/>
                  </a:lnTo>
                  <a:lnTo>
                    <a:pt x="469699" y="48104"/>
                  </a:lnTo>
                  <a:lnTo>
                    <a:pt x="525017" y="41877"/>
                  </a:lnTo>
                  <a:lnTo>
                    <a:pt x="582737" y="36023"/>
                  </a:lnTo>
                  <a:lnTo>
                    <a:pt x="642752" y="30555"/>
                  </a:lnTo>
                  <a:lnTo>
                    <a:pt x="704953" y="25489"/>
                  </a:lnTo>
                  <a:lnTo>
                    <a:pt x="769231" y="20838"/>
                  </a:lnTo>
                  <a:lnTo>
                    <a:pt x="835477" y="16616"/>
                  </a:lnTo>
                  <a:lnTo>
                    <a:pt x="903583" y="12837"/>
                  </a:lnTo>
                  <a:lnTo>
                    <a:pt x="973441" y="9516"/>
                  </a:lnTo>
                  <a:lnTo>
                    <a:pt x="1044942" y="6668"/>
                  </a:lnTo>
                  <a:lnTo>
                    <a:pt x="1117977" y="4305"/>
                  </a:lnTo>
                  <a:lnTo>
                    <a:pt x="1192438" y="2443"/>
                  </a:lnTo>
                  <a:lnTo>
                    <a:pt x="1268216" y="1095"/>
                  </a:lnTo>
                  <a:lnTo>
                    <a:pt x="1345202" y="276"/>
                  </a:lnTo>
                  <a:lnTo>
                    <a:pt x="1423289" y="0"/>
                  </a:lnTo>
                  <a:lnTo>
                    <a:pt x="1501375" y="276"/>
                  </a:lnTo>
                  <a:lnTo>
                    <a:pt x="1578360" y="1095"/>
                  </a:lnTo>
                  <a:lnTo>
                    <a:pt x="1654136" y="2443"/>
                  </a:lnTo>
                  <a:lnTo>
                    <a:pt x="1728594" y="4305"/>
                  </a:lnTo>
                  <a:lnTo>
                    <a:pt x="1801626" y="6668"/>
                  </a:lnTo>
                  <a:lnTo>
                    <a:pt x="1873122" y="9516"/>
                  </a:lnTo>
                  <a:lnTo>
                    <a:pt x="1942976" y="12837"/>
                  </a:lnTo>
                  <a:lnTo>
                    <a:pt x="2011078" y="16616"/>
                  </a:lnTo>
                  <a:lnTo>
                    <a:pt x="2077319" y="20838"/>
                  </a:lnTo>
                  <a:lnTo>
                    <a:pt x="2141591" y="25489"/>
                  </a:lnTo>
                  <a:lnTo>
                    <a:pt x="2203786" y="30555"/>
                  </a:lnTo>
                  <a:lnTo>
                    <a:pt x="2263795" y="36023"/>
                  </a:lnTo>
                  <a:lnTo>
                    <a:pt x="2321509" y="41877"/>
                  </a:lnTo>
                  <a:lnTo>
                    <a:pt x="2376821" y="48104"/>
                  </a:lnTo>
                  <a:lnTo>
                    <a:pt x="2429621" y="54689"/>
                  </a:lnTo>
                  <a:lnTo>
                    <a:pt x="2479801" y="61618"/>
                  </a:lnTo>
                  <a:lnTo>
                    <a:pt x="2527252" y="68877"/>
                  </a:lnTo>
                  <a:lnTo>
                    <a:pt x="2571866" y="76452"/>
                  </a:lnTo>
                  <a:lnTo>
                    <a:pt x="2613535" y="84329"/>
                  </a:lnTo>
                  <a:lnTo>
                    <a:pt x="2652150" y="92493"/>
                  </a:lnTo>
                  <a:lnTo>
                    <a:pt x="2719783" y="109627"/>
                  </a:lnTo>
                  <a:lnTo>
                    <a:pt x="2773898" y="127739"/>
                  </a:lnTo>
                  <a:lnTo>
                    <a:pt x="2813626" y="146717"/>
                  </a:lnTo>
                  <a:lnTo>
                    <a:pt x="2844345" y="176559"/>
                  </a:lnTo>
                  <a:lnTo>
                    <a:pt x="2846451" y="186816"/>
                  </a:lnTo>
                  <a:lnTo>
                    <a:pt x="2844345" y="197074"/>
                  </a:lnTo>
                  <a:lnTo>
                    <a:pt x="2813626" y="226922"/>
                  </a:lnTo>
                  <a:lnTo>
                    <a:pt x="2773898" y="245907"/>
                  </a:lnTo>
                  <a:lnTo>
                    <a:pt x="2719783" y="264029"/>
                  </a:lnTo>
                  <a:lnTo>
                    <a:pt x="2652150" y="281173"/>
                  </a:lnTo>
                  <a:lnTo>
                    <a:pt x="2613535" y="289343"/>
                  </a:lnTo>
                  <a:lnTo>
                    <a:pt x="2571866" y="297225"/>
                  </a:lnTo>
                  <a:lnTo>
                    <a:pt x="2527252" y="304806"/>
                  </a:lnTo>
                  <a:lnTo>
                    <a:pt x="2479801" y="312072"/>
                  </a:lnTo>
                  <a:lnTo>
                    <a:pt x="2429621" y="319008"/>
                  </a:lnTo>
                  <a:lnTo>
                    <a:pt x="2376821" y="325599"/>
                  </a:lnTo>
                  <a:lnTo>
                    <a:pt x="2321509" y="331832"/>
                  </a:lnTo>
                  <a:lnTo>
                    <a:pt x="2263795" y="337693"/>
                  </a:lnTo>
                  <a:lnTo>
                    <a:pt x="2203786" y="343166"/>
                  </a:lnTo>
                  <a:lnTo>
                    <a:pt x="2141591" y="348238"/>
                  </a:lnTo>
                  <a:lnTo>
                    <a:pt x="2077319" y="352895"/>
                  </a:lnTo>
                  <a:lnTo>
                    <a:pt x="2011078" y="357122"/>
                  </a:lnTo>
                  <a:lnTo>
                    <a:pt x="1942976" y="360905"/>
                  </a:lnTo>
                  <a:lnTo>
                    <a:pt x="1873122" y="364230"/>
                  </a:lnTo>
                  <a:lnTo>
                    <a:pt x="1801626" y="367083"/>
                  </a:lnTo>
                  <a:lnTo>
                    <a:pt x="1728594" y="369449"/>
                  </a:lnTo>
                  <a:lnTo>
                    <a:pt x="1654136" y="371314"/>
                  </a:lnTo>
                  <a:lnTo>
                    <a:pt x="1578360" y="372664"/>
                  </a:lnTo>
                  <a:lnTo>
                    <a:pt x="1501375" y="373484"/>
                  </a:lnTo>
                  <a:lnTo>
                    <a:pt x="1423289" y="373761"/>
                  </a:lnTo>
                  <a:lnTo>
                    <a:pt x="1345202" y="373484"/>
                  </a:lnTo>
                  <a:lnTo>
                    <a:pt x="1268216" y="372664"/>
                  </a:lnTo>
                  <a:lnTo>
                    <a:pt x="1192438" y="371314"/>
                  </a:lnTo>
                  <a:lnTo>
                    <a:pt x="1117977" y="369449"/>
                  </a:lnTo>
                  <a:lnTo>
                    <a:pt x="1044942" y="367083"/>
                  </a:lnTo>
                  <a:lnTo>
                    <a:pt x="973441" y="364230"/>
                  </a:lnTo>
                  <a:lnTo>
                    <a:pt x="903583" y="360905"/>
                  </a:lnTo>
                  <a:lnTo>
                    <a:pt x="835477" y="357122"/>
                  </a:lnTo>
                  <a:lnTo>
                    <a:pt x="769231" y="352895"/>
                  </a:lnTo>
                  <a:lnTo>
                    <a:pt x="704953" y="348238"/>
                  </a:lnTo>
                  <a:lnTo>
                    <a:pt x="642752" y="343166"/>
                  </a:lnTo>
                  <a:lnTo>
                    <a:pt x="582737" y="337693"/>
                  </a:lnTo>
                  <a:lnTo>
                    <a:pt x="525017" y="331832"/>
                  </a:lnTo>
                  <a:lnTo>
                    <a:pt x="469699" y="325599"/>
                  </a:lnTo>
                  <a:lnTo>
                    <a:pt x="416893" y="319008"/>
                  </a:lnTo>
                  <a:lnTo>
                    <a:pt x="366707" y="312072"/>
                  </a:lnTo>
                  <a:lnTo>
                    <a:pt x="319249" y="304806"/>
                  </a:lnTo>
                  <a:lnTo>
                    <a:pt x="274628" y="297225"/>
                  </a:lnTo>
                  <a:lnTo>
                    <a:pt x="232954" y="289343"/>
                  </a:lnTo>
                  <a:lnTo>
                    <a:pt x="194333" y="281173"/>
                  </a:lnTo>
                  <a:lnTo>
                    <a:pt x="126689" y="264029"/>
                  </a:lnTo>
                  <a:lnTo>
                    <a:pt x="72565" y="245907"/>
                  </a:lnTo>
                  <a:lnTo>
                    <a:pt x="32830" y="226922"/>
                  </a:lnTo>
                  <a:lnTo>
                    <a:pt x="2106" y="197074"/>
                  </a:lnTo>
                  <a:lnTo>
                    <a:pt x="0" y="186816"/>
                  </a:lnTo>
                  <a:close/>
                </a:path>
              </a:pathLst>
            </a:custGeom>
            <a:ln w="7620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2267838" y="47172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0"/>
                  </a:moveTo>
                  <a:lnTo>
                    <a:pt x="275336" y="121157"/>
                  </a:lnTo>
                  <a:lnTo>
                    <a:pt x="0" y="121157"/>
                  </a:lnTo>
                  <a:lnTo>
                    <a:pt x="0" y="363474"/>
                  </a:lnTo>
                  <a:lnTo>
                    <a:pt x="275336" y="363474"/>
                  </a:lnTo>
                  <a:lnTo>
                    <a:pt x="275336" y="484631"/>
                  </a:lnTo>
                  <a:lnTo>
                    <a:pt x="517652" y="242316"/>
                  </a:lnTo>
                  <a:lnTo>
                    <a:pt x="27533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267838" y="4717288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60" h="485139">
                  <a:moveTo>
                    <a:pt x="275336" y="484631"/>
                  </a:moveTo>
                  <a:lnTo>
                    <a:pt x="275336" y="363474"/>
                  </a:lnTo>
                  <a:lnTo>
                    <a:pt x="0" y="363474"/>
                  </a:lnTo>
                  <a:lnTo>
                    <a:pt x="0" y="121157"/>
                  </a:lnTo>
                  <a:lnTo>
                    <a:pt x="275336" y="121157"/>
                  </a:lnTo>
                  <a:lnTo>
                    <a:pt x="275336" y="0"/>
                  </a:lnTo>
                  <a:lnTo>
                    <a:pt x="517652" y="242316"/>
                  </a:lnTo>
                  <a:lnTo>
                    <a:pt x="275336" y="484631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1935" y="2358072"/>
              <a:ext cx="11088751" cy="444576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27413" y="4314825"/>
              <a:ext cx="1423035" cy="2308860"/>
            </a:xfrm>
            <a:custGeom>
              <a:avLst/>
              <a:gdLst/>
              <a:ahLst/>
              <a:cxnLst/>
              <a:rect l="l" t="t" r="r" b="b"/>
              <a:pathLst>
                <a:path w="1423034" h="2308859">
                  <a:moveTo>
                    <a:pt x="0" y="1154302"/>
                  </a:moveTo>
                  <a:lnTo>
                    <a:pt x="926" y="1094910"/>
                  </a:lnTo>
                  <a:lnTo>
                    <a:pt x="3674" y="1036297"/>
                  </a:lnTo>
                  <a:lnTo>
                    <a:pt x="8200" y="978535"/>
                  </a:lnTo>
                  <a:lnTo>
                    <a:pt x="14459" y="921696"/>
                  </a:lnTo>
                  <a:lnTo>
                    <a:pt x="22405" y="865855"/>
                  </a:lnTo>
                  <a:lnTo>
                    <a:pt x="31996" y="811082"/>
                  </a:lnTo>
                  <a:lnTo>
                    <a:pt x="43184" y="757451"/>
                  </a:lnTo>
                  <a:lnTo>
                    <a:pt x="55927" y="705034"/>
                  </a:lnTo>
                  <a:lnTo>
                    <a:pt x="70179" y="653904"/>
                  </a:lnTo>
                  <a:lnTo>
                    <a:pt x="85895" y="604133"/>
                  </a:lnTo>
                  <a:lnTo>
                    <a:pt x="103031" y="555795"/>
                  </a:lnTo>
                  <a:lnTo>
                    <a:pt x="121541" y="508961"/>
                  </a:lnTo>
                  <a:lnTo>
                    <a:pt x="141382" y="463704"/>
                  </a:lnTo>
                  <a:lnTo>
                    <a:pt x="162509" y="420096"/>
                  </a:lnTo>
                  <a:lnTo>
                    <a:pt x="184875" y="378211"/>
                  </a:lnTo>
                  <a:lnTo>
                    <a:pt x="208438" y="338121"/>
                  </a:lnTo>
                  <a:lnTo>
                    <a:pt x="233152" y="299898"/>
                  </a:lnTo>
                  <a:lnTo>
                    <a:pt x="258973" y="263616"/>
                  </a:lnTo>
                  <a:lnTo>
                    <a:pt x="285855" y="229345"/>
                  </a:lnTo>
                  <a:lnTo>
                    <a:pt x="313754" y="197160"/>
                  </a:lnTo>
                  <a:lnTo>
                    <a:pt x="342625" y="167133"/>
                  </a:lnTo>
                  <a:lnTo>
                    <a:pt x="372424" y="139336"/>
                  </a:lnTo>
                  <a:lnTo>
                    <a:pt x="403106" y="113842"/>
                  </a:lnTo>
                  <a:lnTo>
                    <a:pt x="434625" y="90723"/>
                  </a:lnTo>
                  <a:lnTo>
                    <a:pt x="466938" y="70052"/>
                  </a:lnTo>
                  <a:lnTo>
                    <a:pt x="533764" y="36346"/>
                  </a:lnTo>
                  <a:lnTo>
                    <a:pt x="603227" y="13302"/>
                  </a:lnTo>
                  <a:lnTo>
                    <a:pt x="674968" y="1502"/>
                  </a:lnTo>
                  <a:lnTo>
                    <a:pt x="711580" y="0"/>
                  </a:lnTo>
                  <a:lnTo>
                    <a:pt x="748193" y="1502"/>
                  </a:lnTo>
                  <a:lnTo>
                    <a:pt x="819931" y="13302"/>
                  </a:lnTo>
                  <a:lnTo>
                    <a:pt x="889388" y="36346"/>
                  </a:lnTo>
                  <a:lnTo>
                    <a:pt x="956207" y="70052"/>
                  </a:lnTo>
                  <a:lnTo>
                    <a:pt x="988516" y="90723"/>
                  </a:lnTo>
                  <a:lnTo>
                    <a:pt x="1020031" y="113842"/>
                  </a:lnTo>
                  <a:lnTo>
                    <a:pt x="1050707" y="139336"/>
                  </a:lnTo>
                  <a:lnTo>
                    <a:pt x="1080501" y="167133"/>
                  </a:lnTo>
                  <a:lnTo>
                    <a:pt x="1109367" y="197160"/>
                  </a:lnTo>
                  <a:lnTo>
                    <a:pt x="1137260" y="229345"/>
                  </a:lnTo>
                  <a:lnTo>
                    <a:pt x="1164137" y="263616"/>
                  </a:lnTo>
                  <a:lnTo>
                    <a:pt x="1189951" y="299898"/>
                  </a:lnTo>
                  <a:lnTo>
                    <a:pt x="1214659" y="338121"/>
                  </a:lnTo>
                  <a:lnTo>
                    <a:pt x="1238216" y="378211"/>
                  </a:lnTo>
                  <a:lnTo>
                    <a:pt x="1260577" y="420096"/>
                  </a:lnTo>
                  <a:lnTo>
                    <a:pt x="1281698" y="463704"/>
                  </a:lnTo>
                  <a:lnTo>
                    <a:pt x="1301533" y="508961"/>
                  </a:lnTo>
                  <a:lnTo>
                    <a:pt x="1320038" y="555795"/>
                  </a:lnTo>
                  <a:lnTo>
                    <a:pt x="1337168" y="604133"/>
                  </a:lnTo>
                  <a:lnTo>
                    <a:pt x="1352880" y="653904"/>
                  </a:lnTo>
                  <a:lnTo>
                    <a:pt x="1367127" y="705034"/>
                  </a:lnTo>
                  <a:lnTo>
                    <a:pt x="1379865" y="757451"/>
                  </a:lnTo>
                  <a:lnTo>
                    <a:pt x="1391050" y="811082"/>
                  </a:lnTo>
                  <a:lnTo>
                    <a:pt x="1400637" y="865855"/>
                  </a:lnTo>
                  <a:lnTo>
                    <a:pt x="1408581" y="921696"/>
                  </a:lnTo>
                  <a:lnTo>
                    <a:pt x="1414837" y="978535"/>
                  </a:lnTo>
                  <a:lnTo>
                    <a:pt x="1419361" y="1036297"/>
                  </a:lnTo>
                  <a:lnTo>
                    <a:pt x="1422109" y="1094910"/>
                  </a:lnTo>
                  <a:lnTo>
                    <a:pt x="1423034" y="1154302"/>
                  </a:lnTo>
                  <a:lnTo>
                    <a:pt x="1422109" y="1213706"/>
                  </a:lnTo>
                  <a:lnTo>
                    <a:pt x="1419361" y="1272331"/>
                  </a:lnTo>
                  <a:lnTo>
                    <a:pt x="1414837" y="1330103"/>
                  </a:lnTo>
                  <a:lnTo>
                    <a:pt x="1408581" y="1386950"/>
                  </a:lnTo>
                  <a:lnTo>
                    <a:pt x="1400637" y="1442800"/>
                  </a:lnTo>
                  <a:lnTo>
                    <a:pt x="1391050" y="1497581"/>
                  </a:lnTo>
                  <a:lnTo>
                    <a:pt x="1379865" y="1551219"/>
                  </a:lnTo>
                  <a:lnTo>
                    <a:pt x="1367127" y="1603642"/>
                  </a:lnTo>
                  <a:lnTo>
                    <a:pt x="1352880" y="1654778"/>
                  </a:lnTo>
                  <a:lnTo>
                    <a:pt x="1337168" y="1704554"/>
                  </a:lnTo>
                  <a:lnTo>
                    <a:pt x="1320038" y="1752898"/>
                  </a:lnTo>
                  <a:lnTo>
                    <a:pt x="1301533" y="1799736"/>
                  </a:lnTo>
                  <a:lnTo>
                    <a:pt x="1281698" y="1844997"/>
                  </a:lnTo>
                  <a:lnTo>
                    <a:pt x="1260577" y="1888608"/>
                  </a:lnTo>
                  <a:lnTo>
                    <a:pt x="1238216" y="1930496"/>
                  </a:lnTo>
                  <a:lnTo>
                    <a:pt x="1214659" y="1970589"/>
                  </a:lnTo>
                  <a:lnTo>
                    <a:pt x="1189951" y="2008814"/>
                  </a:lnTo>
                  <a:lnTo>
                    <a:pt x="1164137" y="2045098"/>
                  </a:lnTo>
                  <a:lnTo>
                    <a:pt x="1137260" y="2079370"/>
                  </a:lnTo>
                  <a:lnTo>
                    <a:pt x="1109367" y="2111556"/>
                  </a:lnTo>
                  <a:lnTo>
                    <a:pt x="1080501" y="2141585"/>
                  </a:lnTo>
                  <a:lnTo>
                    <a:pt x="1050707" y="2169382"/>
                  </a:lnTo>
                  <a:lnTo>
                    <a:pt x="1020031" y="2194877"/>
                  </a:lnTo>
                  <a:lnTo>
                    <a:pt x="988516" y="2217996"/>
                  </a:lnTo>
                  <a:lnTo>
                    <a:pt x="956207" y="2238667"/>
                  </a:lnTo>
                  <a:lnTo>
                    <a:pt x="889388" y="2272374"/>
                  </a:lnTo>
                  <a:lnTo>
                    <a:pt x="819931" y="2295418"/>
                  </a:lnTo>
                  <a:lnTo>
                    <a:pt x="748193" y="2307218"/>
                  </a:lnTo>
                  <a:lnTo>
                    <a:pt x="711580" y="2308720"/>
                  </a:lnTo>
                  <a:lnTo>
                    <a:pt x="674968" y="2307218"/>
                  </a:lnTo>
                  <a:lnTo>
                    <a:pt x="603227" y="2295418"/>
                  </a:lnTo>
                  <a:lnTo>
                    <a:pt x="533764" y="2272374"/>
                  </a:lnTo>
                  <a:lnTo>
                    <a:pt x="466938" y="2238667"/>
                  </a:lnTo>
                  <a:lnTo>
                    <a:pt x="434625" y="2217996"/>
                  </a:lnTo>
                  <a:lnTo>
                    <a:pt x="403106" y="2194877"/>
                  </a:lnTo>
                  <a:lnTo>
                    <a:pt x="372424" y="2169382"/>
                  </a:lnTo>
                  <a:lnTo>
                    <a:pt x="342625" y="2141585"/>
                  </a:lnTo>
                  <a:lnTo>
                    <a:pt x="313754" y="2111556"/>
                  </a:lnTo>
                  <a:lnTo>
                    <a:pt x="285855" y="2079370"/>
                  </a:lnTo>
                  <a:lnTo>
                    <a:pt x="258973" y="2045098"/>
                  </a:lnTo>
                  <a:lnTo>
                    <a:pt x="233152" y="2008814"/>
                  </a:lnTo>
                  <a:lnTo>
                    <a:pt x="208438" y="1970589"/>
                  </a:lnTo>
                  <a:lnTo>
                    <a:pt x="184875" y="1930496"/>
                  </a:lnTo>
                  <a:lnTo>
                    <a:pt x="162509" y="1888608"/>
                  </a:lnTo>
                  <a:lnTo>
                    <a:pt x="141382" y="1844997"/>
                  </a:lnTo>
                  <a:lnTo>
                    <a:pt x="121541" y="1799736"/>
                  </a:lnTo>
                  <a:lnTo>
                    <a:pt x="103031" y="1752898"/>
                  </a:lnTo>
                  <a:lnTo>
                    <a:pt x="85895" y="1704554"/>
                  </a:lnTo>
                  <a:lnTo>
                    <a:pt x="70179" y="1654778"/>
                  </a:lnTo>
                  <a:lnTo>
                    <a:pt x="55927" y="1603642"/>
                  </a:lnTo>
                  <a:lnTo>
                    <a:pt x="43184" y="1551219"/>
                  </a:lnTo>
                  <a:lnTo>
                    <a:pt x="31996" y="1497581"/>
                  </a:lnTo>
                  <a:lnTo>
                    <a:pt x="22405" y="1442800"/>
                  </a:lnTo>
                  <a:lnTo>
                    <a:pt x="14459" y="1386950"/>
                  </a:lnTo>
                  <a:lnTo>
                    <a:pt x="8200" y="1330103"/>
                  </a:lnTo>
                  <a:lnTo>
                    <a:pt x="3674" y="1272331"/>
                  </a:lnTo>
                  <a:lnTo>
                    <a:pt x="926" y="1213706"/>
                  </a:lnTo>
                  <a:lnTo>
                    <a:pt x="0" y="1154302"/>
                  </a:lnTo>
                  <a:close/>
                </a:path>
              </a:pathLst>
            </a:custGeom>
            <a:ln w="7620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1073129" y="5300345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59" h="485139">
                  <a:moveTo>
                    <a:pt x="242316" y="0"/>
                  </a:moveTo>
                  <a:lnTo>
                    <a:pt x="0" y="242315"/>
                  </a:lnTo>
                  <a:lnTo>
                    <a:pt x="242316" y="484631"/>
                  </a:lnTo>
                  <a:lnTo>
                    <a:pt x="242316" y="363473"/>
                  </a:lnTo>
                  <a:lnTo>
                    <a:pt x="517651" y="363473"/>
                  </a:lnTo>
                  <a:lnTo>
                    <a:pt x="517651" y="121157"/>
                  </a:lnTo>
                  <a:lnTo>
                    <a:pt x="242316" y="121157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1073129" y="5300345"/>
              <a:ext cx="518159" cy="485140"/>
            </a:xfrm>
            <a:custGeom>
              <a:avLst/>
              <a:gdLst/>
              <a:ahLst/>
              <a:cxnLst/>
              <a:rect l="l" t="t" r="r" b="b"/>
              <a:pathLst>
                <a:path w="518159" h="485139">
                  <a:moveTo>
                    <a:pt x="242316" y="0"/>
                  </a:moveTo>
                  <a:lnTo>
                    <a:pt x="242316" y="121157"/>
                  </a:lnTo>
                  <a:lnTo>
                    <a:pt x="517651" y="121157"/>
                  </a:lnTo>
                  <a:lnTo>
                    <a:pt x="517651" y="363473"/>
                  </a:lnTo>
                  <a:lnTo>
                    <a:pt x="242316" y="363473"/>
                  </a:lnTo>
                  <a:lnTo>
                    <a:pt x="242316" y="484631"/>
                  </a:lnTo>
                  <a:lnTo>
                    <a:pt x="0" y="242315"/>
                  </a:lnTo>
                  <a:lnTo>
                    <a:pt x="242316" y="0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420"/>
              <a:t>TO</a:t>
            </a:r>
            <a:r>
              <a:rPr dirty="0" spc="-110"/>
              <a:t> </a:t>
            </a:r>
            <a:r>
              <a:rPr dirty="0" spc="-35"/>
              <a:t>ACCESS</a:t>
            </a:r>
            <a:r>
              <a:rPr dirty="0" spc="-140"/>
              <a:t> </a:t>
            </a:r>
            <a:r>
              <a:rPr dirty="0" spc="-135"/>
              <a:t>THE</a:t>
            </a:r>
            <a:r>
              <a:rPr dirty="0" spc="-140"/>
              <a:t> </a:t>
            </a:r>
            <a:r>
              <a:rPr dirty="0" spc="90"/>
              <a:t>BILL</a:t>
            </a:r>
            <a:r>
              <a:rPr dirty="0" spc="-125"/>
              <a:t> </a:t>
            </a:r>
            <a:r>
              <a:rPr dirty="0" spc="-135"/>
              <a:t>WITH</a:t>
            </a:r>
            <a:r>
              <a:rPr dirty="0" spc="-140"/>
              <a:t> </a:t>
            </a:r>
            <a:r>
              <a:rPr dirty="0" spc="-60"/>
              <a:t>APPROVED</a:t>
            </a:r>
            <a:r>
              <a:rPr dirty="0" spc="-155"/>
              <a:t> </a:t>
            </a:r>
            <a:r>
              <a:rPr dirty="0" spc="-80"/>
              <a:t>APPROPRIATIONS</a:t>
            </a:r>
            <a:r>
              <a:rPr dirty="0" spc="-145"/>
              <a:t> </a:t>
            </a:r>
            <a:r>
              <a:rPr dirty="0" spc="-40"/>
              <a:t>SHOWN: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177530" y="7175727"/>
            <a:ext cx="166751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017302" y="7175727"/>
            <a:ext cx="150177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689283" y="7175727"/>
            <a:ext cx="81470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225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8520" y="1114932"/>
            <a:ext cx="10469245" cy="11239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5080" indent="-342900">
              <a:lnSpc>
                <a:spcPct val="1501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 spc="-245">
                <a:solidFill>
                  <a:srgbClr val="FFFF00"/>
                </a:solidFill>
                <a:latin typeface="Lucida Sans"/>
                <a:cs typeface="Lucida Sans"/>
              </a:rPr>
              <a:t>Text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shown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in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0000"/>
                </a:solidFill>
                <a:latin typeface="Lucida Sans"/>
                <a:cs typeface="Lucida Sans"/>
              </a:rPr>
              <a:t>RED</a:t>
            </a:r>
            <a:r>
              <a:rPr dirty="0" sz="2400" spc="-85">
                <a:solidFill>
                  <a:srgbClr val="FF0000"/>
                </a:solidFill>
                <a:latin typeface="Lucida Sans"/>
                <a:cs typeface="Lucida Sans"/>
              </a:rPr>
              <a:t> 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indicates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lines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6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credit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that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have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35">
                <a:solidFill>
                  <a:srgbClr val="FFFF00"/>
                </a:solidFill>
                <a:latin typeface="Lucida Sans"/>
                <a:cs typeface="Lucida Sans"/>
              </a:rPr>
              <a:t>been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35">
                <a:solidFill>
                  <a:srgbClr val="FFFF00"/>
                </a:solidFill>
                <a:latin typeface="Lucida Sans"/>
                <a:cs typeface="Lucida Sans"/>
              </a:rPr>
              <a:t>approved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90">
                <a:solidFill>
                  <a:srgbClr val="FFFF00"/>
                </a:solidFill>
                <a:latin typeface="Lucida Sans"/>
                <a:cs typeface="Lucida Sans"/>
              </a:rPr>
              <a:t>by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">
                <a:solidFill>
                  <a:srgbClr val="FFFF00"/>
                </a:solidFill>
                <a:latin typeface="Lucida Sans"/>
                <a:cs typeface="Lucida Sans"/>
              </a:rPr>
              <a:t>the State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Bond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40">
                <a:solidFill>
                  <a:srgbClr val="FFFF00"/>
                </a:solidFill>
                <a:latin typeface="Lucida Sans"/>
                <a:cs typeface="Lucida Sans"/>
              </a:rPr>
              <a:t>Commission: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627887"/>
            <a:ext cx="12487910" cy="6988175"/>
            <a:chOff x="144805" y="627887"/>
            <a:chExt cx="12487910" cy="6988175"/>
          </a:xfrm>
        </p:grpSpPr>
        <p:sp>
          <p:nvSpPr>
            <p:cNvPr id="3" name="object 3"/>
            <p:cNvSpPr/>
            <p:nvPr/>
          </p:nvSpPr>
          <p:spPr>
            <a:xfrm>
              <a:off x="243840" y="7071359"/>
              <a:ext cx="12379325" cy="40005"/>
            </a:xfrm>
            <a:custGeom>
              <a:avLst/>
              <a:gdLst/>
              <a:ahLst/>
              <a:cxnLst/>
              <a:rect l="l" t="t" r="r" b="b"/>
              <a:pathLst>
                <a:path w="12379325" h="40004">
                  <a:moveTo>
                    <a:pt x="12378816" y="39903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9755" y="627887"/>
              <a:ext cx="832866" cy="305638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29755" y="742187"/>
              <a:ext cx="3056381" cy="410337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8328" y="3678936"/>
              <a:ext cx="5107685" cy="305638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78708" y="627887"/>
              <a:ext cx="3056382" cy="5081778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6375653" y="768222"/>
            <a:ext cx="8782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4.4%,</a:t>
            </a:r>
            <a:r>
              <a:rPr dirty="0" sz="18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4%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13421" y="2843021"/>
            <a:ext cx="13246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DOTD</a:t>
            </a:r>
            <a:r>
              <a:rPr dirty="0" sz="18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26.8%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54395" y="5424296"/>
            <a:ext cx="1821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FP&amp;C</a:t>
            </a:r>
            <a:r>
              <a:rPr dirty="0" sz="1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State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32.2%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62425" y="2731134"/>
            <a:ext cx="1661160" cy="57912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marL="542925" marR="5080" indent="-530860">
              <a:lnSpc>
                <a:spcPct val="101699"/>
              </a:lnSpc>
              <a:spcBef>
                <a:spcPts val="6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FP&amp;C</a:t>
            </a:r>
            <a:r>
              <a:rPr dirty="0" sz="18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Non-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State</a:t>
            </a:r>
            <a:r>
              <a:rPr dirty="0" sz="1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60" b="1">
                <a:solidFill>
                  <a:srgbClr val="FFFFFF"/>
                </a:solidFill>
                <a:latin typeface="Calibri"/>
                <a:cs typeface="Calibri"/>
              </a:rPr>
              <a:t>-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36.6%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73231" y="253010"/>
            <a:ext cx="127117" cy="128751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2843276" y="140334"/>
            <a:ext cx="28009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Other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Administering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Agencies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968010" y="253010"/>
            <a:ext cx="128751" cy="12875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6139053" y="140334"/>
            <a:ext cx="570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DOTD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037968" y="253010"/>
            <a:ext cx="127117" cy="128751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7208266" y="140334"/>
            <a:ext cx="1060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FP&amp;C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State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9" name="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597020" y="253010"/>
            <a:ext cx="127117" cy="128751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8767698" y="140334"/>
            <a:ext cx="15182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FP&amp;C</a:t>
            </a:r>
            <a:r>
              <a:rPr dirty="0" sz="18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Non-State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74796" y="6201609"/>
            <a:ext cx="8914130" cy="1454150"/>
          </a:xfrm>
          <a:prstGeom prst="rect">
            <a:avLst/>
          </a:prstGeom>
        </p:spPr>
        <p:txBody>
          <a:bodyPr wrap="square" lIns="0" tIns="210185" rIns="0" bIns="0" rtlCol="0" vert="horz">
            <a:spAutoFit/>
          </a:bodyPr>
          <a:lstStyle/>
          <a:p>
            <a:pPr algn="ctr" marL="1847850">
              <a:lnSpc>
                <a:spcPct val="100000"/>
              </a:lnSpc>
              <a:spcBef>
                <a:spcPts val="1655"/>
              </a:spcBef>
            </a:pPr>
            <a:r>
              <a:rPr dirty="0" sz="2800" spc="-275">
                <a:solidFill>
                  <a:srgbClr val="FFFFFF"/>
                </a:solidFill>
                <a:latin typeface="Lucida Sans"/>
                <a:cs typeface="Lucida Sans"/>
              </a:rPr>
              <a:t>*2025</a:t>
            </a:r>
            <a:endParaRPr sz="28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2010"/>
              </a:spcBef>
            </a:pPr>
            <a:r>
              <a:rPr dirty="0" sz="3600" spc="95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r>
              <a:rPr dirty="0" sz="3600" spc="4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r>
              <a:rPr dirty="0" sz="3600" spc="4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70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3600" spc="48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90">
                <a:solidFill>
                  <a:srgbClr val="FFFFFF"/>
                </a:solidFill>
                <a:latin typeface="Lucida Sans"/>
                <a:cs typeface="Lucida Sans"/>
              </a:rPr>
              <a:t>Administration</a:t>
            </a:r>
            <a:endParaRPr sz="36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13778" y="7081519"/>
            <a:ext cx="538226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195">
                <a:solidFill>
                  <a:srgbClr val="FFFFFF"/>
                </a:solidFill>
                <a:latin typeface="Lucida Sans"/>
                <a:cs typeface="Lucida Sans"/>
              </a:rPr>
              <a:t>FP&amp;C</a:t>
            </a:r>
            <a:r>
              <a:rPr dirty="0" sz="3600" spc="4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70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3600" spc="3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14">
                <a:solidFill>
                  <a:srgbClr val="FFFFFF"/>
                </a:solidFill>
                <a:latin typeface="Lucida Sans"/>
                <a:cs typeface="Lucida Sans"/>
              </a:rPr>
              <a:t>Portfolio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29818" y="366776"/>
            <a:ext cx="906907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95"/>
              <a:t>CURRENT</a:t>
            </a:r>
            <a:r>
              <a:rPr dirty="0" spc="-150"/>
              <a:t> </a:t>
            </a:r>
            <a:r>
              <a:rPr dirty="0"/>
              <a:t>PROJECTS</a:t>
            </a:r>
            <a:r>
              <a:rPr dirty="0" spc="-140"/>
              <a:t> </a:t>
            </a:r>
            <a:r>
              <a:rPr dirty="0" spc="-65"/>
              <a:t>UNDER</a:t>
            </a:r>
            <a:r>
              <a:rPr dirty="0" spc="-155"/>
              <a:t> </a:t>
            </a:r>
            <a:r>
              <a:rPr dirty="0" spc="-135"/>
              <a:t>THE </a:t>
            </a:r>
            <a:r>
              <a:rPr dirty="0" spc="-145"/>
              <a:t>MANAGEMENT</a:t>
            </a:r>
            <a:r>
              <a:rPr dirty="0" spc="-150"/>
              <a:t> </a:t>
            </a:r>
            <a:r>
              <a:rPr dirty="0" spc="-185"/>
              <a:t>OF</a:t>
            </a:r>
            <a:r>
              <a:rPr dirty="0" spc="-105"/>
              <a:t> </a:t>
            </a:r>
            <a:r>
              <a:rPr dirty="0" spc="-20"/>
              <a:t>FPC: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9818" y="966207"/>
            <a:ext cx="5388610" cy="5048885"/>
          </a:xfrm>
          <a:prstGeom prst="rect">
            <a:avLst/>
          </a:prstGeom>
        </p:spPr>
        <p:txBody>
          <a:bodyPr wrap="square" lIns="0" tIns="217804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714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400" spc="-450">
                <a:solidFill>
                  <a:srgbClr val="FFFF00"/>
                </a:solidFill>
                <a:latin typeface="Lucida Sans"/>
                <a:cs typeface="Lucida Sans"/>
              </a:rPr>
              <a:t>1,317</a:t>
            </a:r>
            <a:r>
              <a:rPr dirty="0" sz="2400" spc="-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29">
                <a:solidFill>
                  <a:srgbClr val="FFFF00"/>
                </a:solidFill>
                <a:latin typeface="Lucida Sans"/>
                <a:cs typeface="Lucida Sans"/>
              </a:rPr>
              <a:t>TOTAL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PROJECTS</a:t>
            </a:r>
            <a:endParaRPr sz="24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27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240">
                <a:solidFill>
                  <a:srgbClr val="FFFFFF"/>
                </a:solidFill>
                <a:latin typeface="Lucida Sans"/>
                <a:cs typeface="Lucida Sans"/>
              </a:rPr>
              <a:t>397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UNDER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50">
                <a:solidFill>
                  <a:srgbClr val="FFFFFF"/>
                </a:solidFill>
                <a:latin typeface="Lucida Sans"/>
                <a:cs typeface="Lucida Sans"/>
              </a:rPr>
              <a:t>CONSTRUCTION</a:t>
            </a:r>
            <a:endParaRPr sz="19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210">
                <a:solidFill>
                  <a:srgbClr val="FFFFFF"/>
                </a:solidFill>
                <a:latin typeface="Lucida Sans"/>
                <a:cs typeface="Lucida Sans"/>
              </a:rPr>
              <a:t>920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 IN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19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DESIGN</a:t>
            </a:r>
            <a:endParaRPr sz="19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1955"/>
              </a:spcBef>
              <a:buClr>
                <a:srgbClr val="FFFFFF"/>
              </a:buClr>
              <a:buFont typeface="Arial"/>
              <a:buChar char="•"/>
            </a:pPr>
            <a:endParaRPr sz="19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2400" spc="-305">
                <a:solidFill>
                  <a:srgbClr val="FFFF00"/>
                </a:solidFill>
                <a:latin typeface="Lucida Sans"/>
                <a:cs typeface="Lucida Sans"/>
              </a:rPr>
              <a:t>377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STATE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PROJECTS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80">
                <a:solidFill>
                  <a:srgbClr val="FFFF00"/>
                </a:solidFill>
                <a:latin typeface="Lucida Sans"/>
                <a:cs typeface="Lucida Sans"/>
              </a:rPr>
              <a:t>($3.2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BILLION)</a:t>
            </a:r>
            <a:endParaRPr sz="24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27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340">
                <a:solidFill>
                  <a:srgbClr val="FFFFFF"/>
                </a:solidFill>
                <a:latin typeface="Lucida Sans"/>
                <a:cs typeface="Lucida Sans"/>
              </a:rPr>
              <a:t>157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0">
                <a:solidFill>
                  <a:srgbClr val="FFFFFF"/>
                </a:solidFill>
                <a:latin typeface="Lucida Sans"/>
                <a:cs typeface="Lucida Sans"/>
              </a:rPr>
              <a:t>UNDER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35">
                <a:solidFill>
                  <a:srgbClr val="FFFFFF"/>
                </a:solidFill>
                <a:latin typeface="Lucida Sans"/>
                <a:cs typeface="Lucida Sans"/>
              </a:rPr>
              <a:t>CONSTRUCTION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15">
                <a:solidFill>
                  <a:srgbClr val="FFFFFF"/>
                </a:solidFill>
                <a:latin typeface="Lucida Sans"/>
                <a:cs typeface="Lucida Sans"/>
              </a:rPr>
              <a:t>($1.3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BILLION)</a:t>
            </a:r>
            <a:endParaRPr sz="19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210">
                <a:solidFill>
                  <a:srgbClr val="FFFFFF"/>
                </a:solidFill>
                <a:latin typeface="Lucida Sans"/>
                <a:cs typeface="Lucida Sans"/>
              </a:rPr>
              <a:t>220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9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DESIGN</a:t>
            </a:r>
            <a:endParaRPr sz="19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1955"/>
              </a:spcBef>
              <a:buClr>
                <a:srgbClr val="FFFFFF"/>
              </a:buClr>
              <a:buFont typeface="Arial"/>
              <a:buChar char="•"/>
            </a:pPr>
            <a:endParaRPr sz="19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2400" spc="-254">
                <a:solidFill>
                  <a:srgbClr val="FFFF00"/>
                </a:solidFill>
                <a:latin typeface="Lucida Sans"/>
                <a:cs typeface="Lucida Sans"/>
              </a:rPr>
              <a:t>940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60">
                <a:solidFill>
                  <a:srgbClr val="FFFF00"/>
                </a:solidFill>
                <a:latin typeface="Lucida Sans"/>
                <a:cs typeface="Lucida Sans"/>
              </a:rPr>
              <a:t>NON-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STATE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PROJECTS</a:t>
            </a:r>
            <a:endParaRPr sz="24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27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200">
                <a:solidFill>
                  <a:srgbClr val="FFFFFF"/>
                </a:solidFill>
                <a:latin typeface="Lucida Sans"/>
                <a:cs typeface="Lucida Sans"/>
              </a:rPr>
              <a:t>240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UNDER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50">
                <a:solidFill>
                  <a:srgbClr val="FFFFFF"/>
                </a:solidFill>
                <a:latin typeface="Lucida Sans"/>
                <a:cs typeface="Lucida Sans"/>
              </a:rPr>
              <a:t>CONSTRUCTION</a:t>
            </a:r>
            <a:endParaRPr sz="1900">
              <a:latin typeface="Lucida Sans"/>
              <a:cs typeface="Lucida Sans"/>
            </a:endParaRPr>
          </a:p>
          <a:p>
            <a:pPr lvl="1" marL="848994" indent="-342900">
              <a:lnSpc>
                <a:spcPct val="100000"/>
              </a:lnSpc>
              <a:spcBef>
                <a:spcPts val="1140"/>
              </a:spcBef>
              <a:buFont typeface="Arial"/>
              <a:buChar char="•"/>
              <a:tabLst>
                <a:tab pos="848994" algn="l"/>
              </a:tabLst>
            </a:pPr>
            <a:r>
              <a:rPr dirty="0" sz="1900" spc="-210">
                <a:solidFill>
                  <a:srgbClr val="FFFFFF"/>
                </a:solidFill>
                <a:latin typeface="Lucida Sans"/>
                <a:cs typeface="Lucida Sans"/>
              </a:rPr>
              <a:t>700</a:t>
            </a:r>
            <a:r>
              <a:rPr dirty="0" sz="19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9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19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DESIGN</a:t>
            </a:r>
            <a:endParaRPr sz="1900">
              <a:latin typeface="Lucida Sans"/>
              <a:cs typeface="Lucida Sans"/>
            </a:endParaRPr>
          </a:p>
        </p:txBody>
      </p:sp>
      <p:pic>
        <p:nvPicPr>
          <p:cNvPr id="5" name="object 5" descr="New 112,000-sf crime lab for Louisiana State Police by Crime Lab Design and  WHLC Architecture | HERA laboratory planners posted on the topic | LinkedIn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80277" y="1072007"/>
            <a:ext cx="6121146" cy="2721229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144805" y="3979138"/>
            <a:ext cx="12256770" cy="3636645"/>
            <a:chOff x="144805" y="3979138"/>
            <a:chExt cx="12256770" cy="3636645"/>
          </a:xfrm>
        </p:grpSpPr>
        <p:pic>
          <p:nvPicPr>
            <p:cNvPr id="7" name="object 7" descr="A picture containing text, container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8" name="object 8" descr="Louisiana Swamp Base - AQ Studios Architecture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80277" y="3979138"/>
              <a:ext cx="6121146" cy="279107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82159" y="7081519"/>
            <a:ext cx="791083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195">
                <a:solidFill>
                  <a:srgbClr val="FFFFFF"/>
                </a:solidFill>
                <a:latin typeface="Lucida Sans"/>
                <a:cs typeface="Lucida Sans"/>
              </a:rPr>
              <a:t>FP&amp;C</a:t>
            </a:r>
            <a:r>
              <a:rPr dirty="0" sz="3600" spc="3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60">
                <a:solidFill>
                  <a:srgbClr val="FFFFFF"/>
                </a:solidFill>
                <a:latin typeface="Lucida Sans"/>
                <a:cs typeface="Lucida Sans"/>
              </a:rPr>
              <a:t>INITIATIVES</a:t>
            </a:r>
            <a:r>
              <a:rPr dirty="0" sz="3600" spc="3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3600" spc="3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30">
                <a:solidFill>
                  <a:srgbClr val="FFFFFF"/>
                </a:solidFill>
                <a:latin typeface="Lucida Sans"/>
                <a:cs typeface="Lucida Sans"/>
              </a:rPr>
              <a:t>CHANGES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9602" y="134873"/>
            <a:ext cx="9168765" cy="680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5104" indent="-14160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Focus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30">
                <a:solidFill>
                  <a:srgbClr val="FFFFFF"/>
                </a:solidFill>
                <a:latin typeface="Lucida Sans"/>
                <a:cs typeface="Lucida Sans"/>
              </a:rPr>
              <a:t>on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ensuring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5">
                <a:solidFill>
                  <a:srgbClr val="FFFFFF"/>
                </a:solidFill>
                <a:latin typeface="Lucida Sans"/>
                <a:cs typeface="Lucida Sans"/>
              </a:rPr>
              <a:t>public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dollars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are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spent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appropriately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1800">
              <a:latin typeface="Lucida Sans"/>
              <a:cs typeface="Lucida Sans"/>
            </a:endParaRPr>
          </a:p>
          <a:p>
            <a:pPr marL="320675">
              <a:lnSpc>
                <a:spcPct val="100000"/>
              </a:lnSpc>
              <a:spcBef>
                <a:spcPts val="1365"/>
              </a:spcBef>
            </a:pPr>
            <a:r>
              <a:rPr dirty="0" sz="1800" spc="-100">
                <a:solidFill>
                  <a:srgbClr val="FFFF00"/>
                </a:solidFill>
                <a:latin typeface="Lucida Sans"/>
                <a:cs typeface="Lucida Sans"/>
              </a:rPr>
              <a:t>*</a:t>
            </a:r>
            <a:r>
              <a:rPr dirty="0" sz="1800" spc="-3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29">
                <a:solidFill>
                  <a:srgbClr val="FFFF00"/>
                </a:solidFill>
                <a:latin typeface="Lucida Sans"/>
                <a:cs typeface="Lucida Sans"/>
              </a:rPr>
              <a:t>Our</a:t>
            </a:r>
            <a:r>
              <a:rPr dirty="0" sz="1800" spc="-3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10">
                <a:solidFill>
                  <a:srgbClr val="FFFF00"/>
                </a:solidFill>
                <a:latin typeface="Lucida Sans"/>
                <a:cs typeface="Lucida Sans"/>
              </a:rPr>
              <a:t>mission</a:t>
            </a:r>
            <a:r>
              <a:rPr dirty="0" sz="1800" spc="-33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00"/>
                </a:solidFill>
                <a:latin typeface="Lucida Sans"/>
                <a:cs typeface="Lucida Sans"/>
              </a:rPr>
              <a:t>is</a:t>
            </a:r>
            <a:r>
              <a:rPr dirty="0" sz="1800" spc="-3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65">
                <a:solidFill>
                  <a:srgbClr val="FFFF00"/>
                </a:solidFill>
                <a:latin typeface="Lucida Sans"/>
                <a:cs typeface="Lucida Sans"/>
              </a:rPr>
              <a:t>also</a:t>
            </a:r>
            <a:r>
              <a:rPr dirty="0" sz="1800" spc="-3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00">
                <a:solidFill>
                  <a:srgbClr val="FFFF00"/>
                </a:solidFill>
                <a:latin typeface="Lucida Sans"/>
                <a:cs typeface="Lucida Sans"/>
              </a:rPr>
              <a:t>to</a:t>
            </a:r>
            <a:r>
              <a:rPr dirty="0" sz="1800" spc="-3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90">
                <a:solidFill>
                  <a:srgbClr val="FFFF00"/>
                </a:solidFill>
                <a:latin typeface="Lucida Sans"/>
                <a:cs typeface="Lucida Sans"/>
              </a:rPr>
              <a:t>deliver</a:t>
            </a:r>
            <a:r>
              <a:rPr dirty="0" sz="1800" spc="-33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85">
                <a:solidFill>
                  <a:srgbClr val="FFFF00"/>
                </a:solidFill>
                <a:latin typeface="Lucida Sans"/>
                <a:cs typeface="Lucida Sans"/>
              </a:rPr>
              <a:t>each</a:t>
            </a:r>
            <a:r>
              <a:rPr dirty="0" sz="1800" spc="-3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15">
                <a:solidFill>
                  <a:srgbClr val="FFFF00"/>
                </a:solidFill>
                <a:latin typeface="Lucida Sans"/>
                <a:cs typeface="Lucida Sans"/>
              </a:rPr>
              <a:t>project</a:t>
            </a:r>
            <a:r>
              <a:rPr dirty="0" sz="1800" spc="-31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00">
                <a:solidFill>
                  <a:srgbClr val="FFFF00"/>
                </a:solidFill>
                <a:latin typeface="Lucida Sans"/>
                <a:cs typeface="Lucida Sans"/>
              </a:rPr>
              <a:t>with</a:t>
            </a:r>
            <a:r>
              <a:rPr dirty="0" sz="1800" spc="-3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54">
                <a:solidFill>
                  <a:srgbClr val="FFFF00"/>
                </a:solidFill>
                <a:latin typeface="Lucida Sans"/>
                <a:cs typeface="Lucida Sans"/>
              </a:rPr>
              <a:t>maximum</a:t>
            </a:r>
            <a:r>
              <a:rPr dirty="0" sz="1800" spc="-3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e</a:t>
            </a:r>
            <a:r>
              <a:rPr dirty="0" sz="1800" spc="-2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15">
                <a:solidFill>
                  <a:srgbClr val="FFFF00"/>
                </a:solidFill>
                <a:latin typeface="Lucida Sans"/>
                <a:cs typeface="Lucida Sans"/>
              </a:rPr>
              <a:t>ficiency</a:t>
            </a:r>
            <a:r>
              <a:rPr dirty="0" sz="1800" spc="-31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225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1800" spc="-3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00"/>
                </a:solidFill>
                <a:latin typeface="Lucida Sans"/>
                <a:cs typeface="Lucida Sans"/>
              </a:rPr>
              <a:t>e</a:t>
            </a:r>
            <a:r>
              <a:rPr dirty="0" sz="1800" spc="-2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00"/>
                </a:solidFill>
                <a:latin typeface="Lucida Sans"/>
                <a:cs typeface="Lucida Sans"/>
              </a:rPr>
              <a:t>fectiveness.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8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Regional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management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plan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95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Four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Regions/Offices</a:t>
            </a:r>
            <a:endParaRPr sz="1800">
              <a:latin typeface="Lucida Sans"/>
              <a:cs typeface="Lucida Sans"/>
            </a:endParaRPr>
          </a:p>
          <a:p>
            <a:pPr marL="204470" indent="-140970">
              <a:lnSpc>
                <a:spcPct val="100000"/>
              </a:lnSpc>
              <a:spcBef>
                <a:spcPts val="1370"/>
              </a:spcBef>
              <a:buFont typeface="Arial"/>
              <a:buChar char="•"/>
              <a:tabLst>
                <a:tab pos="204470" algn="l"/>
              </a:tabLst>
            </a:pP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Construction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Manager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at 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Risk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(CM@R)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Changes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8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Addressed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salaries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5">
                <a:solidFill>
                  <a:srgbClr val="FFFFFF"/>
                </a:solidFill>
                <a:latin typeface="Lucida Sans"/>
                <a:cs typeface="Lucida Sans"/>
              </a:rPr>
              <a:t>utilizing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project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management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services</a:t>
            </a:r>
            <a:endParaRPr sz="1800">
              <a:latin typeface="Lucida Sans"/>
              <a:cs typeface="Lucida Sans"/>
            </a:endParaRPr>
          </a:p>
          <a:p>
            <a:pPr lvl="1" marL="635635" indent="-88900">
              <a:lnSpc>
                <a:spcPct val="100000"/>
              </a:lnSpc>
              <a:spcBef>
                <a:spcPts val="770"/>
              </a:spcBef>
              <a:buSzPct val="94444"/>
              <a:buFont typeface="Arial"/>
              <a:buChar char="•"/>
              <a:tabLst>
                <a:tab pos="635635" algn="l"/>
              </a:tabLst>
            </a:pP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Civil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Service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action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address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salaries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95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improve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recruitment</a:t>
            </a:r>
            <a:endParaRPr sz="1800">
              <a:latin typeface="Lucida Sans"/>
              <a:cs typeface="Lucida Sans"/>
            </a:endParaRPr>
          </a:p>
          <a:p>
            <a:pPr lvl="1" marL="635635" indent="-88900">
              <a:lnSpc>
                <a:spcPct val="100000"/>
              </a:lnSpc>
              <a:spcBef>
                <a:spcPts val="770"/>
              </a:spcBef>
              <a:buSzPct val="94444"/>
              <a:buFont typeface="Arial"/>
              <a:buChar char="•"/>
              <a:tabLst>
                <a:tab pos="635635" algn="l"/>
              </a:tabLst>
            </a:pP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Staff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5">
                <a:solidFill>
                  <a:srgbClr val="FFFFFF"/>
                </a:solidFill>
                <a:latin typeface="Lucida Sans"/>
                <a:cs typeface="Lucida Sans"/>
              </a:rPr>
              <a:t>augmentation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specific</a:t>
            </a:r>
            <a:r>
              <a:rPr dirty="0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services</a:t>
            </a:r>
            <a:endParaRPr sz="1800">
              <a:latin typeface="Lucida Sans"/>
              <a:cs typeface="Lucida Sans"/>
            </a:endParaRPr>
          </a:p>
          <a:p>
            <a:pPr marL="204470" indent="-14097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04470" algn="l"/>
              </a:tabLst>
            </a:pP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Delegation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management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entities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75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Development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Capital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Bill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more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attuned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cash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flow</a:t>
            </a:r>
            <a:r>
              <a:rPr dirty="0" sz="18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needs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8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Development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3</a:t>
            </a:r>
            <a:r>
              <a:rPr dirty="0" baseline="25462" sz="1800" spc="-75">
                <a:solidFill>
                  <a:srgbClr val="FFFFFF"/>
                </a:solidFill>
                <a:latin typeface="Lucida Sans"/>
                <a:cs typeface="Lucida Sans"/>
              </a:rPr>
              <a:t>rd</a:t>
            </a:r>
            <a:r>
              <a:rPr dirty="0" baseline="25462" sz="1800" spc="172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Party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Commissioning</a:t>
            </a:r>
            <a:r>
              <a:rPr dirty="0" sz="18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Energy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Modeling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requirements.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65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Created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Business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Analyst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5">
                <a:solidFill>
                  <a:srgbClr val="FFFFFF"/>
                </a:solidFill>
                <a:latin typeface="Lucida Sans"/>
                <a:cs typeface="Lucida Sans"/>
              </a:rPr>
              <a:t>position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analyze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5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improve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processes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procedures</a:t>
            </a:r>
            <a:endParaRPr sz="1800">
              <a:latin typeface="Lucida Sans"/>
              <a:cs typeface="Lucida Sans"/>
            </a:endParaRPr>
          </a:p>
          <a:p>
            <a:pPr marL="204470" indent="-140970">
              <a:lnSpc>
                <a:spcPct val="100000"/>
              </a:lnSpc>
              <a:spcBef>
                <a:spcPts val="1370"/>
              </a:spcBef>
              <a:buFont typeface="Arial"/>
              <a:buChar char="•"/>
              <a:tabLst>
                <a:tab pos="204470" algn="l"/>
              </a:tabLst>
            </a:pP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Implementation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enterprise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 project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management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software </a:t>
            </a:r>
            <a:r>
              <a:rPr dirty="0" sz="1800" spc="95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0">
                <a:solidFill>
                  <a:srgbClr val="FFFFFF"/>
                </a:solidFill>
                <a:latin typeface="Lucida Sans"/>
                <a:cs typeface="Lucida Sans"/>
              </a:rPr>
              <a:t>Trimble</a:t>
            </a: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Unity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Construct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8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Redevelopment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state’s</a:t>
            </a:r>
            <a:r>
              <a:rPr dirty="0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eCORTS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system.</a:t>
            </a:r>
            <a:endParaRPr sz="1800">
              <a:latin typeface="Lucida Sans"/>
              <a:cs typeface="Lucida Sans"/>
            </a:endParaRPr>
          </a:p>
          <a:p>
            <a:pPr marL="205104" indent="-141605">
              <a:lnSpc>
                <a:spcPct val="100000"/>
              </a:lnSpc>
              <a:spcBef>
                <a:spcPts val="1370"/>
              </a:spcBef>
              <a:buFont typeface="Arial"/>
              <a:buChar char="•"/>
              <a:tabLst>
                <a:tab pos="205104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Consolidation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Instructions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Designers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Procedure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Manual.</a:t>
            </a:r>
            <a:endParaRPr sz="1800">
              <a:latin typeface="Lucida Sans"/>
              <a:cs typeface="Lucida Sans"/>
            </a:endParaRPr>
          </a:p>
          <a:p>
            <a:pPr lvl="1" marL="1685925" indent="-141605">
              <a:lnSpc>
                <a:spcPct val="100000"/>
              </a:lnSpc>
              <a:spcBef>
                <a:spcPts val="1380"/>
              </a:spcBef>
              <a:buSzPct val="94444"/>
              <a:buFont typeface="Arial"/>
              <a:buChar char="•"/>
              <a:tabLst>
                <a:tab pos="1685925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Development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CMaR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specific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Instructions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Designers.</a:t>
            </a:r>
            <a:endParaRPr sz="1800">
              <a:latin typeface="Lucida Sans"/>
              <a:cs typeface="Lucida Sans"/>
            </a:endParaRPr>
          </a:p>
          <a:p>
            <a:pPr lvl="1" marL="1685925" indent="-141605">
              <a:lnSpc>
                <a:spcPct val="100000"/>
              </a:lnSpc>
              <a:spcBef>
                <a:spcPts val="1370"/>
              </a:spcBef>
              <a:buSzPct val="94444"/>
              <a:buFont typeface="Arial"/>
              <a:buChar char="•"/>
              <a:tabLst>
                <a:tab pos="1685925" algn="l"/>
              </a:tabLst>
            </a:pP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Development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comprehensive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training</a:t>
            </a: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plan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Managers</a:t>
            </a:r>
            <a:endParaRPr sz="1800">
              <a:latin typeface="Lucida Sans"/>
              <a:cs typeface="Lucida San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09556" y="188721"/>
            <a:ext cx="2713228" cy="258927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12984" y="2851581"/>
            <a:ext cx="2713228" cy="71407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912984" y="3645966"/>
            <a:ext cx="2709672" cy="1009345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91096" y="108712"/>
            <a:ext cx="416559" cy="416559"/>
            <a:chOff x="291096" y="108712"/>
            <a:chExt cx="416559" cy="416559"/>
          </a:xfrm>
        </p:grpSpPr>
        <p:sp>
          <p:nvSpPr>
            <p:cNvPr id="9" name="object 9"/>
            <p:cNvSpPr/>
            <p:nvPr/>
          </p:nvSpPr>
          <p:spPr>
            <a:xfrm>
              <a:off x="297446" y="115062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59">
                  <a:moveTo>
                    <a:pt x="201790" y="0"/>
                  </a:moveTo>
                  <a:lnTo>
                    <a:pt x="154152" y="154178"/>
                  </a:lnTo>
                  <a:lnTo>
                    <a:pt x="0" y="154178"/>
                  </a:lnTo>
                  <a:lnTo>
                    <a:pt x="124714" y="249428"/>
                  </a:lnTo>
                  <a:lnTo>
                    <a:pt x="77076" y="403606"/>
                  </a:lnTo>
                  <a:lnTo>
                    <a:pt x="201790" y="308356"/>
                  </a:lnTo>
                  <a:lnTo>
                    <a:pt x="326517" y="403606"/>
                  </a:lnTo>
                  <a:lnTo>
                    <a:pt x="278866" y="249428"/>
                  </a:lnTo>
                  <a:lnTo>
                    <a:pt x="403593" y="154178"/>
                  </a:lnTo>
                  <a:lnTo>
                    <a:pt x="249428" y="154178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97446" y="115062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59">
                  <a:moveTo>
                    <a:pt x="0" y="154178"/>
                  </a:moveTo>
                  <a:lnTo>
                    <a:pt x="154152" y="154178"/>
                  </a:lnTo>
                  <a:lnTo>
                    <a:pt x="201790" y="0"/>
                  </a:lnTo>
                  <a:lnTo>
                    <a:pt x="249428" y="154178"/>
                  </a:lnTo>
                  <a:lnTo>
                    <a:pt x="403593" y="154178"/>
                  </a:lnTo>
                  <a:lnTo>
                    <a:pt x="278866" y="249428"/>
                  </a:lnTo>
                  <a:lnTo>
                    <a:pt x="326517" y="403606"/>
                  </a:lnTo>
                  <a:lnTo>
                    <a:pt x="201790" y="308356"/>
                  </a:lnTo>
                  <a:lnTo>
                    <a:pt x="77076" y="403606"/>
                  </a:lnTo>
                  <a:lnTo>
                    <a:pt x="124714" y="249428"/>
                  </a:lnTo>
                  <a:lnTo>
                    <a:pt x="0" y="154178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" name="object 11"/>
          <p:cNvGrpSpPr/>
          <p:nvPr/>
        </p:nvGrpSpPr>
        <p:grpSpPr>
          <a:xfrm>
            <a:off x="290741" y="939546"/>
            <a:ext cx="416559" cy="416559"/>
            <a:chOff x="290741" y="939546"/>
            <a:chExt cx="416559" cy="416559"/>
          </a:xfrm>
        </p:grpSpPr>
        <p:sp>
          <p:nvSpPr>
            <p:cNvPr id="12" name="object 12"/>
            <p:cNvSpPr/>
            <p:nvPr/>
          </p:nvSpPr>
          <p:spPr>
            <a:xfrm>
              <a:off x="297091" y="945896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59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7"/>
                  </a:lnTo>
                  <a:lnTo>
                    <a:pt x="77076" y="403605"/>
                  </a:lnTo>
                  <a:lnTo>
                    <a:pt x="201790" y="308355"/>
                  </a:lnTo>
                  <a:lnTo>
                    <a:pt x="326517" y="403605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297091" y="945896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59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7" y="403605"/>
                  </a:lnTo>
                  <a:lnTo>
                    <a:pt x="201790" y="308355"/>
                  </a:lnTo>
                  <a:lnTo>
                    <a:pt x="77076" y="403605"/>
                  </a:lnTo>
                  <a:lnTo>
                    <a:pt x="124714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" name="object 14"/>
          <p:cNvGrpSpPr/>
          <p:nvPr/>
        </p:nvGrpSpPr>
        <p:grpSpPr>
          <a:xfrm>
            <a:off x="290741" y="1403350"/>
            <a:ext cx="416559" cy="416559"/>
            <a:chOff x="290741" y="1403350"/>
            <a:chExt cx="416559" cy="416559"/>
          </a:xfrm>
        </p:grpSpPr>
        <p:sp>
          <p:nvSpPr>
            <p:cNvPr id="15" name="object 15"/>
            <p:cNvSpPr/>
            <p:nvPr/>
          </p:nvSpPr>
          <p:spPr>
            <a:xfrm>
              <a:off x="297091" y="1409700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7"/>
                  </a:lnTo>
                  <a:lnTo>
                    <a:pt x="77076" y="403605"/>
                  </a:lnTo>
                  <a:lnTo>
                    <a:pt x="201790" y="308355"/>
                  </a:lnTo>
                  <a:lnTo>
                    <a:pt x="326517" y="403605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297091" y="1409700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7" y="403605"/>
                  </a:lnTo>
                  <a:lnTo>
                    <a:pt x="201790" y="308355"/>
                  </a:lnTo>
                  <a:lnTo>
                    <a:pt x="77076" y="403605"/>
                  </a:lnTo>
                  <a:lnTo>
                    <a:pt x="124714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7" name="object 17"/>
          <p:cNvGrpSpPr/>
          <p:nvPr/>
        </p:nvGrpSpPr>
        <p:grpSpPr>
          <a:xfrm>
            <a:off x="290741" y="1873757"/>
            <a:ext cx="416559" cy="416559"/>
            <a:chOff x="290741" y="1873757"/>
            <a:chExt cx="416559" cy="416559"/>
          </a:xfrm>
        </p:grpSpPr>
        <p:sp>
          <p:nvSpPr>
            <p:cNvPr id="18" name="object 18"/>
            <p:cNvSpPr/>
            <p:nvPr/>
          </p:nvSpPr>
          <p:spPr>
            <a:xfrm>
              <a:off x="297091" y="1880107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7"/>
                  </a:lnTo>
                  <a:lnTo>
                    <a:pt x="77076" y="403605"/>
                  </a:lnTo>
                  <a:lnTo>
                    <a:pt x="201790" y="308355"/>
                  </a:lnTo>
                  <a:lnTo>
                    <a:pt x="326517" y="403605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297091" y="1880107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7" y="403605"/>
                  </a:lnTo>
                  <a:lnTo>
                    <a:pt x="201790" y="308355"/>
                  </a:lnTo>
                  <a:lnTo>
                    <a:pt x="77076" y="403605"/>
                  </a:lnTo>
                  <a:lnTo>
                    <a:pt x="124714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0" name="object 20"/>
          <p:cNvGrpSpPr/>
          <p:nvPr/>
        </p:nvGrpSpPr>
        <p:grpSpPr>
          <a:xfrm>
            <a:off x="283502" y="2952114"/>
            <a:ext cx="423545" cy="1316355"/>
            <a:chOff x="283502" y="2952114"/>
            <a:chExt cx="423545" cy="1316355"/>
          </a:xfrm>
        </p:grpSpPr>
        <p:sp>
          <p:nvSpPr>
            <p:cNvPr id="21" name="object 21"/>
            <p:cNvSpPr/>
            <p:nvPr/>
          </p:nvSpPr>
          <p:spPr>
            <a:xfrm>
              <a:off x="297091" y="2958464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7"/>
                  </a:lnTo>
                  <a:lnTo>
                    <a:pt x="77076" y="403606"/>
                  </a:lnTo>
                  <a:lnTo>
                    <a:pt x="201790" y="308229"/>
                  </a:lnTo>
                  <a:lnTo>
                    <a:pt x="326517" y="403606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297091" y="2958464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7" y="403606"/>
                  </a:lnTo>
                  <a:lnTo>
                    <a:pt x="201790" y="308229"/>
                  </a:lnTo>
                  <a:lnTo>
                    <a:pt x="77076" y="403606"/>
                  </a:lnTo>
                  <a:lnTo>
                    <a:pt x="124714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289852" y="3411600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7"/>
                  </a:lnTo>
                  <a:lnTo>
                    <a:pt x="77076" y="403606"/>
                  </a:lnTo>
                  <a:lnTo>
                    <a:pt x="201790" y="308228"/>
                  </a:lnTo>
                  <a:lnTo>
                    <a:pt x="326517" y="403606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289852" y="3411600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7" y="403606"/>
                  </a:lnTo>
                  <a:lnTo>
                    <a:pt x="201790" y="308228"/>
                  </a:lnTo>
                  <a:lnTo>
                    <a:pt x="77076" y="403606"/>
                  </a:lnTo>
                  <a:lnTo>
                    <a:pt x="124714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297091" y="3858259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050"/>
                  </a:lnTo>
                  <a:lnTo>
                    <a:pt x="0" y="154050"/>
                  </a:lnTo>
                  <a:lnTo>
                    <a:pt x="124714" y="249427"/>
                  </a:lnTo>
                  <a:lnTo>
                    <a:pt x="77076" y="403605"/>
                  </a:lnTo>
                  <a:lnTo>
                    <a:pt x="201790" y="308228"/>
                  </a:lnTo>
                  <a:lnTo>
                    <a:pt x="326517" y="403605"/>
                  </a:lnTo>
                  <a:lnTo>
                    <a:pt x="278879" y="249427"/>
                  </a:lnTo>
                  <a:lnTo>
                    <a:pt x="403593" y="154050"/>
                  </a:lnTo>
                  <a:lnTo>
                    <a:pt x="249428" y="154050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97091" y="3858259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050"/>
                  </a:moveTo>
                  <a:lnTo>
                    <a:pt x="154152" y="154050"/>
                  </a:lnTo>
                  <a:lnTo>
                    <a:pt x="201790" y="0"/>
                  </a:lnTo>
                  <a:lnTo>
                    <a:pt x="249428" y="154050"/>
                  </a:lnTo>
                  <a:lnTo>
                    <a:pt x="403593" y="154050"/>
                  </a:lnTo>
                  <a:lnTo>
                    <a:pt x="278879" y="249427"/>
                  </a:lnTo>
                  <a:lnTo>
                    <a:pt x="326517" y="403605"/>
                  </a:lnTo>
                  <a:lnTo>
                    <a:pt x="201790" y="308228"/>
                  </a:lnTo>
                  <a:lnTo>
                    <a:pt x="77076" y="403605"/>
                  </a:lnTo>
                  <a:lnTo>
                    <a:pt x="124714" y="249427"/>
                  </a:lnTo>
                  <a:lnTo>
                    <a:pt x="0" y="154050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144805" y="4331589"/>
            <a:ext cx="12474575" cy="3284220"/>
            <a:chOff x="144805" y="4331589"/>
            <a:chExt cx="12474575" cy="3284220"/>
          </a:xfrm>
        </p:grpSpPr>
        <p:pic>
          <p:nvPicPr>
            <p:cNvPr id="28" name="object 28" descr="A picture containing text, container  AI-generated content may be incorrect.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4805" y="6382512"/>
              <a:ext cx="1244447" cy="123320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09555" y="4740681"/>
              <a:ext cx="2709672" cy="2162810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97091" y="4337939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790" y="0"/>
                  </a:moveTo>
                  <a:lnTo>
                    <a:pt x="154152" y="154177"/>
                  </a:lnTo>
                  <a:lnTo>
                    <a:pt x="0" y="154177"/>
                  </a:lnTo>
                  <a:lnTo>
                    <a:pt x="124714" y="249428"/>
                  </a:lnTo>
                  <a:lnTo>
                    <a:pt x="77076" y="403606"/>
                  </a:lnTo>
                  <a:lnTo>
                    <a:pt x="201790" y="308229"/>
                  </a:lnTo>
                  <a:lnTo>
                    <a:pt x="326517" y="403606"/>
                  </a:lnTo>
                  <a:lnTo>
                    <a:pt x="278879" y="249428"/>
                  </a:lnTo>
                  <a:lnTo>
                    <a:pt x="403593" y="154177"/>
                  </a:lnTo>
                  <a:lnTo>
                    <a:pt x="249428" y="154177"/>
                  </a:lnTo>
                  <a:lnTo>
                    <a:pt x="2017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297091" y="4337939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52" y="154177"/>
                  </a:lnTo>
                  <a:lnTo>
                    <a:pt x="201790" y="0"/>
                  </a:lnTo>
                  <a:lnTo>
                    <a:pt x="249428" y="154177"/>
                  </a:lnTo>
                  <a:lnTo>
                    <a:pt x="403593" y="154177"/>
                  </a:lnTo>
                  <a:lnTo>
                    <a:pt x="278879" y="249428"/>
                  </a:lnTo>
                  <a:lnTo>
                    <a:pt x="326517" y="403606"/>
                  </a:lnTo>
                  <a:lnTo>
                    <a:pt x="201790" y="308229"/>
                  </a:lnTo>
                  <a:lnTo>
                    <a:pt x="77076" y="403606"/>
                  </a:lnTo>
                  <a:lnTo>
                    <a:pt x="124714" y="249428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2" name="object 32"/>
          <p:cNvGrpSpPr/>
          <p:nvPr/>
        </p:nvGrpSpPr>
        <p:grpSpPr>
          <a:xfrm>
            <a:off x="320420" y="4840490"/>
            <a:ext cx="342900" cy="342900"/>
            <a:chOff x="320420" y="4840490"/>
            <a:chExt cx="342900" cy="342900"/>
          </a:xfrm>
        </p:grpSpPr>
        <p:sp>
          <p:nvSpPr>
            <p:cNvPr id="33" name="object 33"/>
            <p:cNvSpPr/>
            <p:nvPr/>
          </p:nvSpPr>
          <p:spPr>
            <a:xfrm>
              <a:off x="326770" y="4846827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329806" y="0"/>
                  </a:moveTo>
                  <a:lnTo>
                    <a:pt x="0" y="0"/>
                  </a:lnTo>
                  <a:lnTo>
                    <a:pt x="0" y="329819"/>
                  </a:lnTo>
                  <a:lnTo>
                    <a:pt x="329806" y="329819"/>
                  </a:lnTo>
                  <a:lnTo>
                    <a:pt x="329806" y="288544"/>
                  </a:lnTo>
                  <a:lnTo>
                    <a:pt x="41224" y="288544"/>
                  </a:lnTo>
                  <a:lnTo>
                    <a:pt x="41224" y="41148"/>
                  </a:lnTo>
                  <a:lnTo>
                    <a:pt x="329806" y="41148"/>
                  </a:lnTo>
                  <a:lnTo>
                    <a:pt x="329806" y="0"/>
                  </a:lnTo>
                  <a:close/>
                </a:path>
                <a:path w="330200" h="330200">
                  <a:moveTo>
                    <a:pt x="329806" y="41148"/>
                  </a:moveTo>
                  <a:lnTo>
                    <a:pt x="41224" y="41148"/>
                  </a:lnTo>
                  <a:lnTo>
                    <a:pt x="288582" y="164846"/>
                  </a:lnTo>
                  <a:lnTo>
                    <a:pt x="41224" y="288544"/>
                  </a:lnTo>
                  <a:lnTo>
                    <a:pt x="329806" y="288544"/>
                  </a:lnTo>
                  <a:lnTo>
                    <a:pt x="329806" y="41148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67995" y="4887975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0" y="0"/>
                  </a:moveTo>
                  <a:lnTo>
                    <a:pt x="0" y="247396"/>
                  </a:lnTo>
                  <a:lnTo>
                    <a:pt x="247357" y="123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326770" y="4846840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288582" y="164833"/>
                  </a:moveTo>
                  <a:lnTo>
                    <a:pt x="41224" y="288531"/>
                  </a:lnTo>
                  <a:lnTo>
                    <a:pt x="41224" y="41135"/>
                  </a:lnTo>
                  <a:lnTo>
                    <a:pt x="288582" y="164833"/>
                  </a:lnTo>
                  <a:close/>
                </a:path>
                <a:path w="330200" h="330200">
                  <a:moveTo>
                    <a:pt x="0" y="329806"/>
                  </a:moveTo>
                  <a:lnTo>
                    <a:pt x="329806" y="329806"/>
                  </a:lnTo>
                  <a:lnTo>
                    <a:pt x="329806" y="0"/>
                  </a:lnTo>
                  <a:lnTo>
                    <a:pt x="0" y="0"/>
                  </a:lnTo>
                  <a:lnTo>
                    <a:pt x="0" y="329806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6" name="object 36"/>
          <p:cNvGrpSpPr/>
          <p:nvPr/>
        </p:nvGrpSpPr>
        <p:grpSpPr>
          <a:xfrm>
            <a:off x="320395" y="5288038"/>
            <a:ext cx="342900" cy="342900"/>
            <a:chOff x="320395" y="5288038"/>
            <a:chExt cx="342900" cy="342900"/>
          </a:xfrm>
        </p:grpSpPr>
        <p:sp>
          <p:nvSpPr>
            <p:cNvPr id="37" name="object 37"/>
            <p:cNvSpPr/>
            <p:nvPr/>
          </p:nvSpPr>
          <p:spPr>
            <a:xfrm>
              <a:off x="326745" y="5294376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329806" y="0"/>
                  </a:moveTo>
                  <a:lnTo>
                    <a:pt x="0" y="0"/>
                  </a:lnTo>
                  <a:lnTo>
                    <a:pt x="0" y="329819"/>
                  </a:lnTo>
                  <a:lnTo>
                    <a:pt x="329806" y="329819"/>
                  </a:lnTo>
                  <a:lnTo>
                    <a:pt x="329806" y="288544"/>
                  </a:lnTo>
                  <a:lnTo>
                    <a:pt x="41224" y="288544"/>
                  </a:lnTo>
                  <a:lnTo>
                    <a:pt x="41224" y="41148"/>
                  </a:lnTo>
                  <a:lnTo>
                    <a:pt x="329806" y="41148"/>
                  </a:lnTo>
                  <a:lnTo>
                    <a:pt x="329806" y="0"/>
                  </a:lnTo>
                  <a:close/>
                </a:path>
                <a:path w="330200" h="330200">
                  <a:moveTo>
                    <a:pt x="329806" y="41148"/>
                  </a:moveTo>
                  <a:lnTo>
                    <a:pt x="41224" y="41148"/>
                  </a:lnTo>
                  <a:lnTo>
                    <a:pt x="288582" y="164846"/>
                  </a:lnTo>
                  <a:lnTo>
                    <a:pt x="41224" y="288544"/>
                  </a:lnTo>
                  <a:lnTo>
                    <a:pt x="329806" y="288544"/>
                  </a:lnTo>
                  <a:lnTo>
                    <a:pt x="329806" y="41148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367969" y="5335524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0" y="0"/>
                  </a:moveTo>
                  <a:lnTo>
                    <a:pt x="0" y="247395"/>
                  </a:lnTo>
                  <a:lnTo>
                    <a:pt x="247357" y="123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326745" y="5294388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288582" y="164833"/>
                  </a:moveTo>
                  <a:lnTo>
                    <a:pt x="41224" y="288531"/>
                  </a:lnTo>
                  <a:lnTo>
                    <a:pt x="41224" y="41135"/>
                  </a:lnTo>
                  <a:lnTo>
                    <a:pt x="288582" y="164833"/>
                  </a:lnTo>
                  <a:close/>
                </a:path>
                <a:path w="330200" h="330200">
                  <a:moveTo>
                    <a:pt x="0" y="329806"/>
                  </a:moveTo>
                  <a:lnTo>
                    <a:pt x="329806" y="329806"/>
                  </a:lnTo>
                  <a:lnTo>
                    <a:pt x="329806" y="0"/>
                  </a:lnTo>
                  <a:lnTo>
                    <a:pt x="0" y="0"/>
                  </a:lnTo>
                  <a:lnTo>
                    <a:pt x="0" y="329806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0" name="object 40"/>
          <p:cNvGrpSpPr/>
          <p:nvPr/>
        </p:nvGrpSpPr>
        <p:grpSpPr>
          <a:xfrm>
            <a:off x="327634" y="5741047"/>
            <a:ext cx="342900" cy="342900"/>
            <a:chOff x="327634" y="5741047"/>
            <a:chExt cx="342900" cy="342900"/>
          </a:xfrm>
        </p:grpSpPr>
        <p:sp>
          <p:nvSpPr>
            <p:cNvPr id="41" name="object 41"/>
            <p:cNvSpPr/>
            <p:nvPr/>
          </p:nvSpPr>
          <p:spPr>
            <a:xfrm>
              <a:off x="333984" y="5747511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329806" y="0"/>
                  </a:moveTo>
                  <a:lnTo>
                    <a:pt x="0" y="0"/>
                  </a:lnTo>
                  <a:lnTo>
                    <a:pt x="0" y="329692"/>
                  </a:lnTo>
                  <a:lnTo>
                    <a:pt x="329806" y="329692"/>
                  </a:lnTo>
                  <a:lnTo>
                    <a:pt x="329806" y="288544"/>
                  </a:lnTo>
                  <a:lnTo>
                    <a:pt x="41224" y="288544"/>
                  </a:lnTo>
                  <a:lnTo>
                    <a:pt x="41224" y="41148"/>
                  </a:lnTo>
                  <a:lnTo>
                    <a:pt x="329806" y="41148"/>
                  </a:lnTo>
                  <a:lnTo>
                    <a:pt x="329806" y="0"/>
                  </a:lnTo>
                  <a:close/>
                </a:path>
                <a:path w="330200" h="330200">
                  <a:moveTo>
                    <a:pt x="329806" y="41148"/>
                  </a:moveTo>
                  <a:lnTo>
                    <a:pt x="41224" y="41148"/>
                  </a:lnTo>
                  <a:lnTo>
                    <a:pt x="288582" y="164845"/>
                  </a:lnTo>
                  <a:lnTo>
                    <a:pt x="41224" y="288544"/>
                  </a:lnTo>
                  <a:lnTo>
                    <a:pt x="329806" y="288544"/>
                  </a:lnTo>
                  <a:lnTo>
                    <a:pt x="329806" y="41148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375208" y="5788659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0" y="0"/>
                  </a:moveTo>
                  <a:lnTo>
                    <a:pt x="0" y="247395"/>
                  </a:lnTo>
                  <a:lnTo>
                    <a:pt x="247357" y="1236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333984" y="5747397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288582" y="164960"/>
                  </a:moveTo>
                  <a:lnTo>
                    <a:pt x="41224" y="288658"/>
                  </a:lnTo>
                  <a:lnTo>
                    <a:pt x="41224" y="41262"/>
                  </a:lnTo>
                  <a:lnTo>
                    <a:pt x="288582" y="164960"/>
                  </a:lnTo>
                  <a:close/>
                </a:path>
                <a:path w="330200" h="330200">
                  <a:moveTo>
                    <a:pt x="0" y="329806"/>
                  </a:moveTo>
                  <a:lnTo>
                    <a:pt x="329806" y="329806"/>
                  </a:lnTo>
                  <a:lnTo>
                    <a:pt x="329806" y="0"/>
                  </a:lnTo>
                  <a:lnTo>
                    <a:pt x="0" y="0"/>
                  </a:lnTo>
                  <a:lnTo>
                    <a:pt x="0" y="329806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4" name="object 44"/>
          <p:cNvGrpSpPr/>
          <p:nvPr/>
        </p:nvGrpSpPr>
        <p:grpSpPr>
          <a:xfrm>
            <a:off x="828649" y="2225675"/>
            <a:ext cx="416559" cy="779145"/>
            <a:chOff x="828649" y="2225675"/>
            <a:chExt cx="416559" cy="779145"/>
          </a:xfrm>
        </p:grpSpPr>
        <p:sp>
          <p:nvSpPr>
            <p:cNvPr id="45" name="object 45"/>
            <p:cNvSpPr/>
            <p:nvPr/>
          </p:nvSpPr>
          <p:spPr>
            <a:xfrm>
              <a:off x="834999" y="2232025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803" y="0"/>
                  </a:moveTo>
                  <a:lnTo>
                    <a:pt x="154165" y="154177"/>
                  </a:lnTo>
                  <a:lnTo>
                    <a:pt x="0" y="154177"/>
                  </a:lnTo>
                  <a:lnTo>
                    <a:pt x="124713" y="249427"/>
                  </a:lnTo>
                  <a:lnTo>
                    <a:pt x="77076" y="403605"/>
                  </a:lnTo>
                  <a:lnTo>
                    <a:pt x="201803" y="308355"/>
                  </a:lnTo>
                  <a:lnTo>
                    <a:pt x="326516" y="403605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40" y="154177"/>
                  </a:lnTo>
                  <a:lnTo>
                    <a:pt x="201803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834999" y="2232025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65" y="154177"/>
                  </a:lnTo>
                  <a:lnTo>
                    <a:pt x="201803" y="0"/>
                  </a:lnTo>
                  <a:lnTo>
                    <a:pt x="249440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6" y="403605"/>
                  </a:lnTo>
                  <a:lnTo>
                    <a:pt x="201803" y="308355"/>
                  </a:lnTo>
                  <a:lnTo>
                    <a:pt x="77076" y="403605"/>
                  </a:lnTo>
                  <a:lnTo>
                    <a:pt x="124713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834999" y="2594863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201803" y="0"/>
                  </a:moveTo>
                  <a:lnTo>
                    <a:pt x="154165" y="154177"/>
                  </a:lnTo>
                  <a:lnTo>
                    <a:pt x="0" y="154177"/>
                  </a:lnTo>
                  <a:lnTo>
                    <a:pt x="124713" y="249427"/>
                  </a:lnTo>
                  <a:lnTo>
                    <a:pt x="77076" y="403606"/>
                  </a:lnTo>
                  <a:lnTo>
                    <a:pt x="201803" y="308356"/>
                  </a:lnTo>
                  <a:lnTo>
                    <a:pt x="326516" y="403606"/>
                  </a:lnTo>
                  <a:lnTo>
                    <a:pt x="278879" y="249427"/>
                  </a:lnTo>
                  <a:lnTo>
                    <a:pt x="403593" y="154177"/>
                  </a:lnTo>
                  <a:lnTo>
                    <a:pt x="249440" y="154177"/>
                  </a:lnTo>
                  <a:lnTo>
                    <a:pt x="201803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834999" y="2594863"/>
              <a:ext cx="403860" cy="403860"/>
            </a:xfrm>
            <a:custGeom>
              <a:avLst/>
              <a:gdLst/>
              <a:ahLst/>
              <a:cxnLst/>
              <a:rect l="l" t="t" r="r" b="b"/>
              <a:pathLst>
                <a:path w="403859" h="403860">
                  <a:moveTo>
                    <a:pt x="0" y="154177"/>
                  </a:moveTo>
                  <a:lnTo>
                    <a:pt x="154165" y="154177"/>
                  </a:lnTo>
                  <a:lnTo>
                    <a:pt x="201803" y="0"/>
                  </a:lnTo>
                  <a:lnTo>
                    <a:pt x="249440" y="154177"/>
                  </a:lnTo>
                  <a:lnTo>
                    <a:pt x="403593" y="154177"/>
                  </a:lnTo>
                  <a:lnTo>
                    <a:pt x="278879" y="249427"/>
                  </a:lnTo>
                  <a:lnTo>
                    <a:pt x="326516" y="403606"/>
                  </a:lnTo>
                  <a:lnTo>
                    <a:pt x="201803" y="308356"/>
                  </a:lnTo>
                  <a:lnTo>
                    <a:pt x="77076" y="403606"/>
                  </a:lnTo>
                  <a:lnTo>
                    <a:pt x="124713" y="249427"/>
                  </a:lnTo>
                  <a:lnTo>
                    <a:pt x="0" y="154177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9" name="object 49"/>
          <p:cNvGrpSpPr/>
          <p:nvPr/>
        </p:nvGrpSpPr>
        <p:grpSpPr>
          <a:xfrm>
            <a:off x="1822195" y="6187351"/>
            <a:ext cx="342900" cy="342900"/>
            <a:chOff x="1822195" y="6187351"/>
            <a:chExt cx="342900" cy="342900"/>
          </a:xfrm>
        </p:grpSpPr>
        <p:sp>
          <p:nvSpPr>
            <p:cNvPr id="50" name="object 50"/>
            <p:cNvSpPr/>
            <p:nvPr/>
          </p:nvSpPr>
          <p:spPr>
            <a:xfrm>
              <a:off x="1828545" y="6193662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329692" y="0"/>
                  </a:moveTo>
                  <a:lnTo>
                    <a:pt x="0" y="0"/>
                  </a:lnTo>
                  <a:lnTo>
                    <a:pt x="0" y="329844"/>
                  </a:lnTo>
                  <a:lnTo>
                    <a:pt x="329692" y="329844"/>
                  </a:lnTo>
                  <a:lnTo>
                    <a:pt x="329692" y="288671"/>
                  </a:lnTo>
                  <a:lnTo>
                    <a:pt x="41148" y="288671"/>
                  </a:lnTo>
                  <a:lnTo>
                    <a:pt x="41148" y="41275"/>
                  </a:lnTo>
                  <a:lnTo>
                    <a:pt x="329692" y="41275"/>
                  </a:lnTo>
                  <a:lnTo>
                    <a:pt x="329692" y="0"/>
                  </a:lnTo>
                  <a:close/>
                </a:path>
                <a:path w="330200" h="330200">
                  <a:moveTo>
                    <a:pt x="329692" y="41275"/>
                  </a:moveTo>
                  <a:lnTo>
                    <a:pt x="41148" y="41275"/>
                  </a:lnTo>
                  <a:lnTo>
                    <a:pt x="288544" y="164973"/>
                  </a:lnTo>
                  <a:lnTo>
                    <a:pt x="41148" y="288671"/>
                  </a:lnTo>
                  <a:lnTo>
                    <a:pt x="329692" y="288671"/>
                  </a:lnTo>
                  <a:lnTo>
                    <a:pt x="329692" y="41275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1869693" y="6234937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0" y="0"/>
                  </a:moveTo>
                  <a:lnTo>
                    <a:pt x="0" y="247396"/>
                  </a:lnTo>
                  <a:lnTo>
                    <a:pt x="247395" y="123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1828545" y="6193701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288544" y="164934"/>
                  </a:moveTo>
                  <a:lnTo>
                    <a:pt x="41148" y="288632"/>
                  </a:lnTo>
                  <a:lnTo>
                    <a:pt x="41148" y="41236"/>
                  </a:lnTo>
                  <a:lnTo>
                    <a:pt x="288544" y="164934"/>
                  </a:lnTo>
                  <a:close/>
                </a:path>
                <a:path w="330200" h="330200">
                  <a:moveTo>
                    <a:pt x="0" y="329806"/>
                  </a:moveTo>
                  <a:lnTo>
                    <a:pt x="329806" y="329806"/>
                  </a:lnTo>
                  <a:lnTo>
                    <a:pt x="329806" y="0"/>
                  </a:lnTo>
                  <a:lnTo>
                    <a:pt x="0" y="0"/>
                  </a:lnTo>
                  <a:lnTo>
                    <a:pt x="0" y="329806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3" name="object 53"/>
          <p:cNvGrpSpPr/>
          <p:nvPr/>
        </p:nvGrpSpPr>
        <p:grpSpPr>
          <a:xfrm>
            <a:off x="1822195" y="6610946"/>
            <a:ext cx="342900" cy="342900"/>
            <a:chOff x="1822195" y="6610946"/>
            <a:chExt cx="342900" cy="342900"/>
          </a:xfrm>
        </p:grpSpPr>
        <p:sp>
          <p:nvSpPr>
            <p:cNvPr id="54" name="object 54"/>
            <p:cNvSpPr/>
            <p:nvPr/>
          </p:nvSpPr>
          <p:spPr>
            <a:xfrm>
              <a:off x="1828545" y="6617296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329692" y="0"/>
                  </a:moveTo>
                  <a:lnTo>
                    <a:pt x="0" y="0"/>
                  </a:lnTo>
                  <a:lnTo>
                    <a:pt x="0" y="329806"/>
                  </a:lnTo>
                  <a:lnTo>
                    <a:pt x="329692" y="329806"/>
                  </a:lnTo>
                  <a:lnTo>
                    <a:pt x="329692" y="288582"/>
                  </a:lnTo>
                  <a:lnTo>
                    <a:pt x="41148" y="288582"/>
                  </a:lnTo>
                  <a:lnTo>
                    <a:pt x="41148" y="41236"/>
                  </a:lnTo>
                  <a:lnTo>
                    <a:pt x="329692" y="41236"/>
                  </a:lnTo>
                  <a:lnTo>
                    <a:pt x="329692" y="0"/>
                  </a:lnTo>
                  <a:close/>
                </a:path>
                <a:path w="330200" h="330200">
                  <a:moveTo>
                    <a:pt x="329692" y="41236"/>
                  </a:moveTo>
                  <a:lnTo>
                    <a:pt x="41148" y="41236"/>
                  </a:lnTo>
                  <a:lnTo>
                    <a:pt x="288544" y="164909"/>
                  </a:lnTo>
                  <a:lnTo>
                    <a:pt x="41148" y="288582"/>
                  </a:lnTo>
                  <a:lnTo>
                    <a:pt x="329692" y="288582"/>
                  </a:lnTo>
                  <a:lnTo>
                    <a:pt x="329692" y="41236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1869693" y="6658533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>
                  <a:moveTo>
                    <a:pt x="0" y="0"/>
                  </a:moveTo>
                  <a:lnTo>
                    <a:pt x="0" y="247345"/>
                  </a:lnTo>
                  <a:lnTo>
                    <a:pt x="247395" y="1236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1828545" y="6617296"/>
              <a:ext cx="330200" cy="330200"/>
            </a:xfrm>
            <a:custGeom>
              <a:avLst/>
              <a:gdLst/>
              <a:ahLst/>
              <a:cxnLst/>
              <a:rect l="l" t="t" r="r" b="b"/>
              <a:pathLst>
                <a:path w="330200" h="330200">
                  <a:moveTo>
                    <a:pt x="288544" y="164909"/>
                  </a:moveTo>
                  <a:lnTo>
                    <a:pt x="41148" y="288582"/>
                  </a:lnTo>
                  <a:lnTo>
                    <a:pt x="41148" y="41236"/>
                  </a:lnTo>
                  <a:lnTo>
                    <a:pt x="288544" y="164909"/>
                  </a:lnTo>
                  <a:close/>
                </a:path>
                <a:path w="330200" h="330200">
                  <a:moveTo>
                    <a:pt x="0" y="329806"/>
                  </a:moveTo>
                  <a:lnTo>
                    <a:pt x="329806" y="329806"/>
                  </a:lnTo>
                  <a:lnTo>
                    <a:pt x="329806" y="0"/>
                  </a:lnTo>
                  <a:lnTo>
                    <a:pt x="0" y="0"/>
                  </a:lnTo>
                  <a:lnTo>
                    <a:pt x="0" y="329806"/>
                  </a:lnTo>
                  <a:close/>
                </a:path>
              </a:pathLst>
            </a:custGeom>
            <a:ln w="12700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792985" y="7081519"/>
            <a:ext cx="1070610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170">
                <a:solidFill>
                  <a:srgbClr val="FFFFFF"/>
                </a:solidFill>
                <a:latin typeface="Lucida Sans"/>
                <a:cs typeface="Lucida Sans"/>
              </a:rPr>
              <a:t>Project</a:t>
            </a:r>
            <a:r>
              <a:rPr dirty="0" sz="3600" spc="3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20">
                <a:solidFill>
                  <a:srgbClr val="FFFFFF"/>
                </a:solidFill>
                <a:latin typeface="Lucida Sans"/>
                <a:cs typeface="Lucida Sans"/>
              </a:rPr>
              <a:t>Expenditures</a:t>
            </a:r>
            <a:r>
              <a:rPr dirty="0" sz="3600" spc="4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95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sz="3600" spc="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165">
                <a:solidFill>
                  <a:srgbClr val="FFFFFF"/>
                </a:solidFill>
                <a:latin typeface="Lucida Sans"/>
                <a:cs typeface="Lucida Sans"/>
              </a:rPr>
              <a:t>Measures</a:t>
            </a:r>
            <a:r>
              <a:rPr dirty="0" sz="3600" spc="3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3600" spc="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215">
                <a:solidFill>
                  <a:srgbClr val="FFFFFF"/>
                </a:solidFill>
                <a:latin typeface="Lucida Sans"/>
                <a:cs typeface="Lucida Sans"/>
              </a:rPr>
              <a:t>Success</a:t>
            </a:r>
            <a:endParaRPr sz="3600">
              <a:latin typeface="Lucida Sans"/>
              <a:cs typeface="Lucida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44805" y="249047"/>
            <a:ext cx="12343765" cy="7367270"/>
            <a:chOff x="144805" y="249047"/>
            <a:chExt cx="12343765" cy="7367270"/>
          </a:xfrm>
        </p:grpSpPr>
        <p:pic>
          <p:nvPicPr>
            <p:cNvPr id="5" name="object 5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2"/>
              <a:ext cx="1244447" cy="123320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709419" y="249047"/>
              <a:ext cx="10779125" cy="6672580"/>
            </a:xfrm>
            <a:custGeom>
              <a:avLst/>
              <a:gdLst/>
              <a:ahLst/>
              <a:cxnLst/>
              <a:rect l="l" t="t" r="r" b="b"/>
              <a:pathLst>
                <a:path w="10779125" h="6672580">
                  <a:moveTo>
                    <a:pt x="10652125" y="0"/>
                  </a:moveTo>
                  <a:lnTo>
                    <a:pt x="126873" y="0"/>
                  </a:lnTo>
                  <a:lnTo>
                    <a:pt x="77473" y="9985"/>
                  </a:lnTo>
                  <a:lnTo>
                    <a:pt x="37147" y="37210"/>
                  </a:lnTo>
                  <a:lnTo>
                    <a:pt x="9965" y="77581"/>
                  </a:lnTo>
                  <a:lnTo>
                    <a:pt x="0" y="127000"/>
                  </a:lnTo>
                  <a:lnTo>
                    <a:pt x="0" y="6545440"/>
                  </a:lnTo>
                  <a:lnTo>
                    <a:pt x="9965" y="6594858"/>
                  </a:lnTo>
                  <a:lnTo>
                    <a:pt x="37147" y="6635215"/>
                  </a:lnTo>
                  <a:lnTo>
                    <a:pt x="77473" y="6662424"/>
                  </a:lnTo>
                  <a:lnTo>
                    <a:pt x="126873" y="6672402"/>
                  </a:lnTo>
                  <a:lnTo>
                    <a:pt x="10652125" y="6672402"/>
                  </a:lnTo>
                  <a:lnTo>
                    <a:pt x="10701524" y="6662424"/>
                  </a:lnTo>
                  <a:lnTo>
                    <a:pt x="10741850" y="6635215"/>
                  </a:lnTo>
                  <a:lnTo>
                    <a:pt x="10769032" y="6594858"/>
                  </a:lnTo>
                  <a:lnTo>
                    <a:pt x="10778998" y="6545440"/>
                  </a:lnTo>
                  <a:lnTo>
                    <a:pt x="10778998" y="127000"/>
                  </a:lnTo>
                  <a:lnTo>
                    <a:pt x="10769032" y="77581"/>
                  </a:lnTo>
                  <a:lnTo>
                    <a:pt x="10741850" y="37210"/>
                  </a:lnTo>
                  <a:lnTo>
                    <a:pt x="10701524" y="9985"/>
                  </a:lnTo>
                  <a:lnTo>
                    <a:pt x="10652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536062" y="720090"/>
              <a:ext cx="9812655" cy="5168900"/>
            </a:xfrm>
            <a:custGeom>
              <a:avLst/>
              <a:gdLst/>
              <a:ahLst/>
              <a:cxnLst/>
              <a:rect l="l" t="t" r="r" b="b"/>
              <a:pathLst>
                <a:path w="9812655" h="5168900">
                  <a:moveTo>
                    <a:pt x="0" y="5168645"/>
                  </a:moveTo>
                  <a:lnTo>
                    <a:pt x="420497" y="5168645"/>
                  </a:lnTo>
                </a:path>
                <a:path w="9812655" h="5168900">
                  <a:moveTo>
                    <a:pt x="806069" y="5168645"/>
                  </a:moveTo>
                  <a:lnTo>
                    <a:pt x="1647316" y="5168645"/>
                  </a:lnTo>
                </a:path>
                <a:path w="9812655" h="5168900">
                  <a:moveTo>
                    <a:pt x="2031364" y="5168645"/>
                  </a:moveTo>
                  <a:lnTo>
                    <a:pt x="2874137" y="5168645"/>
                  </a:lnTo>
                </a:path>
                <a:path w="9812655" h="5168900">
                  <a:moveTo>
                    <a:pt x="3258185" y="5168645"/>
                  </a:moveTo>
                  <a:lnTo>
                    <a:pt x="4100957" y="5168645"/>
                  </a:lnTo>
                </a:path>
                <a:path w="9812655" h="5168900">
                  <a:moveTo>
                    <a:pt x="4485005" y="5168645"/>
                  </a:moveTo>
                  <a:lnTo>
                    <a:pt x="5327777" y="5168645"/>
                  </a:lnTo>
                </a:path>
                <a:path w="9812655" h="5168900">
                  <a:moveTo>
                    <a:pt x="5711825" y="5168645"/>
                  </a:moveTo>
                  <a:lnTo>
                    <a:pt x="6554596" y="5168645"/>
                  </a:lnTo>
                </a:path>
                <a:path w="9812655" h="5168900">
                  <a:moveTo>
                    <a:pt x="6938644" y="5168645"/>
                  </a:moveTo>
                  <a:lnTo>
                    <a:pt x="7780528" y="5168645"/>
                  </a:lnTo>
                </a:path>
                <a:path w="9812655" h="5168900">
                  <a:moveTo>
                    <a:pt x="8165045" y="5168645"/>
                  </a:moveTo>
                  <a:lnTo>
                    <a:pt x="9007094" y="5168645"/>
                  </a:lnTo>
                </a:path>
                <a:path w="9812655" h="5168900">
                  <a:moveTo>
                    <a:pt x="9391611" y="5168645"/>
                  </a:moveTo>
                  <a:lnTo>
                    <a:pt x="9812655" y="5168645"/>
                  </a:lnTo>
                </a:path>
                <a:path w="9812655" h="5168900">
                  <a:moveTo>
                    <a:pt x="0" y="4429506"/>
                  </a:moveTo>
                  <a:lnTo>
                    <a:pt x="420497" y="4429506"/>
                  </a:lnTo>
                </a:path>
                <a:path w="9812655" h="5168900">
                  <a:moveTo>
                    <a:pt x="806069" y="4429506"/>
                  </a:moveTo>
                  <a:lnTo>
                    <a:pt x="1647316" y="4429506"/>
                  </a:lnTo>
                </a:path>
                <a:path w="9812655" h="5168900">
                  <a:moveTo>
                    <a:pt x="2031364" y="4429506"/>
                  </a:moveTo>
                  <a:lnTo>
                    <a:pt x="2874137" y="4429506"/>
                  </a:lnTo>
                </a:path>
                <a:path w="9812655" h="5168900">
                  <a:moveTo>
                    <a:pt x="3258185" y="4429506"/>
                  </a:moveTo>
                  <a:lnTo>
                    <a:pt x="4100957" y="4429506"/>
                  </a:lnTo>
                </a:path>
                <a:path w="9812655" h="5168900">
                  <a:moveTo>
                    <a:pt x="4485005" y="4429506"/>
                  </a:moveTo>
                  <a:lnTo>
                    <a:pt x="5327777" y="4429506"/>
                  </a:lnTo>
                </a:path>
                <a:path w="9812655" h="5168900">
                  <a:moveTo>
                    <a:pt x="5711825" y="4429506"/>
                  </a:moveTo>
                  <a:lnTo>
                    <a:pt x="6554596" y="4429506"/>
                  </a:lnTo>
                </a:path>
                <a:path w="9812655" h="5168900">
                  <a:moveTo>
                    <a:pt x="6938644" y="4429506"/>
                  </a:moveTo>
                  <a:lnTo>
                    <a:pt x="7780528" y="4429506"/>
                  </a:lnTo>
                </a:path>
                <a:path w="9812655" h="5168900">
                  <a:moveTo>
                    <a:pt x="8165045" y="4429506"/>
                  </a:moveTo>
                  <a:lnTo>
                    <a:pt x="9007094" y="4429506"/>
                  </a:lnTo>
                </a:path>
                <a:path w="9812655" h="5168900">
                  <a:moveTo>
                    <a:pt x="9391611" y="4429506"/>
                  </a:moveTo>
                  <a:lnTo>
                    <a:pt x="9812655" y="4429506"/>
                  </a:lnTo>
                </a:path>
                <a:path w="9812655" h="5168900">
                  <a:moveTo>
                    <a:pt x="0" y="3691889"/>
                  </a:moveTo>
                  <a:lnTo>
                    <a:pt x="4100957" y="3691889"/>
                  </a:lnTo>
                </a:path>
                <a:path w="9812655" h="5168900">
                  <a:moveTo>
                    <a:pt x="4485005" y="3691889"/>
                  </a:moveTo>
                  <a:lnTo>
                    <a:pt x="5327777" y="3691889"/>
                  </a:lnTo>
                </a:path>
                <a:path w="9812655" h="5168900">
                  <a:moveTo>
                    <a:pt x="5711825" y="3691889"/>
                  </a:moveTo>
                  <a:lnTo>
                    <a:pt x="6554596" y="3691889"/>
                  </a:lnTo>
                </a:path>
                <a:path w="9812655" h="5168900">
                  <a:moveTo>
                    <a:pt x="6938644" y="3691889"/>
                  </a:moveTo>
                  <a:lnTo>
                    <a:pt x="7780528" y="3691889"/>
                  </a:lnTo>
                </a:path>
                <a:path w="9812655" h="5168900">
                  <a:moveTo>
                    <a:pt x="8165045" y="3691889"/>
                  </a:moveTo>
                  <a:lnTo>
                    <a:pt x="9007094" y="3691889"/>
                  </a:lnTo>
                </a:path>
                <a:path w="9812655" h="5168900">
                  <a:moveTo>
                    <a:pt x="9391611" y="3691889"/>
                  </a:moveTo>
                  <a:lnTo>
                    <a:pt x="9812655" y="3691889"/>
                  </a:lnTo>
                </a:path>
                <a:path w="9812655" h="5168900">
                  <a:moveTo>
                    <a:pt x="0" y="2952749"/>
                  </a:moveTo>
                  <a:lnTo>
                    <a:pt x="4100957" y="2952749"/>
                  </a:lnTo>
                </a:path>
                <a:path w="9812655" h="5168900">
                  <a:moveTo>
                    <a:pt x="4485005" y="2952749"/>
                  </a:moveTo>
                  <a:lnTo>
                    <a:pt x="5327777" y="2952749"/>
                  </a:lnTo>
                </a:path>
                <a:path w="9812655" h="5168900">
                  <a:moveTo>
                    <a:pt x="5711825" y="2952749"/>
                  </a:moveTo>
                  <a:lnTo>
                    <a:pt x="7780528" y="2952749"/>
                  </a:lnTo>
                </a:path>
                <a:path w="9812655" h="5168900">
                  <a:moveTo>
                    <a:pt x="8165045" y="2952749"/>
                  </a:moveTo>
                  <a:lnTo>
                    <a:pt x="9007094" y="2952749"/>
                  </a:lnTo>
                </a:path>
                <a:path w="9812655" h="5168900">
                  <a:moveTo>
                    <a:pt x="9391611" y="2952749"/>
                  </a:moveTo>
                  <a:lnTo>
                    <a:pt x="9812655" y="2952749"/>
                  </a:lnTo>
                </a:path>
                <a:path w="9812655" h="5168900">
                  <a:moveTo>
                    <a:pt x="0" y="2215133"/>
                  </a:moveTo>
                  <a:lnTo>
                    <a:pt x="7780528" y="2215133"/>
                  </a:lnTo>
                </a:path>
                <a:path w="9812655" h="5168900">
                  <a:moveTo>
                    <a:pt x="8165045" y="2215133"/>
                  </a:moveTo>
                  <a:lnTo>
                    <a:pt x="9007094" y="2215133"/>
                  </a:lnTo>
                </a:path>
                <a:path w="9812655" h="5168900">
                  <a:moveTo>
                    <a:pt x="9391611" y="2215133"/>
                  </a:moveTo>
                  <a:lnTo>
                    <a:pt x="9812655" y="2215133"/>
                  </a:lnTo>
                </a:path>
                <a:path w="9812655" h="5168900">
                  <a:moveTo>
                    <a:pt x="0" y="1475993"/>
                  </a:moveTo>
                  <a:lnTo>
                    <a:pt x="9007094" y="1475993"/>
                  </a:lnTo>
                </a:path>
                <a:path w="9812655" h="5168900">
                  <a:moveTo>
                    <a:pt x="9391611" y="1475993"/>
                  </a:moveTo>
                  <a:lnTo>
                    <a:pt x="9812655" y="1475993"/>
                  </a:lnTo>
                </a:path>
                <a:path w="9812655" h="5168900">
                  <a:moveTo>
                    <a:pt x="0" y="738377"/>
                  </a:moveTo>
                  <a:lnTo>
                    <a:pt x="5448935" y="738377"/>
                  </a:lnTo>
                </a:path>
                <a:path w="9812655" h="5168900">
                  <a:moveTo>
                    <a:pt x="7798181" y="738377"/>
                  </a:moveTo>
                  <a:lnTo>
                    <a:pt x="9007094" y="738377"/>
                  </a:lnTo>
                </a:path>
                <a:path w="9812655" h="5168900">
                  <a:moveTo>
                    <a:pt x="9391611" y="738377"/>
                  </a:moveTo>
                  <a:lnTo>
                    <a:pt x="9812655" y="738377"/>
                  </a:lnTo>
                </a:path>
                <a:path w="9812655" h="5168900">
                  <a:moveTo>
                    <a:pt x="0" y="0"/>
                  </a:moveTo>
                  <a:lnTo>
                    <a:pt x="981265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0316590" y="2802877"/>
              <a:ext cx="384810" cy="3823970"/>
            </a:xfrm>
            <a:custGeom>
              <a:avLst/>
              <a:gdLst/>
              <a:ahLst/>
              <a:cxnLst/>
              <a:rect l="l" t="t" r="r" b="b"/>
              <a:pathLst>
                <a:path w="384809" h="3823970">
                  <a:moveTo>
                    <a:pt x="384517" y="0"/>
                  </a:moveTo>
                  <a:lnTo>
                    <a:pt x="0" y="0"/>
                  </a:lnTo>
                  <a:lnTo>
                    <a:pt x="0" y="3823842"/>
                  </a:lnTo>
                  <a:lnTo>
                    <a:pt x="384517" y="3823842"/>
                  </a:lnTo>
                  <a:lnTo>
                    <a:pt x="384517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0316590" y="2802877"/>
              <a:ext cx="384810" cy="3823970"/>
            </a:xfrm>
            <a:custGeom>
              <a:avLst/>
              <a:gdLst/>
              <a:ahLst/>
              <a:cxnLst/>
              <a:rect l="l" t="t" r="r" b="b"/>
              <a:pathLst>
                <a:path w="384809" h="3823970">
                  <a:moveTo>
                    <a:pt x="0" y="3823842"/>
                  </a:moveTo>
                  <a:lnTo>
                    <a:pt x="384517" y="3823842"/>
                  </a:lnTo>
                  <a:lnTo>
                    <a:pt x="384517" y="0"/>
                  </a:lnTo>
                  <a:lnTo>
                    <a:pt x="0" y="0"/>
                  </a:lnTo>
                  <a:lnTo>
                    <a:pt x="0" y="3823842"/>
                  </a:lnTo>
                  <a:close/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1543156" y="1244841"/>
              <a:ext cx="384810" cy="5382260"/>
            </a:xfrm>
            <a:custGeom>
              <a:avLst/>
              <a:gdLst/>
              <a:ahLst/>
              <a:cxnLst/>
              <a:rect l="l" t="t" r="r" b="b"/>
              <a:pathLst>
                <a:path w="384809" h="5382259">
                  <a:moveTo>
                    <a:pt x="384517" y="0"/>
                  </a:moveTo>
                  <a:lnTo>
                    <a:pt x="0" y="0"/>
                  </a:lnTo>
                  <a:lnTo>
                    <a:pt x="0" y="5381879"/>
                  </a:lnTo>
                  <a:lnTo>
                    <a:pt x="384517" y="5381879"/>
                  </a:lnTo>
                  <a:lnTo>
                    <a:pt x="384517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1543156" y="1244841"/>
              <a:ext cx="384810" cy="5382260"/>
            </a:xfrm>
            <a:custGeom>
              <a:avLst/>
              <a:gdLst/>
              <a:ahLst/>
              <a:cxnLst/>
              <a:rect l="l" t="t" r="r" b="b"/>
              <a:pathLst>
                <a:path w="384809" h="5382259">
                  <a:moveTo>
                    <a:pt x="0" y="5381879"/>
                  </a:moveTo>
                  <a:lnTo>
                    <a:pt x="384517" y="5381879"/>
                  </a:lnTo>
                  <a:lnTo>
                    <a:pt x="384517" y="0"/>
                  </a:lnTo>
                  <a:lnTo>
                    <a:pt x="0" y="0"/>
                  </a:lnTo>
                  <a:lnTo>
                    <a:pt x="0" y="5381879"/>
                  </a:lnTo>
                  <a:close/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956560" y="3398519"/>
              <a:ext cx="6518275" cy="3228340"/>
            </a:xfrm>
            <a:custGeom>
              <a:avLst/>
              <a:gdLst/>
              <a:ahLst/>
              <a:cxnLst/>
              <a:rect l="l" t="t" r="r" b="b"/>
              <a:pathLst>
                <a:path w="6518275" h="3228340">
                  <a:moveTo>
                    <a:pt x="385572" y="1138428"/>
                  </a:moveTo>
                  <a:lnTo>
                    <a:pt x="0" y="1138428"/>
                  </a:lnTo>
                  <a:lnTo>
                    <a:pt x="0" y="3228200"/>
                  </a:lnTo>
                  <a:lnTo>
                    <a:pt x="385572" y="3228200"/>
                  </a:lnTo>
                  <a:lnTo>
                    <a:pt x="385572" y="1138428"/>
                  </a:lnTo>
                  <a:close/>
                </a:path>
                <a:path w="6518275" h="3228340">
                  <a:moveTo>
                    <a:pt x="1610868" y="1644396"/>
                  </a:moveTo>
                  <a:lnTo>
                    <a:pt x="1226820" y="1644396"/>
                  </a:lnTo>
                  <a:lnTo>
                    <a:pt x="1226820" y="3228200"/>
                  </a:lnTo>
                  <a:lnTo>
                    <a:pt x="1610868" y="3228200"/>
                  </a:lnTo>
                  <a:lnTo>
                    <a:pt x="1610868" y="1644396"/>
                  </a:lnTo>
                  <a:close/>
                </a:path>
                <a:path w="6518275" h="3228340">
                  <a:moveTo>
                    <a:pt x="2837688" y="1258824"/>
                  </a:moveTo>
                  <a:lnTo>
                    <a:pt x="2453640" y="1258824"/>
                  </a:lnTo>
                  <a:lnTo>
                    <a:pt x="2453640" y="3228200"/>
                  </a:lnTo>
                  <a:lnTo>
                    <a:pt x="2837688" y="3228213"/>
                  </a:lnTo>
                  <a:lnTo>
                    <a:pt x="2837688" y="1258824"/>
                  </a:lnTo>
                  <a:close/>
                </a:path>
                <a:path w="6518275" h="3228340">
                  <a:moveTo>
                    <a:pt x="4064508" y="0"/>
                  </a:moveTo>
                  <a:lnTo>
                    <a:pt x="3680460" y="0"/>
                  </a:lnTo>
                  <a:lnTo>
                    <a:pt x="3680460" y="3228200"/>
                  </a:lnTo>
                  <a:lnTo>
                    <a:pt x="4064508" y="3228200"/>
                  </a:lnTo>
                  <a:lnTo>
                    <a:pt x="4064508" y="0"/>
                  </a:lnTo>
                  <a:close/>
                </a:path>
                <a:path w="6518275" h="3228340">
                  <a:moveTo>
                    <a:pt x="5291328" y="228600"/>
                  </a:moveTo>
                  <a:lnTo>
                    <a:pt x="4907280" y="228600"/>
                  </a:lnTo>
                  <a:lnTo>
                    <a:pt x="4907280" y="3228200"/>
                  </a:lnTo>
                  <a:lnTo>
                    <a:pt x="5291328" y="3228200"/>
                  </a:lnTo>
                  <a:lnTo>
                    <a:pt x="5291328" y="228600"/>
                  </a:lnTo>
                  <a:close/>
                </a:path>
                <a:path w="6518275" h="3228340">
                  <a:moveTo>
                    <a:pt x="6518148" y="531876"/>
                  </a:moveTo>
                  <a:lnTo>
                    <a:pt x="6134100" y="531876"/>
                  </a:lnTo>
                  <a:lnTo>
                    <a:pt x="6134100" y="3228200"/>
                  </a:lnTo>
                  <a:lnTo>
                    <a:pt x="6518148" y="3228200"/>
                  </a:lnTo>
                  <a:lnTo>
                    <a:pt x="6518148" y="531876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2956559" y="3398520"/>
              <a:ext cx="6518275" cy="3228340"/>
            </a:xfrm>
            <a:custGeom>
              <a:avLst/>
              <a:gdLst/>
              <a:ahLst/>
              <a:cxnLst/>
              <a:rect l="l" t="t" r="r" b="b"/>
              <a:pathLst>
                <a:path w="6518275" h="3228340">
                  <a:moveTo>
                    <a:pt x="0" y="1138427"/>
                  </a:moveTo>
                  <a:lnTo>
                    <a:pt x="385572" y="1138427"/>
                  </a:lnTo>
                  <a:lnTo>
                    <a:pt x="385572" y="3228200"/>
                  </a:lnTo>
                  <a:lnTo>
                    <a:pt x="0" y="3228200"/>
                  </a:lnTo>
                  <a:lnTo>
                    <a:pt x="0" y="1138427"/>
                  </a:lnTo>
                  <a:close/>
                </a:path>
                <a:path w="6518275" h="3228340">
                  <a:moveTo>
                    <a:pt x="1226819" y="1644395"/>
                  </a:moveTo>
                  <a:lnTo>
                    <a:pt x="1610867" y="1644395"/>
                  </a:lnTo>
                  <a:lnTo>
                    <a:pt x="1610867" y="3228200"/>
                  </a:lnTo>
                  <a:lnTo>
                    <a:pt x="1226819" y="3228200"/>
                  </a:lnTo>
                  <a:lnTo>
                    <a:pt x="1226819" y="1644395"/>
                  </a:lnTo>
                  <a:close/>
                </a:path>
                <a:path w="6518275" h="3228340">
                  <a:moveTo>
                    <a:pt x="2453640" y="1258823"/>
                  </a:moveTo>
                  <a:lnTo>
                    <a:pt x="2837688" y="1258823"/>
                  </a:lnTo>
                  <a:lnTo>
                    <a:pt x="2837688" y="3228200"/>
                  </a:lnTo>
                  <a:lnTo>
                    <a:pt x="2453640" y="3228200"/>
                  </a:lnTo>
                  <a:lnTo>
                    <a:pt x="2453640" y="1258823"/>
                  </a:lnTo>
                  <a:close/>
                </a:path>
                <a:path w="6518275" h="3228340">
                  <a:moveTo>
                    <a:pt x="3680460" y="0"/>
                  </a:moveTo>
                  <a:lnTo>
                    <a:pt x="4064508" y="0"/>
                  </a:lnTo>
                  <a:lnTo>
                    <a:pt x="4064508" y="3228200"/>
                  </a:lnTo>
                  <a:lnTo>
                    <a:pt x="3680460" y="3228200"/>
                  </a:lnTo>
                  <a:lnTo>
                    <a:pt x="3680460" y="0"/>
                  </a:lnTo>
                  <a:close/>
                </a:path>
                <a:path w="6518275" h="3228340">
                  <a:moveTo>
                    <a:pt x="4907280" y="228600"/>
                  </a:moveTo>
                  <a:lnTo>
                    <a:pt x="5291328" y="228600"/>
                  </a:lnTo>
                  <a:lnTo>
                    <a:pt x="5291328" y="3228200"/>
                  </a:lnTo>
                  <a:lnTo>
                    <a:pt x="4907280" y="3228200"/>
                  </a:lnTo>
                  <a:lnTo>
                    <a:pt x="4907280" y="228600"/>
                  </a:lnTo>
                  <a:close/>
                </a:path>
                <a:path w="6518275" h="3228340">
                  <a:moveTo>
                    <a:pt x="6134099" y="531876"/>
                  </a:moveTo>
                  <a:lnTo>
                    <a:pt x="6518148" y="531876"/>
                  </a:lnTo>
                  <a:lnTo>
                    <a:pt x="6518148" y="3228200"/>
                  </a:lnTo>
                  <a:lnTo>
                    <a:pt x="6134099" y="3228200"/>
                  </a:lnTo>
                  <a:lnTo>
                    <a:pt x="6134099" y="531876"/>
                  </a:lnTo>
                  <a:close/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2536062" y="6626720"/>
              <a:ext cx="9812655" cy="0"/>
            </a:xfrm>
            <a:custGeom>
              <a:avLst/>
              <a:gdLst/>
              <a:ahLst/>
              <a:cxnLst/>
              <a:rect l="l" t="t" r="r" b="b"/>
              <a:pathLst>
                <a:path w="9812655" h="0">
                  <a:moveTo>
                    <a:pt x="0" y="0"/>
                  </a:moveTo>
                  <a:lnTo>
                    <a:pt x="981265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2831719" y="4324350"/>
            <a:ext cx="6629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$283,117,644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76827" y="4476750"/>
            <a:ext cx="1871345" cy="5124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21105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$266,717,886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70"/>
              </a:spcBef>
            </a:pP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$214,452,420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12179" y="3232023"/>
            <a:ext cx="1889125" cy="387350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45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$437,244,191</a:t>
            </a:r>
            <a:endParaRPr sz="900">
              <a:latin typeface="Calibri"/>
              <a:cs typeface="Calibri"/>
            </a:endParaRPr>
          </a:p>
          <a:p>
            <a:pPr marL="1238885">
              <a:lnSpc>
                <a:spcPct val="100000"/>
              </a:lnSpc>
              <a:spcBef>
                <a:spcPts val="345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$406,290,136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965438" y="3782695"/>
            <a:ext cx="6629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$365,277,153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192257" y="2689352"/>
            <a:ext cx="6629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$517,901,126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382247" y="1082167"/>
            <a:ext cx="6629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404040"/>
                </a:solidFill>
                <a:latin typeface="Calibri"/>
                <a:cs typeface="Calibri"/>
              </a:rPr>
              <a:t>$728,928,282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01620" y="6533184"/>
            <a:ext cx="14160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5" b="1">
                <a:solidFill>
                  <a:srgbClr val="585858"/>
                </a:solidFill>
                <a:latin typeface="Calibri"/>
                <a:cs typeface="Calibri"/>
              </a:rPr>
              <a:t>$0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79523" y="5794629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$100,000,000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79523" y="5056123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$200,000,000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79523" y="4317314"/>
            <a:ext cx="66421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$300,000,000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79523" y="3579367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$400,000,000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79523" y="2840863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$500,000,000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779523" y="2102358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$600,000,000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79523" y="1363726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$700,000,000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79523" y="625220"/>
            <a:ext cx="6642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585858"/>
                </a:solidFill>
                <a:latin typeface="Calibri"/>
                <a:cs typeface="Calibri"/>
              </a:rPr>
              <a:t>$800,000,000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023107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FY18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249928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FY19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476747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03568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FY21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930133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156954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383773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610593" y="6681927"/>
            <a:ext cx="25272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 b="1">
                <a:solidFill>
                  <a:srgbClr val="585858"/>
                </a:solidFill>
                <a:latin typeface="Calibri"/>
                <a:cs typeface="Calibri"/>
              </a:rPr>
              <a:t>FY25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963539" y="322580"/>
            <a:ext cx="226885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5" b="1">
                <a:solidFill>
                  <a:srgbClr val="585858"/>
                </a:solidFill>
                <a:latin typeface="Calibri"/>
                <a:cs typeface="Calibri"/>
              </a:rPr>
              <a:t>Total </a:t>
            </a:r>
            <a:r>
              <a:rPr dirty="0" sz="1400" b="1">
                <a:solidFill>
                  <a:srgbClr val="585858"/>
                </a:solidFill>
                <a:latin typeface="Calibri"/>
                <a:cs typeface="Calibri"/>
              </a:rPr>
              <a:t>FPC </a:t>
            </a:r>
            <a:r>
              <a:rPr dirty="0" sz="1400" spc="-10" b="1">
                <a:solidFill>
                  <a:srgbClr val="585858"/>
                </a:solidFill>
                <a:latin typeface="Calibri"/>
                <a:cs typeface="Calibri"/>
              </a:rPr>
              <a:t>Project</a:t>
            </a:r>
            <a:r>
              <a:rPr dirty="0" sz="1400" spc="-25" b="1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585858"/>
                </a:solidFill>
                <a:latin typeface="Calibri"/>
                <a:cs typeface="Calibri"/>
              </a:rPr>
              <a:t>Expenditures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1690370" y="229997"/>
            <a:ext cx="10817225" cy="6710680"/>
            <a:chOff x="1690370" y="229997"/>
            <a:chExt cx="10817225" cy="6710680"/>
          </a:xfrm>
        </p:grpSpPr>
        <p:sp>
          <p:nvSpPr>
            <p:cNvPr id="40" name="object 40"/>
            <p:cNvSpPr/>
            <p:nvPr/>
          </p:nvSpPr>
          <p:spPr>
            <a:xfrm>
              <a:off x="1709420" y="249047"/>
              <a:ext cx="10779125" cy="6672580"/>
            </a:xfrm>
            <a:custGeom>
              <a:avLst/>
              <a:gdLst/>
              <a:ahLst/>
              <a:cxnLst/>
              <a:rect l="l" t="t" r="r" b="b"/>
              <a:pathLst>
                <a:path w="10779125" h="6672580">
                  <a:moveTo>
                    <a:pt x="0" y="127000"/>
                  </a:moveTo>
                  <a:lnTo>
                    <a:pt x="9965" y="77581"/>
                  </a:lnTo>
                  <a:lnTo>
                    <a:pt x="37147" y="37210"/>
                  </a:lnTo>
                  <a:lnTo>
                    <a:pt x="77473" y="9985"/>
                  </a:lnTo>
                  <a:lnTo>
                    <a:pt x="126873" y="0"/>
                  </a:lnTo>
                  <a:lnTo>
                    <a:pt x="10652125" y="0"/>
                  </a:lnTo>
                  <a:lnTo>
                    <a:pt x="10701524" y="9985"/>
                  </a:lnTo>
                  <a:lnTo>
                    <a:pt x="10741850" y="37210"/>
                  </a:lnTo>
                  <a:lnTo>
                    <a:pt x="10769032" y="77581"/>
                  </a:lnTo>
                  <a:lnTo>
                    <a:pt x="10778998" y="127000"/>
                  </a:lnTo>
                  <a:lnTo>
                    <a:pt x="10778998" y="6545440"/>
                  </a:lnTo>
                  <a:lnTo>
                    <a:pt x="10769032" y="6594858"/>
                  </a:lnTo>
                  <a:lnTo>
                    <a:pt x="10741850" y="6635215"/>
                  </a:lnTo>
                  <a:lnTo>
                    <a:pt x="10701524" y="6662424"/>
                  </a:lnTo>
                  <a:lnTo>
                    <a:pt x="10652125" y="6672402"/>
                  </a:lnTo>
                  <a:lnTo>
                    <a:pt x="126873" y="6672402"/>
                  </a:lnTo>
                  <a:lnTo>
                    <a:pt x="77473" y="6662424"/>
                  </a:lnTo>
                  <a:lnTo>
                    <a:pt x="37147" y="6635215"/>
                  </a:lnTo>
                  <a:lnTo>
                    <a:pt x="9965" y="6594858"/>
                  </a:lnTo>
                  <a:lnTo>
                    <a:pt x="0" y="6545440"/>
                  </a:lnTo>
                  <a:lnTo>
                    <a:pt x="0" y="127000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3128645" y="2580513"/>
              <a:ext cx="6164580" cy="1626235"/>
            </a:xfrm>
            <a:custGeom>
              <a:avLst/>
              <a:gdLst/>
              <a:ahLst/>
              <a:cxnLst/>
              <a:rect l="l" t="t" r="r" b="b"/>
              <a:pathLst>
                <a:path w="6164580" h="1626235">
                  <a:moveTo>
                    <a:pt x="0" y="0"/>
                  </a:moveTo>
                  <a:lnTo>
                    <a:pt x="8128" y="1625727"/>
                  </a:lnTo>
                </a:path>
                <a:path w="6164580" h="1626235">
                  <a:moveTo>
                    <a:pt x="6155944" y="8000"/>
                  </a:moveTo>
                  <a:lnTo>
                    <a:pt x="6164199" y="1040384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7984998" y="1434287"/>
              <a:ext cx="2349500" cy="382270"/>
            </a:xfrm>
            <a:custGeom>
              <a:avLst/>
              <a:gdLst/>
              <a:ahLst/>
              <a:cxnLst/>
              <a:rect l="l" t="t" r="r" b="b"/>
              <a:pathLst>
                <a:path w="2349500" h="382269">
                  <a:moveTo>
                    <a:pt x="2349246" y="0"/>
                  </a:moveTo>
                  <a:lnTo>
                    <a:pt x="0" y="0"/>
                  </a:lnTo>
                  <a:lnTo>
                    <a:pt x="0" y="382066"/>
                  </a:lnTo>
                  <a:lnTo>
                    <a:pt x="2349246" y="382066"/>
                  </a:lnTo>
                  <a:lnTo>
                    <a:pt x="234924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7984998" y="1434287"/>
              <a:ext cx="2349500" cy="382270"/>
            </a:xfrm>
            <a:custGeom>
              <a:avLst/>
              <a:gdLst/>
              <a:ahLst/>
              <a:cxnLst/>
              <a:rect l="l" t="t" r="r" b="b"/>
              <a:pathLst>
                <a:path w="2349500" h="382269">
                  <a:moveTo>
                    <a:pt x="0" y="382066"/>
                  </a:moveTo>
                  <a:lnTo>
                    <a:pt x="2349246" y="382066"/>
                  </a:lnTo>
                  <a:lnTo>
                    <a:pt x="2349246" y="0"/>
                  </a:lnTo>
                  <a:lnTo>
                    <a:pt x="0" y="0"/>
                  </a:lnTo>
                  <a:lnTo>
                    <a:pt x="0" y="382066"/>
                  </a:lnTo>
                  <a:close/>
                </a:path>
              </a:pathLst>
            </a:custGeom>
            <a:ln w="9524">
              <a:solidFill>
                <a:srgbClr val="BBBBB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/>
          <p:cNvSpPr txBox="1"/>
          <p:nvPr/>
        </p:nvSpPr>
        <p:spPr>
          <a:xfrm>
            <a:off x="8064754" y="1454022"/>
            <a:ext cx="214820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 b="1">
                <a:latin typeface="Calibri"/>
                <a:cs typeface="Calibri"/>
              </a:rPr>
              <a:t>$401</a:t>
            </a:r>
            <a:r>
              <a:rPr dirty="0" sz="1700" spc="-5" b="1">
                <a:latin typeface="Calibri"/>
                <a:cs typeface="Calibri"/>
              </a:rPr>
              <a:t> </a:t>
            </a:r>
            <a:r>
              <a:rPr dirty="0" sz="1700" b="1">
                <a:latin typeface="Calibri"/>
                <a:cs typeface="Calibri"/>
              </a:rPr>
              <a:t>m</a:t>
            </a:r>
            <a:r>
              <a:rPr dirty="0" sz="1700" spc="-5" b="1">
                <a:latin typeface="Calibri"/>
                <a:cs typeface="Calibri"/>
              </a:rPr>
              <a:t> </a:t>
            </a:r>
            <a:r>
              <a:rPr dirty="0" sz="1700" b="1">
                <a:latin typeface="Calibri"/>
                <a:cs typeface="Calibri"/>
              </a:rPr>
              <a:t>(122%)</a:t>
            </a:r>
            <a:r>
              <a:rPr dirty="0" sz="1700" spc="-35" b="1">
                <a:latin typeface="Calibri"/>
                <a:cs typeface="Calibri"/>
              </a:rPr>
              <a:t> </a:t>
            </a:r>
            <a:r>
              <a:rPr dirty="0" sz="1700" spc="-10" b="1">
                <a:latin typeface="Calibri"/>
                <a:cs typeface="Calibri"/>
              </a:rPr>
              <a:t>increase</a:t>
            </a:r>
            <a:endParaRPr sz="1700">
              <a:latin typeface="Calibri"/>
              <a:cs typeface="Calibri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5505450" y="1590928"/>
            <a:ext cx="6007735" cy="1290320"/>
            <a:chOff x="5505450" y="1590928"/>
            <a:chExt cx="6007735" cy="1290320"/>
          </a:xfrm>
        </p:grpSpPr>
        <p:sp>
          <p:nvSpPr>
            <p:cNvPr id="46" name="object 46"/>
            <p:cNvSpPr/>
            <p:nvPr/>
          </p:nvSpPr>
          <p:spPr>
            <a:xfrm>
              <a:off x="10334244" y="1590928"/>
              <a:ext cx="1179195" cy="76200"/>
            </a:xfrm>
            <a:custGeom>
              <a:avLst/>
              <a:gdLst/>
              <a:ahLst/>
              <a:cxnLst/>
              <a:rect l="l" t="t" r="r" b="b"/>
              <a:pathLst>
                <a:path w="1179195" h="76200">
                  <a:moveTo>
                    <a:pt x="1102613" y="0"/>
                  </a:moveTo>
                  <a:lnTo>
                    <a:pt x="1102510" y="31115"/>
                  </a:lnTo>
                  <a:lnTo>
                    <a:pt x="1102486" y="38354"/>
                  </a:lnTo>
                  <a:lnTo>
                    <a:pt x="1102359" y="76200"/>
                  </a:lnTo>
                  <a:lnTo>
                    <a:pt x="1172539" y="41401"/>
                  </a:lnTo>
                  <a:lnTo>
                    <a:pt x="1115186" y="41401"/>
                  </a:lnTo>
                  <a:lnTo>
                    <a:pt x="1115186" y="35051"/>
                  </a:lnTo>
                  <a:lnTo>
                    <a:pt x="1172137" y="35051"/>
                  </a:lnTo>
                  <a:lnTo>
                    <a:pt x="1102613" y="0"/>
                  </a:lnTo>
                  <a:close/>
                </a:path>
                <a:path w="1179195" h="76200">
                  <a:moveTo>
                    <a:pt x="0" y="31115"/>
                  </a:moveTo>
                  <a:lnTo>
                    <a:pt x="0" y="37465"/>
                  </a:lnTo>
                  <a:lnTo>
                    <a:pt x="1115187" y="41401"/>
                  </a:lnTo>
                  <a:lnTo>
                    <a:pt x="1102475" y="41401"/>
                  </a:lnTo>
                  <a:lnTo>
                    <a:pt x="1102497" y="35051"/>
                  </a:lnTo>
                  <a:lnTo>
                    <a:pt x="1115186" y="35051"/>
                  </a:lnTo>
                  <a:lnTo>
                    <a:pt x="0" y="31115"/>
                  </a:lnTo>
                  <a:close/>
                </a:path>
                <a:path w="1179195" h="76200">
                  <a:moveTo>
                    <a:pt x="1172137" y="35051"/>
                  </a:moveTo>
                  <a:lnTo>
                    <a:pt x="1115186" y="35051"/>
                  </a:lnTo>
                  <a:lnTo>
                    <a:pt x="1115186" y="41401"/>
                  </a:lnTo>
                  <a:lnTo>
                    <a:pt x="1172539" y="41401"/>
                  </a:lnTo>
                  <a:lnTo>
                    <a:pt x="1178686" y="38354"/>
                  </a:lnTo>
                  <a:lnTo>
                    <a:pt x="1172137" y="350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505450" y="2499182"/>
              <a:ext cx="1634489" cy="382270"/>
            </a:xfrm>
            <a:custGeom>
              <a:avLst/>
              <a:gdLst/>
              <a:ahLst/>
              <a:cxnLst/>
              <a:rect l="l" t="t" r="r" b="b"/>
              <a:pathLst>
                <a:path w="1634490" h="382269">
                  <a:moveTo>
                    <a:pt x="1633981" y="0"/>
                  </a:moveTo>
                  <a:lnTo>
                    <a:pt x="0" y="0"/>
                  </a:lnTo>
                  <a:lnTo>
                    <a:pt x="0" y="382066"/>
                  </a:lnTo>
                  <a:lnTo>
                    <a:pt x="1633981" y="382066"/>
                  </a:lnTo>
                  <a:lnTo>
                    <a:pt x="163398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/>
          <p:cNvSpPr txBox="1"/>
          <p:nvPr/>
        </p:nvSpPr>
        <p:spPr>
          <a:xfrm>
            <a:off x="5505450" y="2499182"/>
            <a:ext cx="1634489" cy="382270"/>
          </a:xfrm>
          <a:prstGeom prst="rect">
            <a:avLst/>
          </a:prstGeom>
          <a:ln w="9525">
            <a:solidFill>
              <a:srgbClr val="BBBBBB"/>
            </a:solidFill>
          </a:ln>
        </p:spPr>
        <p:txBody>
          <a:bodyPr wrap="square" lIns="0" tIns="33019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59"/>
              </a:spcBef>
            </a:pPr>
            <a:r>
              <a:rPr dirty="0" sz="1700" b="1">
                <a:latin typeface="Calibri"/>
                <a:cs typeface="Calibri"/>
              </a:rPr>
              <a:t>$328</a:t>
            </a:r>
            <a:r>
              <a:rPr dirty="0" sz="1700" spc="-10" b="1">
                <a:latin typeface="Calibri"/>
                <a:cs typeface="Calibri"/>
              </a:rPr>
              <a:t> </a:t>
            </a:r>
            <a:r>
              <a:rPr dirty="0" sz="1700" b="1">
                <a:latin typeface="Calibri"/>
                <a:cs typeface="Calibri"/>
              </a:rPr>
              <a:t>m </a:t>
            </a:r>
            <a:r>
              <a:rPr dirty="0" sz="1700" spc="-10" b="1">
                <a:latin typeface="Calibri"/>
                <a:cs typeface="Calibri"/>
              </a:rPr>
              <a:t>average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156204" y="2652140"/>
            <a:ext cx="6137275" cy="80010"/>
          </a:xfrm>
          <a:custGeom>
            <a:avLst/>
            <a:gdLst/>
            <a:ahLst/>
            <a:cxnLst/>
            <a:rect l="l" t="t" r="r" b="b"/>
            <a:pathLst>
              <a:path w="6137275" h="80010">
                <a:moveTo>
                  <a:pt x="2349246" y="34925"/>
                </a:moveTo>
                <a:lnTo>
                  <a:pt x="76200" y="34925"/>
                </a:lnTo>
                <a:lnTo>
                  <a:pt x="76200" y="0"/>
                </a:lnTo>
                <a:lnTo>
                  <a:pt x="0" y="38100"/>
                </a:lnTo>
                <a:lnTo>
                  <a:pt x="76200" y="76200"/>
                </a:lnTo>
                <a:lnTo>
                  <a:pt x="76200" y="41275"/>
                </a:lnTo>
                <a:lnTo>
                  <a:pt x="2349246" y="41275"/>
                </a:lnTo>
                <a:lnTo>
                  <a:pt x="2349246" y="34925"/>
                </a:lnTo>
                <a:close/>
              </a:path>
              <a:path w="6137275" h="80010">
                <a:moveTo>
                  <a:pt x="6137275" y="42164"/>
                </a:moveTo>
                <a:lnTo>
                  <a:pt x="6130722" y="38862"/>
                </a:lnTo>
                <a:lnTo>
                  <a:pt x="6061202" y="3810"/>
                </a:lnTo>
                <a:lnTo>
                  <a:pt x="6061138" y="38849"/>
                </a:lnTo>
                <a:lnTo>
                  <a:pt x="3983101" y="34925"/>
                </a:lnTo>
                <a:lnTo>
                  <a:pt x="3983101" y="41275"/>
                </a:lnTo>
                <a:lnTo>
                  <a:pt x="6061126" y="45199"/>
                </a:lnTo>
                <a:lnTo>
                  <a:pt x="6061075" y="80010"/>
                </a:lnTo>
                <a:lnTo>
                  <a:pt x="6131128" y="45212"/>
                </a:lnTo>
                <a:lnTo>
                  <a:pt x="6137275" y="42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92794" y="7081519"/>
            <a:ext cx="415417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30">
                <a:solidFill>
                  <a:srgbClr val="FFFFFF"/>
                </a:solidFill>
                <a:latin typeface="Lucida Sans"/>
                <a:cs typeface="Lucida Sans"/>
              </a:rPr>
              <a:t>Key</a:t>
            </a:r>
            <a:r>
              <a:rPr dirty="0" sz="3600" spc="-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180">
                <a:solidFill>
                  <a:srgbClr val="FFFFFF"/>
                </a:solidFill>
                <a:latin typeface="Lucida Sans"/>
                <a:cs typeface="Lucida Sans"/>
              </a:rPr>
              <a:t>Changes</a:t>
            </a:r>
            <a:r>
              <a:rPr dirty="0" sz="3600" spc="-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22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sz="3600" spc="-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25">
                <a:solidFill>
                  <a:srgbClr val="FFFFFF"/>
                </a:solidFill>
                <a:latin typeface="Lucida Sans"/>
                <a:cs typeface="Lucida Sans"/>
              </a:rPr>
              <a:t>Law</a:t>
            </a:r>
            <a:endParaRPr sz="3600">
              <a:latin typeface="Lucida Sans"/>
              <a:cs typeface="Lucida San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2152" y="1353058"/>
            <a:ext cx="7465059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cap="small" sz="2800" spc="-70">
                <a:solidFill>
                  <a:srgbClr val="FFFFFF"/>
                </a:solidFill>
                <a:latin typeface="Lucida Sans"/>
                <a:cs typeface="Lucida Sans"/>
              </a:rPr>
              <a:t>HB</a:t>
            </a:r>
            <a:r>
              <a:rPr dirty="0" cap="small" sz="2800" spc="-4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585">
                <a:solidFill>
                  <a:srgbClr val="FFFFFF"/>
                </a:solidFill>
                <a:latin typeface="Lucida Sans"/>
                <a:cs typeface="Lucida Sans"/>
              </a:rPr>
              <a:t>312</a:t>
            </a:r>
            <a:r>
              <a:rPr dirty="0" cap="small" sz="2800" spc="-4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0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95">
                <a:solidFill>
                  <a:srgbClr val="FFFFFF"/>
                </a:solidFill>
                <a:latin typeface="Lucida Sans"/>
                <a:cs typeface="Lucida Sans"/>
              </a:rPr>
              <a:t>Architects/Engineers</a:t>
            </a:r>
            <a:r>
              <a:rPr dirty="0" cap="small" sz="28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55">
                <a:solidFill>
                  <a:srgbClr val="FFFFFF"/>
                </a:solidFill>
                <a:latin typeface="Lucida Sans"/>
                <a:cs typeface="Lucida Sans"/>
              </a:rPr>
              <a:t>selections</a:t>
            </a:r>
            <a:r>
              <a:rPr dirty="0" cap="small" sz="2800" spc="-2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29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2800" spc="-1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0">
                <a:solidFill>
                  <a:srgbClr val="FFFFFF"/>
                </a:solidFill>
                <a:latin typeface="Lucida Sans"/>
                <a:cs typeface="Lucida Sans"/>
              </a:rPr>
              <a:t>fees</a:t>
            </a:r>
            <a:endParaRPr sz="2800">
              <a:latin typeface="Lucida Sans"/>
              <a:cs typeface="Lucida Sans"/>
            </a:endParaRPr>
          </a:p>
        </p:txBody>
      </p:sp>
      <p:sp>
        <p:nvSpPr>
          <p:cNvPr id="4" name="object 4" descr="$PPTXTitle"/>
          <p:cNvSpPr txBox="1"/>
          <p:nvPr/>
        </p:nvSpPr>
        <p:spPr>
          <a:xfrm>
            <a:off x="562152" y="1779656"/>
            <a:ext cx="8551545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dirty="0" cap="small" sz="2800" spc="-70">
                <a:solidFill>
                  <a:srgbClr val="FFFFFF"/>
                </a:solidFill>
                <a:latin typeface="Lucida Sans"/>
                <a:cs typeface="Lucida Sans"/>
              </a:rPr>
              <a:t>HB</a:t>
            </a:r>
            <a:r>
              <a:rPr dirty="0" cap="small" sz="2800" spc="-43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380">
                <a:solidFill>
                  <a:srgbClr val="FFFFFF"/>
                </a:solidFill>
                <a:latin typeface="Lucida Sans"/>
                <a:cs typeface="Lucida Sans"/>
              </a:rPr>
              <a:t>347</a:t>
            </a:r>
            <a:r>
              <a:rPr dirty="0" cap="small" sz="2800" spc="-43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20">
                <a:solidFill>
                  <a:srgbClr val="FFFFFF"/>
                </a:solidFill>
                <a:latin typeface="Lucida Sans"/>
                <a:cs typeface="Lucida Sans"/>
              </a:rPr>
              <a:t>change</a:t>
            </a:r>
            <a:r>
              <a:rPr dirty="0" cap="small" sz="28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85">
                <a:solidFill>
                  <a:srgbClr val="FFFFFF"/>
                </a:solidFill>
                <a:latin typeface="Lucida Sans"/>
                <a:cs typeface="Lucida Sans"/>
              </a:rPr>
              <a:t>order</a:t>
            </a:r>
            <a:r>
              <a:rPr dirty="0" cap="small" sz="2800" spc="-20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55">
                <a:solidFill>
                  <a:srgbClr val="FFFFFF"/>
                </a:solidFill>
                <a:latin typeface="Lucida Sans"/>
                <a:cs typeface="Lucida Sans"/>
              </a:rPr>
              <a:t>approvals</a:t>
            </a:r>
            <a:r>
              <a:rPr dirty="0" cap="small" sz="2800" spc="-22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20">
                <a:solidFill>
                  <a:srgbClr val="FFFFFF"/>
                </a:solidFill>
                <a:latin typeface="Lucida Sans"/>
                <a:cs typeface="Lucida Sans"/>
              </a:rPr>
              <a:t>from</a:t>
            </a:r>
            <a:r>
              <a:rPr dirty="0" cap="small" sz="2800" spc="-2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490">
                <a:solidFill>
                  <a:srgbClr val="FFFFFF"/>
                </a:solidFill>
                <a:latin typeface="Lucida Sans"/>
                <a:cs typeface="Lucida Sans"/>
              </a:rPr>
              <a:t>$100,000</a:t>
            </a:r>
            <a:r>
              <a:rPr dirty="0" cap="small" sz="2800" spc="-4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395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280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425">
                <a:solidFill>
                  <a:srgbClr val="FFFFFF"/>
                </a:solidFill>
                <a:latin typeface="Lucida Sans"/>
                <a:cs typeface="Lucida Sans"/>
              </a:rPr>
              <a:t>$250,000 </a:t>
            </a:r>
            <a:r>
              <a:rPr dirty="0" cap="small" sz="2800" spc="-60">
                <a:solidFill>
                  <a:srgbClr val="FFFFFF"/>
                </a:solidFill>
                <a:latin typeface="Lucida Sans"/>
                <a:cs typeface="Lucida Sans"/>
              </a:rPr>
              <a:t>HB</a:t>
            </a:r>
            <a:r>
              <a:rPr dirty="0" cap="small" sz="2800" spc="-43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415">
                <a:solidFill>
                  <a:srgbClr val="FFFFFF"/>
                </a:solidFill>
                <a:latin typeface="Lucida Sans"/>
                <a:cs typeface="Lucida Sans"/>
              </a:rPr>
              <a:t>566</a:t>
            </a:r>
            <a:r>
              <a:rPr dirty="0" cap="small" sz="2800" spc="-4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>
                <a:solidFill>
                  <a:srgbClr val="FFFFFF"/>
                </a:solidFill>
                <a:latin typeface="Lucida Sans"/>
                <a:cs typeface="Lucida Sans"/>
              </a:rPr>
              <a:t>Job</a:t>
            </a:r>
            <a:r>
              <a:rPr dirty="0" cap="small" sz="280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00">
                <a:solidFill>
                  <a:srgbClr val="FFFFFF"/>
                </a:solidFill>
                <a:latin typeface="Lucida Sans"/>
                <a:cs typeface="Lucida Sans"/>
              </a:rPr>
              <a:t>Order</a:t>
            </a:r>
            <a:r>
              <a:rPr dirty="0" cap="small" sz="2800" spc="-1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90">
                <a:solidFill>
                  <a:srgbClr val="FFFFFF"/>
                </a:solidFill>
                <a:latin typeface="Lucida Sans"/>
                <a:cs typeface="Lucida Sans"/>
              </a:rPr>
              <a:t>Contracting</a:t>
            </a:r>
            <a:r>
              <a:rPr dirty="0" cap="small" sz="28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85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cap="small" sz="280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80">
                <a:solidFill>
                  <a:srgbClr val="FFFFFF"/>
                </a:solidFill>
                <a:latin typeface="Lucida Sans"/>
                <a:cs typeface="Lucida Sans"/>
              </a:rPr>
              <a:t>Higher</a:t>
            </a:r>
            <a:r>
              <a:rPr dirty="0" cap="small" sz="2800" spc="-2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85">
                <a:solidFill>
                  <a:srgbClr val="FFFFFF"/>
                </a:solidFill>
                <a:latin typeface="Lucida Sans"/>
                <a:cs typeface="Lucida Sans"/>
              </a:rPr>
              <a:t>Education</a:t>
            </a:r>
            <a:endParaRPr sz="2800">
              <a:latin typeface="Lucida Sans"/>
              <a:cs typeface="Lucida San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2152" y="3486175"/>
            <a:ext cx="8044815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dirty="0" cap="small" sz="2800" spc="110">
                <a:solidFill>
                  <a:srgbClr val="FFFFFF"/>
                </a:solidFill>
                <a:latin typeface="Lucida Sans"/>
                <a:cs typeface="Lucida Sans"/>
              </a:rPr>
              <a:t>SB</a:t>
            </a:r>
            <a:r>
              <a:rPr dirty="0" cap="small" sz="2800" spc="-43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560">
                <a:solidFill>
                  <a:srgbClr val="FFFFFF"/>
                </a:solidFill>
                <a:latin typeface="Lucida Sans"/>
                <a:cs typeface="Lucida Sans"/>
              </a:rPr>
              <a:t>164</a:t>
            </a:r>
            <a:r>
              <a:rPr dirty="0" cap="small" sz="2800" spc="-4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0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00">
                <a:solidFill>
                  <a:srgbClr val="FFFFFF"/>
                </a:solidFill>
                <a:latin typeface="Lucida Sans"/>
                <a:cs typeface="Lucida Sans"/>
              </a:rPr>
              <a:t>Public</a:t>
            </a:r>
            <a:r>
              <a:rPr dirty="0" cap="small" sz="280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25">
                <a:solidFill>
                  <a:srgbClr val="FFFFFF"/>
                </a:solidFill>
                <a:latin typeface="Lucida Sans"/>
                <a:cs typeface="Lucida Sans"/>
              </a:rPr>
              <a:t>Bid</a:t>
            </a:r>
            <a:r>
              <a:rPr dirty="0" cap="small" sz="2800" spc="-1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90">
                <a:solidFill>
                  <a:srgbClr val="FFFFFF"/>
                </a:solidFill>
                <a:latin typeface="Lucida Sans"/>
                <a:cs typeface="Lucida Sans"/>
              </a:rPr>
              <a:t>Law/Contractor</a:t>
            </a:r>
            <a:r>
              <a:rPr dirty="0" cap="small" sz="2800" spc="-2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20">
                <a:solidFill>
                  <a:srgbClr val="FFFFFF"/>
                </a:solidFill>
                <a:latin typeface="Lucida Sans"/>
                <a:cs typeface="Lucida Sans"/>
              </a:rPr>
              <a:t>Payment</a:t>
            </a:r>
            <a:r>
              <a:rPr dirty="0" cap="small" sz="28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80">
                <a:solidFill>
                  <a:srgbClr val="FFFFFF"/>
                </a:solidFill>
                <a:latin typeface="Lucida Sans"/>
                <a:cs typeface="Lucida Sans"/>
              </a:rPr>
              <a:t>Training</a:t>
            </a:r>
            <a:r>
              <a:rPr dirty="0" cap="small" sz="2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10">
                <a:solidFill>
                  <a:srgbClr val="FFFFFF"/>
                </a:solidFill>
                <a:latin typeface="Lucida Sans"/>
                <a:cs typeface="Lucida Sans"/>
              </a:rPr>
              <a:t>SB</a:t>
            </a:r>
            <a:r>
              <a:rPr dirty="0" cap="small" sz="2800" spc="-4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610">
                <a:solidFill>
                  <a:srgbClr val="FFFFFF"/>
                </a:solidFill>
                <a:latin typeface="Lucida Sans"/>
                <a:cs typeface="Lucida Sans"/>
              </a:rPr>
              <a:t>166</a:t>
            </a:r>
            <a:r>
              <a:rPr dirty="0" cap="small" sz="2800" spc="-4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04">
                <a:solidFill>
                  <a:srgbClr val="FFFFFF"/>
                </a:solidFill>
                <a:latin typeface="Lucida Sans"/>
                <a:cs typeface="Lucida Sans"/>
              </a:rPr>
              <a:t>Improvement</a:t>
            </a:r>
            <a:r>
              <a:rPr dirty="0" cap="small" sz="28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15">
                <a:solidFill>
                  <a:srgbClr val="FFFFFF"/>
                </a:solidFill>
                <a:latin typeface="Lucida Sans"/>
                <a:cs typeface="Lucida Sans"/>
              </a:rPr>
              <a:t>of </a:t>
            </a:r>
            <a:r>
              <a:rPr dirty="0" cap="small" sz="2800" spc="-310">
                <a:solidFill>
                  <a:srgbClr val="FFFFFF"/>
                </a:solidFill>
                <a:latin typeface="Lucida Sans"/>
                <a:cs typeface="Lucida Sans"/>
              </a:rPr>
              <a:t>Contractor</a:t>
            </a:r>
            <a:r>
              <a:rPr dirty="0" cap="small" sz="2800" spc="-2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65">
                <a:solidFill>
                  <a:srgbClr val="FFFFFF"/>
                </a:solidFill>
                <a:latin typeface="Lucida Sans"/>
                <a:cs typeface="Lucida Sans"/>
              </a:rPr>
              <a:t>Payments/Software </a:t>
            </a:r>
            <a:r>
              <a:rPr dirty="0" cap="small" sz="2800">
                <a:solidFill>
                  <a:srgbClr val="FFFFFF"/>
                </a:solidFill>
                <a:latin typeface="Lucida Sans"/>
                <a:cs typeface="Lucida Sans"/>
              </a:rPr>
              <a:t>SR</a:t>
            </a:r>
            <a:r>
              <a:rPr dirty="0" cap="small" sz="2800" spc="-4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420">
                <a:solidFill>
                  <a:srgbClr val="FFFFFF"/>
                </a:solidFill>
                <a:latin typeface="Lucida Sans"/>
                <a:cs typeface="Lucida Sans"/>
              </a:rPr>
              <a:t>69</a:t>
            </a:r>
            <a:r>
              <a:rPr dirty="0" cap="small" sz="2800" spc="-4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150">
                <a:solidFill>
                  <a:srgbClr val="FFFFFF"/>
                </a:solidFill>
                <a:latin typeface="Lucida Sans"/>
                <a:cs typeface="Lucida Sans"/>
              </a:rPr>
              <a:t>–</a:t>
            </a:r>
            <a:r>
              <a:rPr dirty="0" cap="small" sz="2800" spc="-4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55">
                <a:solidFill>
                  <a:srgbClr val="FFFFFF"/>
                </a:solidFill>
                <a:latin typeface="Lucida Sans"/>
                <a:cs typeface="Lucida Sans"/>
              </a:rPr>
              <a:t>Creates</a:t>
            </a:r>
            <a:r>
              <a:rPr dirty="0" cap="small" sz="2800" spc="-2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00">
                <a:solidFill>
                  <a:srgbClr val="FFFFFF"/>
                </a:solidFill>
                <a:latin typeface="Lucida Sans"/>
                <a:cs typeface="Lucida Sans"/>
              </a:rPr>
              <a:t>Public</a:t>
            </a:r>
            <a:r>
              <a:rPr dirty="0" cap="small" sz="2800" spc="-1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2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cap="small" sz="2800" spc="-2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240">
                <a:solidFill>
                  <a:srgbClr val="FFFFFF"/>
                </a:solidFill>
                <a:latin typeface="Lucida Sans"/>
                <a:cs typeface="Lucida Sans"/>
              </a:rPr>
              <a:t>Task</a:t>
            </a:r>
            <a:r>
              <a:rPr dirty="0" cap="small" sz="2800" spc="-1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10">
                <a:solidFill>
                  <a:srgbClr val="FFFFFF"/>
                </a:solidFill>
                <a:latin typeface="Lucida Sans"/>
                <a:cs typeface="Lucida Sans"/>
              </a:rPr>
              <a:t>Force</a:t>
            </a:r>
            <a:endParaRPr sz="2800">
              <a:latin typeface="Lucida Sans"/>
              <a:cs typeface="Lucida Sans"/>
            </a:endParaRPr>
          </a:p>
        </p:txBody>
      </p:sp>
      <p:pic>
        <p:nvPicPr>
          <p:cNvPr id="6" name="object 6" descr="A picture containing text, contain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805" y="6382511"/>
            <a:ext cx="1244447" cy="123320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82048" y="1076833"/>
            <a:ext cx="3136519" cy="462889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93547" y="601421"/>
            <a:ext cx="11089640" cy="51200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F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OR</a:t>
            </a:r>
            <a:r>
              <a:rPr dirty="0" sz="1900" spc="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FPC</a:t>
            </a:r>
            <a:r>
              <a:rPr dirty="0" sz="24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250" spc="-185">
                <a:solidFill>
                  <a:srgbClr val="FFFFFF"/>
                </a:solidFill>
                <a:latin typeface="Lucida Sans"/>
                <a:cs typeface="Lucida Sans"/>
              </a:rPr>
              <a:t>CONTRACTED</a:t>
            </a:r>
            <a:r>
              <a:rPr dirty="0" sz="225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sz="1900" spc="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ONLY</a:t>
            </a:r>
            <a:r>
              <a:rPr dirty="0" sz="2400" spc="-1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24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4826000" algn="l"/>
              </a:tabLst>
            </a:pP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(</a:t>
            </a:r>
            <a:r>
              <a:rPr dirty="0" cap="small" sz="2400">
                <a:solidFill>
                  <a:srgbClr val="FFFF00"/>
                </a:solidFill>
                <a:latin typeface="Lucida Sans"/>
                <a:cs typeface="Lucida Sans"/>
              </a:rPr>
              <a:t>excludes</a:t>
            </a:r>
            <a:r>
              <a:rPr dirty="0" cap="small" sz="2400" spc="-1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290">
                <a:solidFill>
                  <a:srgbClr val="FFFFFF"/>
                </a:solidFill>
                <a:latin typeface="Lucida Sans"/>
                <a:cs typeface="Lucida Sans"/>
              </a:rPr>
              <a:t>DOTD,</a:t>
            </a:r>
            <a:r>
              <a:rPr dirty="0" cap="small" sz="2400" spc="-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45">
                <a:solidFill>
                  <a:srgbClr val="FFFFFF"/>
                </a:solidFill>
                <a:latin typeface="Lucida Sans"/>
                <a:cs typeface="Lucida Sans"/>
              </a:rPr>
              <a:t>LSED,</a:t>
            </a:r>
            <a:r>
              <a:rPr dirty="0" cap="small" sz="2400" spc="-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95">
                <a:solidFill>
                  <a:srgbClr val="FFFFFF"/>
                </a:solidFill>
                <a:latin typeface="Lucida Sans"/>
                <a:cs typeface="Lucida Sans"/>
              </a:rPr>
              <a:t>CPRA,</a:t>
            </a:r>
            <a:r>
              <a:rPr dirty="0" cap="small" sz="24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20">
                <a:solidFill>
                  <a:srgbClr val="FFFFFF"/>
                </a:solidFill>
                <a:latin typeface="Lucida Sans"/>
                <a:cs typeface="Lucida Sans"/>
              </a:rPr>
              <a:t>LED,</a:t>
            </a: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cap="small" sz="2400" spc="-270">
                <a:solidFill>
                  <a:srgbClr val="FFFFFF"/>
                </a:solidFill>
                <a:latin typeface="Lucida Sans"/>
                <a:cs typeface="Lucida Sans"/>
              </a:rPr>
              <a:t>OCD</a:t>
            </a:r>
            <a:r>
              <a:rPr dirty="0" cap="small" sz="24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125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cap="small" sz="24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Legislative</a:t>
            </a:r>
            <a:r>
              <a:rPr dirty="0" cap="small" sz="24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70">
                <a:solidFill>
                  <a:srgbClr val="FFFFFF"/>
                </a:solidFill>
                <a:latin typeface="Lucida Sans"/>
                <a:cs typeface="Lucida Sans"/>
              </a:rPr>
              <a:t>Budgetary</a:t>
            </a:r>
            <a:r>
              <a:rPr dirty="0" cap="small" sz="24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110">
                <a:solidFill>
                  <a:srgbClr val="FFFFFF"/>
                </a:solidFill>
                <a:latin typeface="Lucida Sans"/>
                <a:cs typeface="Lucida Sans"/>
              </a:rPr>
              <a:t>Control</a:t>
            </a:r>
            <a:r>
              <a:rPr dirty="0" cap="small" sz="2400" spc="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70">
                <a:solidFill>
                  <a:srgbClr val="FFFFFF"/>
                </a:solidFill>
                <a:latin typeface="Lucida Sans"/>
                <a:cs typeface="Lucida Sans"/>
              </a:rPr>
              <a:t>Council)</a:t>
            </a:r>
            <a:endParaRPr sz="24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</a:pPr>
            <a:endParaRPr sz="19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1735"/>
              </a:spcBef>
            </a:pPr>
            <a:endParaRPr sz="19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</a:pPr>
            <a:r>
              <a:rPr dirty="0" cap="small" sz="2800" spc="-95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cap="small" sz="2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4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cap="small" sz="28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75">
                <a:solidFill>
                  <a:srgbClr val="FFFFFF"/>
                </a:solidFill>
                <a:latin typeface="Lucida Sans"/>
                <a:cs typeface="Lucida Sans"/>
              </a:rPr>
              <a:t>Board</a:t>
            </a:r>
            <a:r>
              <a:rPr dirty="0" cap="small" sz="28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800" spc="-50">
                <a:solidFill>
                  <a:srgbClr val="FFFFFF"/>
                </a:solidFill>
                <a:latin typeface="Lucida Sans"/>
                <a:cs typeface="Lucida Sans"/>
              </a:rPr>
              <a:t>Contracts</a:t>
            </a:r>
            <a:r>
              <a:rPr dirty="0" cap="small" sz="2800" spc="-50">
                <a:solidFill>
                  <a:srgbClr val="FFFF00"/>
                </a:solidFill>
                <a:latin typeface="Lucida Sans"/>
                <a:cs typeface="Lucida Sans"/>
              </a:rPr>
              <a:t>*</a:t>
            </a:r>
            <a:endParaRPr sz="28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cap="small" sz="2800" spc="-55">
                <a:solidFill>
                  <a:srgbClr val="FFFF00"/>
                </a:solidFill>
                <a:latin typeface="Lucida Sans"/>
                <a:cs typeface="Lucida Sans"/>
              </a:rPr>
              <a:t>(*for</a:t>
            </a:r>
            <a:r>
              <a:rPr dirty="0" cap="small" sz="2800" spc="-1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>
                <a:solidFill>
                  <a:srgbClr val="FFFF00"/>
                </a:solidFill>
                <a:latin typeface="Lucida Sans"/>
                <a:cs typeface="Lucida Sans"/>
              </a:rPr>
              <a:t>projects</a:t>
            </a:r>
            <a:r>
              <a:rPr dirty="0" cap="small" sz="28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 spc="-114">
                <a:solidFill>
                  <a:srgbClr val="FFFF00"/>
                </a:solidFill>
                <a:latin typeface="Lucida Sans"/>
                <a:cs typeface="Lucida Sans"/>
              </a:rPr>
              <a:t>AFC</a:t>
            </a:r>
            <a:r>
              <a:rPr dirty="0" cap="small" sz="2800" spc="-1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 spc="-90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cap="small" sz="2800" spc="-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 spc="-355">
                <a:solidFill>
                  <a:srgbClr val="FFFF00"/>
                </a:solidFill>
                <a:latin typeface="Lucida Sans"/>
                <a:cs typeface="Lucida Sans"/>
              </a:rPr>
              <a:t>$1,000,000</a:t>
            </a:r>
            <a:r>
              <a:rPr dirty="0" cap="small" sz="2800" spc="-1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 spc="-90">
                <a:solidFill>
                  <a:srgbClr val="FFFF00"/>
                </a:solidFill>
                <a:latin typeface="Lucida Sans"/>
                <a:cs typeface="Lucida Sans"/>
              </a:rPr>
              <a:t>or</a:t>
            </a:r>
            <a:r>
              <a:rPr dirty="0" cap="small" sz="2800" spc="-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800" spc="-10">
                <a:solidFill>
                  <a:srgbClr val="FFFF00"/>
                </a:solidFill>
                <a:latin typeface="Lucida Sans"/>
                <a:cs typeface="Lucida Sans"/>
              </a:rPr>
              <a:t>greater)</a:t>
            </a:r>
            <a:endParaRPr sz="28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750"/>
              </a:spcBef>
            </a:pPr>
            <a:endParaRPr sz="2250">
              <a:latin typeface="Lucida Sans"/>
              <a:cs typeface="Lucida Sans"/>
            </a:endParaRPr>
          </a:p>
          <a:p>
            <a:pPr marL="1000125">
              <a:lnSpc>
                <a:spcPct val="100000"/>
              </a:lnSpc>
            </a:pP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Louisiana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sng" cap="small" sz="2000" spc="-6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</a:rPr>
              <a:t>Architects</a:t>
            </a:r>
            <a:r>
              <a:rPr dirty="0" u="none" cap="small" sz="2000" spc="-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25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u="none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Board</a:t>
            </a:r>
            <a:endParaRPr sz="2000">
              <a:latin typeface="Lucida Sans"/>
              <a:cs typeface="Lucida Sans"/>
            </a:endParaRPr>
          </a:p>
          <a:p>
            <a:pPr marL="1000125">
              <a:lnSpc>
                <a:spcPct val="100000"/>
              </a:lnSpc>
              <a:spcBef>
                <a:spcPts val="1440"/>
              </a:spcBef>
            </a:pPr>
            <a:r>
              <a:rPr dirty="0" cap="small" sz="2000" spc="-8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Louisiana</a:t>
            </a:r>
            <a:r>
              <a:rPr dirty="0" cap="small" sz="20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sng" cap="small" sz="200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</a:rPr>
              <a:t>Engineers</a:t>
            </a:r>
            <a:r>
              <a:rPr dirty="0" u="sng" sz="1600" spc="100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none" cap="small" sz="2000" spc="-25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u="none" cap="small" sz="20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Board</a:t>
            </a:r>
            <a:endParaRPr sz="2000">
              <a:latin typeface="Lucida Sans"/>
              <a:cs typeface="Lucida Sans"/>
            </a:endParaRPr>
          </a:p>
          <a:p>
            <a:pPr marL="1000125">
              <a:lnSpc>
                <a:spcPct val="100000"/>
              </a:lnSpc>
              <a:spcBef>
                <a:spcPts val="1445"/>
              </a:spcBef>
            </a:pP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Louisiana</a:t>
            </a:r>
            <a:r>
              <a:rPr dirty="0" cap="small" sz="20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sng" cap="small" sz="2000" spc="-2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</a:rPr>
              <a:t>Landscape</a:t>
            </a:r>
            <a:r>
              <a:rPr dirty="0" u="sng" cap="small" sz="2000" spc="-5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</a:rPr>
              <a:t> </a:t>
            </a:r>
            <a:r>
              <a:rPr dirty="0" u="sng" cap="small" sz="2000" spc="-6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</a:rPr>
              <a:t>Architects</a:t>
            </a:r>
            <a:r>
              <a:rPr dirty="0" u="none" cap="small" sz="2000" spc="-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25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u="none" cap="small" sz="20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Board</a:t>
            </a:r>
            <a:endParaRPr sz="20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1000"/>
              </a:spcBef>
            </a:pPr>
            <a:endParaRPr sz="1600">
              <a:latin typeface="Lucida Sans"/>
              <a:cs typeface="Lucida Sans"/>
            </a:endParaRPr>
          </a:p>
          <a:p>
            <a:pPr marL="1000125">
              <a:lnSpc>
                <a:spcPct val="100000"/>
              </a:lnSpc>
              <a:spcBef>
                <a:spcPts val="5"/>
              </a:spcBef>
            </a:pPr>
            <a:r>
              <a:rPr dirty="0" cap="small" sz="1800" spc="-55">
                <a:solidFill>
                  <a:srgbClr val="FFFFFF"/>
                </a:solidFill>
                <a:latin typeface="Lucida Sans"/>
                <a:cs typeface="Lucida Sans"/>
              </a:rPr>
              <a:t>(R.S.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85">
                <a:solidFill>
                  <a:srgbClr val="FFFFFF"/>
                </a:solidFill>
                <a:latin typeface="Lucida Sans"/>
                <a:cs typeface="Lucida Sans"/>
              </a:rPr>
              <a:t>38:2311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Identifies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90">
                <a:solidFill>
                  <a:srgbClr val="FFFFFF"/>
                </a:solidFill>
                <a:latin typeface="Lucida Sans"/>
                <a:cs typeface="Lucida Sans"/>
              </a:rPr>
              <a:t>committee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 make</a:t>
            </a:r>
            <a:r>
              <a:rPr dirty="0" cap="small" sz="18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up</a:t>
            </a:r>
            <a:r>
              <a:rPr dirty="0" cap="small" sz="18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18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cap="small" sz="18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criteria)</a:t>
            </a:r>
            <a:endParaRPr sz="1800">
              <a:latin typeface="Lucida Sans"/>
              <a:cs typeface="Lucida Sans"/>
            </a:endParaRPr>
          </a:p>
          <a:p>
            <a:pPr marL="1000125">
              <a:lnSpc>
                <a:spcPct val="100000"/>
              </a:lnSpc>
              <a:spcBef>
                <a:spcPts val="720"/>
              </a:spcBef>
            </a:pPr>
            <a:r>
              <a:rPr dirty="0" cap="small" sz="1800" spc="-45">
                <a:solidFill>
                  <a:srgbClr val="FFFF00"/>
                </a:solidFill>
                <a:latin typeface="Lucida Sans"/>
                <a:cs typeface="Lucida Sans"/>
              </a:rPr>
              <a:t>*Does</a:t>
            </a:r>
            <a:r>
              <a:rPr dirty="0" cap="small" sz="1800" spc="-7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1800" spc="-165">
                <a:solidFill>
                  <a:srgbClr val="FFFF00"/>
                </a:solidFill>
                <a:latin typeface="Lucida Sans"/>
                <a:cs typeface="Lucida Sans"/>
              </a:rPr>
              <a:t>not</a:t>
            </a:r>
            <a:r>
              <a:rPr dirty="0" cap="small" sz="1800" spc="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00"/>
                </a:solidFill>
                <a:latin typeface="Lucida Sans"/>
                <a:cs typeface="Lucida Sans"/>
              </a:rPr>
              <a:t>apply </a:t>
            </a:r>
            <a:r>
              <a:rPr dirty="0" cap="small" sz="1800" spc="-220">
                <a:solidFill>
                  <a:srgbClr val="FFFF00"/>
                </a:solidFill>
                <a:latin typeface="Lucida Sans"/>
                <a:cs typeface="Lucida Sans"/>
              </a:rPr>
              <a:t>to</a:t>
            </a:r>
            <a:r>
              <a:rPr dirty="0" cap="small" sz="1800" spc="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1800" spc="-45">
                <a:solidFill>
                  <a:srgbClr val="FFFF00"/>
                </a:solidFill>
                <a:latin typeface="Lucida Sans"/>
                <a:cs typeface="Lucida Sans"/>
              </a:rPr>
              <a:t>“non-</a:t>
            </a:r>
            <a:r>
              <a:rPr dirty="0" cap="small" sz="1800" spc="-85">
                <a:solidFill>
                  <a:srgbClr val="FFFF00"/>
                </a:solidFill>
                <a:latin typeface="Lucida Sans"/>
                <a:cs typeface="Lucida Sans"/>
              </a:rPr>
              <a:t>state”</a:t>
            </a:r>
            <a:r>
              <a:rPr dirty="0" cap="small" sz="1800" spc="-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00"/>
                </a:solidFill>
                <a:latin typeface="Lucida Sans"/>
                <a:cs typeface="Lucida Sans"/>
              </a:rPr>
              <a:t>entities</a:t>
            </a:r>
            <a:endParaRPr sz="1800">
              <a:latin typeface="Lucida Sans"/>
              <a:cs typeface="Lucida Sans"/>
            </a:endParaRPr>
          </a:p>
        </p:txBody>
      </p:sp>
      <p:pic>
        <p:nvPicPr>
          <p:cNvPr id="4" name="object 4" descr="Louisiana Selection Boards - YouTub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92793" y="1785620"/>
            <a:ext cx="3426459" cy="215036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44805" y="4096842"/>
            <a:ext cx="12174855" cy="3519170"/>
            <a:chOff x="144805" y="4096842"/>
            <a:chExt cx="12174855" cy="3519170"/>
          </a:xfrm>
        </p:grpSpPr>
        <p:pic>
          <p:nvPicPr>
            <p:cNvPr id="6" name="object 6" descr="A picture containing text, container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7" name="object 7" descr="ARCHITECTS SELECTION BOARD - LSBAE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92793" y="4096842"/>
              <a:ext cx="3426459" cy="2647696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8659494" y="7175727"/>
            <a:ext cx="3888104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45">
                <a:solidFill>
                  <a:srgbClr val="FFFFFF"/>
                </a:solidFill>
                <a:latin typeface="Lucida Sans"/>
                <a:cs typeface="Lucida Sans"/>
              </a:rPr>
              <a:t>Designer</a:t>
            </a:r>
            <a:r>
              <a:rPr dirty="0" sz="36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75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endParaRPr sz="36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43204" y="451231"/>
            <a:ext cx="11089640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F</a:t>
            </a:r>
            <a:r>
              <a:rPr dirty="0" sz="1900"/>
              <a:t>OR</a:t>
            </a:r>
            <a:r>
              <a:rPr dirty="0" sz="1900" spc="50"/>
              <a:t> </a:t>
            </a:r>
            <a:r>
              <a:rPr dirty="0" sz="2400"/>
              <a:t>FPC</a:t>
            </a:r>
            <a:r>
              <a:rPr dirty="0" sz="2400" spc="-100"/>
              <a:t> </a:t>
            </a:r>
            <a:r>
              <a:rPr dirty="0" sz="2250" spc="-185"/>
              <a:t>CONTRACTED</a:t>
            </a:r>
            <a:r>
              <a:rPr dirty="0" sz="2250" spc="-65"/>
              <a:t> </a:t>
            </a:r>
            <a:r>
              <a:rPr dirty="0" sz="1900"/>
              <a:t>PROJECTS</a:t>
            </a:r>
            <a:r>
              <a:rPr dirty="0" sz="1900" spc="65"/>
              <a:t> </a:t>
            </a:r>
            <a:r>
              <a:rPr dirty="0" sz="1900" spc="-10"/>
              <a:t>ONLY</a:t>
            </a:r>
            <a:r>
              <a:rPr dirty="0" sz="2400" spc="-10"/>
              <a:t>:</a:t>
            </a:r>
            <a:endParaRPr sz="2400"/>
          </a:p>
          <a:p>
            <a:pPr marL="12700">
              <a:lnSpc>
                <a:spcPct val="100000"/>
              </a:lnSpc>
              <a:tabLst>
                <a:tab pos="4830445" algn="l"/>
              </a:tabLst>
            </a:pPr>
            <a:r>
              <a:rPr dirty="0" cap="small" sz="2400"/>
              <a:t>(</a:t>
            </a:r>
            <a:r>
              <a:rPr dirty="0" cap="small" sz="2400">
                <a:solidFill>
                  <a:srgbClr val="FFFF00"/>
                </a:solidFill>
              </a:rPr>
              <a:t>excludes</a:t>
            </a:r>
            <a:r>
              <a:rPr dirty="0" cap="small" sz="2400" spc="-65">
                <a:solidFill>
                  <a:srgbClr val="FFFF00"/>
                </a:solidFill>
              </a:rPr>
              <a:t> </a:t>
            </a:r>
            <a:r>
              <a:rPr dirty="0" cap="small" sz="2400" spc="-290"/>
              <a:t>DOTD,</a:t>
            </a:r>
            <a:r>
              <a:rPr dirty="0" cap="small" sz="2400" spc="-125"/>
              <a:t> </a:t>
            </a:r>
            <a:r>
              <a:rPr dirty="0" cap="small" sz="2400" spc="-40"/>
              <a:t>LSED,</a:t>
            </a:r>
            <a:r>
              <a:rPr dirty="0" cap="small" sz="2400" spc="-125"/>
              <a:t> </a:t>
            </a:r>
            <a:r>
              <a:rPr dirty="0" cap="small" sz="2400" spc="-85"/>
              <a:t>CPRA,</a:t>
            </a:r>
            <a:r>
              <a:rPr dirty="0" cap="small" sz="2400" spc="-110"/>
              <a:t> </a:t>
            </a:r>
            <a:r>
              <a:rPr dirty="0" cap="small" sz="2400" spc="-20"/>
              <a:t>LED,</a:t>
            </a:r>
            <a:r>
              <a:rPr dirty="0" cap="small" sz="2400"/>
              <a:t>	</a:t>
            </a:r>
            <a:r>
              <a:rPr dirty="0" cap="small" sz="2400" spc="-270"/>
              <a:t>OCD</a:t>
            </a:r>
            <a:r>
              <a:rPr dirty="0" cap="small" sz="2400" spc="-100"/>
              <a:t> </a:t>
            </a:r>
            <a:r>
              <a:rPr dirty="0" cap="small" sz="2400" spc="-125"/>
              <a:t>&amp;</a:t>
            </a:r>
            <a:r>
              <a:rPr dirty="0" cap="small" sz="2400" spc="-114"/>
              <a:t> </a:t>
            </a:r>
            <a:r>
              <a:rPr dirty="0" cap="small" sz="2400"/>
              <a:t>Legislative</a:t>
            </a:r>
            <a:r>
              <a:rPr dirty="0" cap="small" sz="2400" spc="-105"/>
              <a:t> </a:t>
            </a:r>
            <a:r>
              <a:rPr dirty="0" cap="small" sz="2400" spc="-70"/>
              <a:t>Budgetary</a:t>
            </a:r>
            <a:r>
              <a:rPr dirty="0" cap="small" sz="2400" spc="-25"/>
              <a:t> </a:t>
            </a:r>
            <a:r>
              <a:rPr dirty="0" cap="small" sz="2400" spc="-110"/>
              <a:t>Control</a:t>
            </a:r>
            <a:r>
              <a:rPr dirty="0" cap="small" sz="2400" spc="-5"/>
              <a:t> </a:t>
            </a:r>
            <a:r>
              <a:rPr dirty="0" cap="small" sz="2400" spc="-70"/>
              <a:t>Council)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743204" y="1542669"/>
            <a:ext cx="10439400" cy="42405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cap="small" sz="3200" spc="-105">
                <a:solidFill>
                  <a:srgbClr val="FFFFFF"/>
                </a:solidFill>
                <a:latin typeface="Lucida Sans"/>
                <a:cs typeface="Lucida Sans"/>
              </a:rPr>
              <a:t>Direct</a:t>
            </a:r>
            <a:r>
              <a:rPr dirty="0" cap="small" sz="3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3200" spc="-85">
                <a:solidFill>
                  <a:srgbClr val="FFFFFF"/>
                </a:solidFill>
                <a:latin typeface="Lucida Sans"/>
                <a:cs typeface="Lucida Sans"/>
              </a:rPr>
              <a:t>Appointment </a:t>
            </a:r>
            <a:r>
              <a:rPr dirty="0" cap="small" sz="3200" spc="-55">
                <a:solidFill>
                  <a:srgbClr val="FFFFFF"/>
                </a:solidFill>
                <a:latin typeface="Lucida Sans"/>
                <a:cs typeface="Lucida Sans"/>
              </a:rPr>
              <a:t>contracts</a:t>
            </a:r>
            <a:endParaRPr sz="32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cap="small" sz="2400" spc="-25">
                <a:solidFill>
                  <a:srgbClr val="FFFF00"/>
                </a:solidFill>
                <a:latin typeface="Lucida Sans"/>
                <a:cs typeface="Lucida Sans"/>
              </a:rPr>
              <a:t>(*for</a:t>
            </a:r>
            <a:r>
              <a:rPr dirty="0" cap="small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>
                <a:solidFill>
                  <a:srgbClr val="FFFF00"/>
                </a:solidFill>
                <a:latin typeface="Lucida Sans"/>
                <a:cs typeface="Lucida Sans"/>
              </a:rPr>
              <a:t>projects</a:t>
            </a:r>
            <a:r>
              <a:rPr dirty="0" cap="small" sz="2400" spc="-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30">
                <a:solidFill>
                  <a:srgbClr val="FFFF00"/>
                </a:solidFill>
                <a:latin typeface="Lucida Sans"/>
                <a:cs typeface="Lucida Sans"/>
              </a:rPr>
              <a:t>with</a:t>
            </a:r>
            <a:r>
              <a:rPr dirty="0" cap="small" sz="2400" spc="-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>
                <a:solidFill>
                  <a:srgbClr val="FFFF00"/>
                </a:solidFill>
                <a:latin typeface="Lucida Sans"/>
                <a:cs typeface="Lucida Sans"/>
              </a:rPr>
              <a:t>an</a:t>
            </a:r>
            <a:r>
              <a:rPr dirty="0" cap="small" sz="2400" spc="-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85">
                <a:solidFill>
                  <a:srgbClr val="FFFF00"/>
                </a:solidFill>
                <a:latin typeface="Lucida Sans"/>
                <a:cs typeface="Lucida Sans"/>
              </a:rPr>
              <a:t>AFC</a:t>
            </a:r>
            <a:r>
              <a:rPr dirty="0" cap="small" sz="2400" spc="-114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20">
                <a:solidFill>
                  <a:srgbClr val="FFFF00"/>
                </a:solidFill>
                <a:latin typeface="Lucida Sans"/>
                <a:cs typeface="Lucida Sans"/>
              </a:rPr>
              <a:t>of </a:t>
            </a:r>
            <a:r>
              <a:rPr dirty="0" cap="small" sz="2400" spc="120">
                <a:solidFill>
                  <a:srgbClr val="FFFF00"/>
                </a:solidFill>
                <a:latin typeface="Lucida Sans"/>
                <a:cs typeface="Lucida Sans"/>
              </a:rPr>
              <a:t>less</a:t>
            </a:r>
            <a:r>
              <a:rPr dirty="0" cap="small" sz="2400" spc="-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105">
                <a:solidFill>
                  <a:srgbClr val="FFFF00"/>
                </a:solidFill>
                <a:latin typeface="Lucida Sans"/>
                <a:cs typeface="Lucida Sans"/>
              </a:rPr>
              <a:t>than</a:t>
            </a:r>
            <a:r>
              <a:rPr dirty="0" cap="small" sz="2400" spc="-1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2400" spc="-275">
                <a:solidFill>
                  <a:srgbClr val="FFFF00"/>
                </a:solidFill>
                <a:latin typeface="Lucida Sans"/>
                <a:cs typeface="Lucida Sans"/>
              </a:rPr>
              <a:t>$1,000,000)</a:t>
            </a:r>
            <a:endParaRPr sz="24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645"/>
              </a:spcBef>
            </a:pPr>
            <a:endParaRPr sz="19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FPC</a:t>
            </a:r>
            <a:r>
              <a:rPr dirty="0" sz="2400" spc="-1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MAINTAINS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9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LIST</a:t>
            </a: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8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20">
                <a:solidFill>
                  <a:srgbClr val="FFFFFF"/>
                </a:solidFill>
                <a:latin typeface="Lucida Sans"/>
                <a:cs typeface="Lucida Sans"/>
              </a:rPr>
              <a:t>CONSIDERS</a:t>
            </a:r>
            <a:r>
              <a:rPr dirty="0" sz="19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30">
                <a:solidFill>
                  <a:srgbClr val="FFFFFF"/>
                </a:solidFill>
                <a:latin typeface="Lucida Sans"/>
                <a:cs typeface="Lucida Sans"/>
              </a:rPr>
              <a:t>NUMEROUS</a:t>
            </a:r>
            <a:r>
              <a:rPr dirty="0" sz="19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FIRMS</a:t>
            </a: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sz="19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65">
                <a:solidFill>
                  <a:srgbClr val="FFFFFF"/>
                </a:solidFill>
                <a:latin typeface="Lucida Sans"/>
                <a:cs typeface="Lucida Sans"/>
              </a:rPr>
              <a:t>DIRECT</a:t>
            </a:r>
            <a:r>
              <a:rPr dirty="0" sz="19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900" spc="-10">
                <a:solidFill>
                  <a:srgbClr val="FFFFFF"/>
                </a:solidFill>
                <a:latin typeface="Lucida Sans"/>
                <a:cs typeface="Lucida Sans"/>
              </a:rPr>
              <a:t>APPOINTMENTS</a:t>
            </a:r>
            <a:endParaRPr sz="19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645"/>
              </a:spcBef>
            </a:pPr>
            <a:endParaRPr sz="19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</a:pPr>
            <a:r>
              <a:rPr dirty="0" cap="small" sz="2400" spc="-65">
                <a:solidFill>
                  <a:srgbClr val="FFFFFF"/>
                </a:solidFill>
                <a:latin typeface="Lucida Sans"/>
                <a:cs typeface="Lucida Sans"/>
              </a:rPr>
              <a:t>Considerations </a:t>
            </a: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cap="small" sz="24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2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4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2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cap="small" sz="24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2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cap="small" sz="24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firms</a:t>
            </a:r>
            <a:r>
              <a:rPr dirty="0" cap="small" sz="24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cap="small" sz="2400" spc="-65">
                <a:solidFill>
                  <a:srgbClr val="FFFFFF"/>
                </a:solidFill>
                <a:latin typeface="Lucida Sans"/>
                <a:cs typeface="Lucida Sans"/>
              </a:rPr>
              <a:t> direct</a:t>
            </a:r>
            <a:r>
              <a:rPr dirty="0" cap="small" sz="24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45">
                <a:solidFill>
                  <a:srgbClr val="FFFFFF"/>
                </a:solidFill>
                <a:latin typeface="Lucida Sans"/>
                <a:cs typeface="Lucida Sans"/>
              </a:rPr>
              <a:t>appointment</a:t>
            </a:r>
            <a:r>
              <a:rPr dirty="0" cap="small" sz="24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400" spc="-10">
                <a:solidFill>
                  <a:srgbClr val="FFFFFF"/>
                </a:solidFill>
                <a:latin typeface="Lucida Sans"/>
                <a:cs typeface="Lucida Sans"/>
              </a:rPr>
              <a:t>contracts:</a:t>
            </a:r>
            <a:endParaRPr sz="24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655"/>
              </a:spcBef>
            </a:pPr>
            <a:endParaRPr sz="1900">
              <a:latin typeface="Lucida Sans"/>
              <a:cs typeface="Lucida Sans"/>
            </a:endParaRPr>
          </a:p>
          <a:p>
            <a:pPr marL="1343025" indent="-342900">
              <a:lnSpc>
                <a:spcPct val="100000"/>
              </a:lnSpc>
              <a:buFont typeface="Arial"/>
              <a:buChar char="•"/>
              <a:tabLst>
                <a:tab pos="1343025" algn="l"/>
              </a:tabLst>
            </a:pP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Specific</a:t>
            </a:r>
            <a:r>
              <a:rPr dirty="0" cap="small" sz="2000" spc="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experience</a:t>
            </a:r>
            <a:r>
              <a:rPr dirty="0" cap="small" sz="2000" spc="1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45">
                <a:solidFill>
                  <a:srgbClr val="FFFFFF"/>
                </a:solidFill>
                <a:latin typeface="Lucida Sans"/>
                <a:cs typeface="Lucida Sans"/>
              </a:rPr>
              <a:t>/</a:t>
            </a:r>
            <a:r>
              <a:rPr dirty="0" cap="small" sz="20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qualifications</a:t>
            </a:r>
            <a:endParaRPr sz="2000">
              <a:latin typeface="Lucida Sans"/>
              <a:cs typeface="Lucida Sans"/>
            </a:endParaRPr>
          </a:p>
          <a:p>
            <a:pPr marL="1343025" indent="-342900">
              <a:lnSpc>
                <a:spcPct val="100000"/>
              </a:lnSpc>
              <a:buFont typeface="Arial"/>
              <a:buChar char="•"/>
              <a:tabLst>
                <a:tab pos="1343025" algn="l"/>
              </a:tabLst>
            </a:pP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Hudson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initiative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(small</a:t>
            </a:r>
            <a:r>
              <a:rPr dirty="0" cap="small" sz="20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businesses)</a:t>
            </a:r>
            <a:endParaRPr sz="2000">
              <a:latin typeface="Lucida Sans"/>
              <a:cs typeface="Lucida Sans"/>
            </a:endParaRPr>
          </a:p>
          <a:p>
            <a:pPr marL="1343025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1343025" algn="l"/>
              </a:tabLst>
            </a:pPr>
            <a:r>
              <a:rPr dirty="0" cap="small" sz="2000" spc="-30">
                <a:solidFill>
                  <a:srgbClr val="FFFFFF"/>
                </a:solidFill>
                <a:latin typeface="Lucida Sans"/>
                <a:cs typeface="Lucida Sans"/>
              </a:rPr>
              <a:t>Veteran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60">
                <a:solidFill>
                  <a:srgbClr val="FFFFFF"/>
                </a:solidFill>
                <a:latin typeface="Lucida Sans"/>
                <a:cs typeface="Lucida Sans"/>
              </a:rPr>
              <a:t>owned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45">
                <a:solidFill>
                  <a:srgbClr val="FFFFFF"/>
                </a:solidFill>
                <a:latin typeface="Lucida Sans"/>
                <a:cs typeface="Lucida Sans"/>
              </a:rPr>
              <a:t>/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disabled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 veteran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owned</a:t>
            </a:r>
            <a:endParaRPr sz="2000">
              <a:latin typeface="Lucida Sans"/>
              <a:cs typeface="Lucida Sans"/>
            </a:endParaRPr>
          </a:p>
          <a:p>
            <a:pPr marL="1343025" indent="-342900">
              <a:lnSpc>
                <a:spcPct val="100000"/>
              </a:lnSpc>
              <a:buFont typeface="Arial"/>
              <a:buChar char="•"/>
              <a:tabLst>
                <a:tab pos="1343025" algn="l"/>
              </a:tabLst>
            </a:pPr>
            <a:r>
              <a:rPr dirty="0" cap="small" sz="2000" spc="-65">
                <a:solidFill>
                  <a:srgbClr val="FFFFFF"/>
                </a:solidFill>
                <a:latin typeface="Lucida Sans"/>
                <a:cs typeface="Lucida Sans"/>
              </a:rPr>
              <a:t>Proximity </a:t>
            </a:r>
            <a:r>
              <a:rPr dirty="0" cap="small" sz="2000" spc="-24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2000" spc="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0">
                <a:solidFill>
                  <a:srgbClr val="FFFFFF"/>
                </a:solidFill>
                <a:latin typeface="Lucida Sans"/>
                <a:cs typeface="Lucida Sans"/>
              </a:rPr>
              <a:t>site</a:t>
            </a:r>
            <a:endParaRPr sz="2000">
              <a:latin typeface="Lucida Sans"/>
              <a:cs typeface="Lucida Sans"/>
            </a:endParaRPr>
          </a:p>
          <a:p>
            <a:pPr marL="1343025" indent="-342900">
              <a:lnSpc>
                <a:spcPct val="100000"/>
              </a:lnSpc>
              <a:buFont typeface="Arial"/>
              <a:buChar char="•"/>
              <a:tabLst>
                <a:tab pos="1343025" algn="l"/>
              </a:tabLst>
            </a:pP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Number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of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fpc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the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last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35">
                <a:solidFill>
                  <a:srgbClr val="FFFFFF"/>
                </a:solidFill>
                <a:latin typeface="Lucida Sans"/>
                <a:cs typeface="Lucida Sans"/>
              </a:rPr>
              <a:t>4</a:t>
            </a: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years</a:t>
            </a:r>
            <a:endParaRPr sz="2000">
              <a:latin typeface="Lucida Sans"/>
              <a:cs typeface="Lucida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44805" y="4269701"/>
            <a:ext cx="12064365" cy="3346450"/>
            <a:chOff x="144805" y="4269701"/>
            <a:chExt cx="12064365" cy="3346450"/>
          </a:xfrm>
        </p:grpSpPr>
        <p:pic>
          <p:nvPicPr>
            <p:cNvPr id="5" name="object 5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6" name="object 6" descr="Contract Signatures: From Ink to ..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28965" y="4269701"/>
              <a:ext cx="4479798" cy="2282698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659494" y="7175727"/>
            <a:ext cx="3888104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45">
                <a:solidFill>
                  <a:srgbClr val="FFFFFF"/>
                </a:solidFill>
                <a:latin typeface="Lucida Sans"/>
                <a:cs typeface="Lucida Sans"/>
              </a:rPr>
              <a:t>Designer</a:t>
            </a:r>
            <a:r>
              <a:rPr dirty="0" sz="36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75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endParaRPr sz="36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4678718"/>
            <a:ext cx="12487910" cy="2937510"/>
            <a:chOff x="144805" y="4678718"/>
            <a:chExt cx="12487910" cy="2937510"/>
          </a:xfrm>
        </p:grpSpPr>
        <p:sp>
          <p:nvSpPr>
            <p:cNvPr id="3" name="object 3"/>
            <p:cNvSpPr/>
            <p:nvPr/>
          </p:nvSpPr>
          <p:spPr>
            <a:xfrm>
              <a:off x="243840" y="7071360"/>
              <a:ext cx="12379325" cy="40005"/>
            </a:xfrm>
            <a:custGeom>
              <a:avLst/>
              <a:gdLst/>
              <a:ahLst/>
              <a:cxnLst/>
              <a:rect l="l" t="t" r="r" b="b"/>
              <a:pathLst>
                <a:path w="12379325" h="40004">
                  <a:moveTo>
                    <a:pt x="12378816" y="39903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2"/>
              <a:ext cx="1244447" cy="12332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74936" y="4697387"/>
              <a:ext cx="2542285" cy="215709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20235" y="4678718"/>
              <a:ext cx="2389251" cy="21757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28306" y="4697577"/>
              <a:ext cx="2542285" cy="217576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15388" y="4678718"/>
              <a:ext cx="2498470" cy="2175764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518566" y="382980"/>
            <a:ext cx="9926955" cy="39897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Clr>
                <a:srgbClr val="FFFFFF"/>
              </a:buClr>
              <a:buFont typeface="Arial"/>
              <a:buChar char="•"/>
              <a:tabLst>
                <a:tab pos="354965" algn="l"/>
              </a:tabLst>
            </a:pPr>
            <a:r>
              <a:rPr dirty="0" cap="small" sz="2000" spc="-155">
                <a:solidFill>
                  <a:srgbClr val="FFFFFF"/>
                </a:solidFill>
                <a:latin typeface="Lucida Sans"/>
                <a:cs typeface="Lucida Sans"/>
              </a:rPr>
              <a:t>Act</a:t>
            </a:r>
            <a:r>
              <a:rPr dirty="0" cap="small" sz="2000" spc="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345">
                <a:solidFill>
                  <a:srgbClr val="FFFFFF"/>
                </a:solidFill>
                <a:latin typeface="Lucida Sans"/>
                <a:cs typeface="Lucida Sans"/>
              </a:rPr>
              <a:t>751</a:t>
            </a:r>
            <a:r>
              <a:rPr dirty="0" cap="small" sz="20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30">
                <a:solidFill>
                  <a:srgbClr val="FFFFFF"/>
                </a:solidFill>
                <a:latin typeface="Lucida Sans"/>
                <a:cs typeface="Lucida Sans"/>
              </a:rPr>
              <a:t>intends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25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2000" spc="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fund</a:t>
            </a:r>
            <a:r>
              <a:rPr dirty="0" cap="small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85">
                <a:solidFill>
                  <a:srgbClr val="FFFFFF"/>
                </a:solidFill>
                <a:latin typeface="Lucida Sans"/>
                <a:cs typeface="Lucida Sans"/>
              </a:rPr>
              <a:t>$2</a:t>
            </a:r>
            <a:r>
              <a:rPr dirty="0" cap="small" sz="20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billion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 higher</a:t>
            </a:r>
            <a:r>
              <a:rPr dirty="0" cap="small" sz="20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14">
                <a:solidFill>
                  <a:srgbClr val="FFFFFF"/>
                </a:solidFill>
                <a:latin typeface="Lucida Sans"/>
                <a:cs typeface="Lucida Sans"/>
              </a:rPr>
              <a:t>education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deferred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maintenance</a:t>
            </a:r>
            <a:r>
              <a:rPr dirty="0" cap="small" sz="20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60">
                <a:solidFill>
                  <a:srgbClr val="FFFFFF"/>
                </a:solidFill>
                <a:latin typeface="Lucida Sans"/>
                <a:cs typeface="Lucida Sans"/>
              </a:rPr>
              <a:t>backlog</a:t>
            </a:r>
            <a:endParaRPr sz="20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515"/>
              </a:spcBef>
              <a:buClr>
                <a:srgbClr val="FFFFFF"/>
              </a:buClr>
              <a:buFont typeface="Arial"/>
              <a:buChar char="•"/>
            </a:pPr>
            <a:endParaRPr sz="16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000" spc="-190">
                <a:solidFill>
                  <a:srgbClr val="FFFFFF"/>
                </a:solidFill>
                <a:latin typeface="Lucida Sans"/>
                <a:cs typeface="Lucida Sans"/>
              </a:rPr>
              <a:t>$25</a:t>
            </a:r>
            <a:r>
              <a:rPr dirty="0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MILLION</a:t>
            </a:r>
            <a:r>
              <a:rPr dirty="0" sz="16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PROVIDED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Lucida Sans"/>
                <a:cs typeface="Lucida Sans"/>
              </a:rPr>
              <a:t>THIS</a:t>
            </a:r>
            <a:r>
              <a:rPr dirty="0" sz="16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FISCAL</a:t>
            </a:r>
            <a:r>
              <a:rPr dirty="0" sz="16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YEAR</a:t>
            </a:r>
            <a:r>
              <a:rPr dirty="0" sz="2000" spc="-75">
                <a:solidFill>
                  <a:srgbClr val="FFFFFF"/>
                </a:solidFill>
                <a:latin typeface="Lucida Sans"/>
                <a:cs typeface="Lucida Sans"/>
              </a:rPr>
              <a:t>,</a:t>
            </a:r>
            <a:r>
              <a:rPr dirty="0" sz="20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200">
                <a:solidFill>
                  <a:srgbClr val="FFFFFF"/>
                </a:solidFill>
                <a:latin typeface="Lucida Sans"/>
                <a:cs typeface="Lucida Sans"/>
              </a:rPr>
              <a:t>$75</a:t>
            </a:r>
            <a:r>
              <a:rPr dirty="0" sz="20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MILLION</a:t>
            </a:r>
            <a:r>
              <a:rPr dirty="0" sz="16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LAST 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YEAR</a:t>
            </a:r>
            <a:endParaRPr sz="16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509"/>
              </a:spcBef>
              <a:buClr>
                <a:srgbClr val="FFFFFF"/>
              </a:buClr>
              <a:buFont typeface="Arial"/>
              <a:buChar char="•"/>
            </a:pPr>
            <a:endParaRPr sz="16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</a:tabLst>
            </a:pPr>
            <a:r>
              <a:rPr dirty="0" u="sng" cap="small" sz="20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Lucida Sans"/>
                <a:cs typeface="Lucida Sans"/>
              </a:rPr>
              <a:t>All</a:t>
            </a:r>
            <a:r>
              <a:rPr dirty="0" u="none" cap="small" sz="20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>
                <a:solidFill>
                  <a:srgbClr val="FFFFFF"/>
                </a:solidFill>
                <a:latin typeface="Lucida Sans"/>
                <a:cs typeface="Lucida Sans"/>
              </a:rPr>
              <a:t>are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50">
                <a:solidFill>
                  <a:srgbClr val="FFFFFF"/>
                </a:solidFill>
                <a:latin typeface="Lucida Sans"/>
                <a:cs typeface="Lucida Sans"/>
              </a:rPr>
              <a:t>delegated</a:t>
            </a:r>
            <a:r>
              <a:rPr dirty="0" u="none" cap="small" sz="20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245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u="none" cap="small" sz="2000" spc="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40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u="none" cap="small" sz="2000" spc="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>
                <a:solidFill>
                  <a:srgbClr val="FFFFFF"/>
                </a:solidFill>
                <a:latin typeface="Lucida Sans"/>
                <a:cs typeface="Lucida Sans"/>
              </a:rPr>
              <a:t>universities</a:t>
            </a:r>
            <a:r>
              <a:rPr dirty="0" u="none" cap="small" sz="2000" spc="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245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u="none" cap="small" sz="2000" spc="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u="none" cap="small" sz="2000" spc="-10">
                <a:solidFill>
                  <a:srgbClr val="FFFFFF"/>
                </a:solidFill>
                <a:latin typeface="Lucida Sans"/>
                <a:cs typeface="Lucida Sans"/>
              </a:rPr>
              <a:t>manage</a:t>
            </a:r>
            <a:endParaRPr sz="20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515"/>
              </a:spcBef>
              <a:buClr>
                <a:srgbClr val="FFFFFF"/>
              </a:buClr>
              <a:buFont typeface="Arial"/>
              <a:buChar char="•"/>
            </a:pPr>
            <a:endParaRPr sz="16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cap="small" sz="2000" spc="-20">
                <a:solidFill>
                  <a:srgbClr val="FFFFFF"/>
                </a:solidFill>
                <a:latin typeface="Lucida Sans"/>
                <a:cs typeface="Lucida Sans"/>
              </a:rPr>
              <a:t>Generally</a:t>
            </a:r>
            <a:r>
              <a:rPr dirty="0" cap="small" sz="2000" spc="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smaller</a:t>
            </a:r>
            <a:r>
              <a:rPr dirty="0" cap="small" sz="2000" spc="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20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515"/>
              </a:spcBef>
              <a:buClr>
                <a:srgbClr val="FFFFFF"/>
              </a:buClr>
              <a:buFont typeface="Arial"/>
              <a:buChar char="•"/>
            </a:pPr>
            <a:endParaRPr sz="16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cap="small" sz="2000" spc="-110">
                <a:solidFill>
                  <a:srgbClr val="FFFFFF"/>
                </a:solidFill>
                <a:latin typeface="Lucida Sans"/>
                <a:cs typeface="Lucida Sans"/>
              </a:rPr>
              <a:t>Could</a:t>
            </a:r>
            <a:r>
              <a:rPr dirty="0" cap="small" sz="20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include</a:t>
            </a:r>
            <a:r>
              <a:rPr dirty="0" cap="small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larger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5">
                <a:solidFill>
                  <a:srgbClr val="FFFFFF"/>
                </a:solidFill>
                <a:latin typeface="Lucida Sans"/>
                <a:cs typeface="Lucida Sans"/>
              </a:rPr>
              <a:t>renovation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type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future</a:t>
            </a:r>
            <a:r>
              <a:rPr dirty="0" cap="small" sz="20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years</a:t>
            </a:r>
            <a:endParaRPr sz="200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515"/>
              </a:spcBef>
              <a:buClr>
                <a:srgbClr val="FFFFFF"/>
              </a:buClr>
              <a:buFont typeface="Arial"/>
              <a:buChar char="•"/>
            </a:pPr>
            <a:endParaRPr sz="160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cap="small" sz="2000" spc="-9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 Study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is</a:t>
            </a:r>
            <a:r>
              <a:rPr dirty="0" cap="small" sz="20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currently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80">
                <a:solidFill>
                  <a:srgbClr val="FFFFFF"/>
                </a:solidFill>
                <a:latin typeface="Lucida Sans"/>
                <a:cs typeface="Lucida Sans"/>
              </a:rPr>
              <a:t>underway</a:t>
            </a:r>
            <a:r>
              <a:rPr dirty="0" cap="small" sz="20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45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2000" spc="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determine</a:t>
            </a:r>
            <a:r>
              <a:rPr dirty="0" cap="small" sz="20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scale</a:t>
            </a:r>
            <a:r>
              <a:rPr dirty="0" cap="small" sz="20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8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2000" spc="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10">
                <a:solidFill>
                  <a:srgbClr val="FFFFFF"/>
                </a:solidFill>
                <a:latin typeface="Lucida Sans"/>
                <a:cs typeface="Lucida Sans"/>
              </a:rPr>
              <a:t>prioritization</a:t>
            </a:r>
            <a:endParaRPr sz="2000">
              <a:latin typeface="Lucida Sans"/>
              <a:cs typeface="Lucida Sans"/>
            </a:endParaRPr>
          </a:p>
          <a:p>
            <a:pPr marL="353695">
              <a:lnSpc>
                <a:spcPct val="100000"/>
              </a:lnSpc>
            </a:pP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DEFERRED</a:t>
            </a:r>
            <a:r>
              <a:rPr dirty="0" sz="16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MAINTENANCE</a:t>
            </a:r>
            <a:r>
              <a:rPr dirty="0" sz="1600" spc="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75">
                <a:solidFill>
                  <a:srgbClr val="FFFFFF"/>
                </a:solidFill>
                <a:latin typeface="Lucida Sans"/>
                <a:cs typeface="Lucida Sans"/>
              </a:rPr>
              <a:t>AT</a:t>
            </a:r>
            <a:r>
              <a:rPr dirty="0" sz="1600" spc="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Lucida Sans"/>
                <a:cs typeface="Lucida Sans"/>
              </a:rPr>
              <a:t>HIGHER</a:t>
            </a:r>
            <a:r>
              <a:rPr dirty="0" sz="16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14">
                <a:solidFill>
                  <a:srgbClr val="FFFFFF"/>
                </a:solidFill>
                <a:latin typeface="Lucida Sans"/>
                <a:cs typeface="Lucida Sans"/>
              </a:rPr>
              <a:t>EDUCATION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FACILITIES</a:t>
            </a:r>
            <a:r>
              <a:rPr dirty="0" sz="16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STATEWIDE</a:t>
            </a:r>
            <a:r>
              <a:rPr dirty="0" sz="2000" spc="-75">
                <a:solidFill>
                  <a:srgbClr val="FFFFFF"/>
                </a:solidFill>
                <a:latin typeface="Lucida Sans"/>
                <a:cs typeface="Lucida Sans"/>
              </a:rPr>
              <a:t>,</a:t>
            </a:r>
            <a:r>
              <a:rPr dirty="0" sz="20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ALLOWING</a:t>
            </a:r>
            <a:endParaRPr sz="1600">
              <a:latin typeface="Lucida Sans"/>
              <a:cs typeface="Lucida Sans"/>
            </a:endParaRPr>
          </a:p>
          <a:p>
            <a:pPr marL="353695">
              <a:lnSpc>
                <a:spcPct val="100000"/>
              </a:lnSpc>
              <a:spcBef>
                <a:spcPts val="5"/>
              </a:spcBef>
            </a:pP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FOR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STRATEGIC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APPROPRIATIONS 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OF </a:t>
            </a:r>
            <a:r>
              <a:rPr dirty="0" sz="1600" spc="-70">
                <a:solidFill>
                  <a:srgbClr val="FFFFFF"/>
                </a:solidFill>
                <a:latin typeface="Lucida Sans"/>
                <a:cs typeface="Lucida Sans"/>
              </a:rPr>
              <a:t>FUNDING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LATER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YEARS</a:t>
            </a:r>
            <a:r>
              <a:rPr dirty="0" sz="2000" spc="-10">
                <a:solidFill>
                  <a:srgbClr val="FFFFFF"/>
                </a:solidFill>
                <a:latin typeface="Lucida Sans"/>
                <a:cs typeface="Lucida Sans"/>
              </a:rPr>
              <a:t>.</a:t>
            </a:r>
            <a:endParaRPr sz="2000">
              <a:latin typeface="Lucida Sans"/>
              <a:cs typeface="Lucida Sans"/>
            </a:endParaRPr>
          </a:p>
        </p:txBody>
      </p:sp>
      <p:pic>
        <p:nvPicPr>
          <p:cNvPr id="10" name="object 10" descr="BOARD OF REGENTS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523348" y="899033"/>
            <a:ext cx="3165094" cy="361721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060954" y="7175727"/>
            <a:ext cx="948118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380">
                <a:solidFill>
                  <a:srgbClr val="FFFFFF"/>
                </a:solidFill>
                <a:latin typeface="Lucida Sans"/>
                <a:cs typeface="Lucida Sans"/>
              </a:rPr>
              <a:t>ACT</a:t>
            </a:r>
            <a:r>
              <a:rPr dirty="0" sz="3600" spc="-1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640">
                <a:solidFill>
                  <a:srgbClr val="FFFFFF"/>
                </a:solidFill>
                <a:latin typeface="Lucida Sans"/>
                <a:cs typeface="Lucida Sans"/>
              </a:rPr>
              <a:t>751</a:t>
            </a:r>
            <a:r>
              <a:rPr dirty="0" sz="3600" spc="-1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60">
                <a:solidFill>
                  <a:srgbClr val="FFFFFF"/>
                </a:solidFill>
                <a:latin typeface="Lucida Sans"/>
                <a:cs typeface="Lucida Sans"/>
              </a:rPr>
              <a:t>(HIGHER</a:t>
            </a:r>
            <a:r>
              <a:rPr dirty="0" sz="28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210">
                <a:solidFill>
                  <a:srgbClr val="FFFFFF"/>
                </a:solidFill>
                <a:latin typeface="Lucida Sans"/>
                <a:cs typeface="Lucida Sans"/>
              </a:rPr>
              <a:t>EDUCATION</a:t>
            </a:r>
            <a:r>
              <a:rPr dirty="0" sz="28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>
                <a:solidFill>
                  <a:srgbClr val="FFFFFF"/>
                </a:solidFill>
                <a:latin typeface="Lucida Sans"/>
                <a:cs typeface="Lucida Sans"/>
              </a:rPr>
              <a:t>DEFERRED</a:t>
            </a:r>
            <a:r>
              <a:rPr dirty="0" sz="28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60">
                <a:solidFill>
                  <a:srgbClr val="FFFFFF"/>
                </a:solidFill>
                <a:latin typeface="Lucida Sans"/>
                <a:cs typeface="Lucida Sans"/>
              </a:rPr>
              <a:t>MAINTENANCE)</a:t>
            </a:r>
            <a:endParaRPr sz="28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3427031"/>
            <a:ext cx="12487910" cy="4189095"/>
            <a:chOff x="144805" y="3427031"/>
            <a:chExt cx="12487910" cy="4189095"/>
          </a:xfrm>
        </p:grpSpPr>
        <p:pic>
          <p:nvPicPr>
            <p:cNvPr id="3" name="object 3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4" name="object 4" descr="Job Order Contracti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97600" y="5628525"/>
              <a:ext cx="3496818" cy="115663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7415" y="3427031"/>
              <a:ext cx="3112262" cy="3358134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543864" y="278130"/>
            <a:ext cx="464693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cap="small" sz="3200" spc="-30">
                <a:solidFill>
                  <a:srgbClr val="FFFF00"/>
                </a:solidFill>
              </a:rPr>
              <a:t>Design</a:t>
            </a:r>
            <a:r>
              <a:rPr dirty="0" cap="small" sz="3200" spc="-175">
                <a:solidFill>
                  <a:srgbClr val="FFFF00"/>
                </a:solidFill>
              </a:rPr>
              <a:t> </a:t>
            </a:r>
            <a:r>
              <a:rPr dirty="0" cap="small" sz="3200" spc="-385">
                <a:solidFill>
                  <a:srgbClr val="FFFF00"/>
                </a:solidFill>
              </a:rPr>
              <a:t>/</a:t>
            </a:r>
            <a:r>
              <a:rPr dirty="0" cap="small" sz="3200" spc="-155">
                <a:solidFill>
                  <a:srgbClr val="FFFF00"/>
                </a:solidFill>
              </a:rPr>
              <a:t> </a:t>
            </a:r>
            <a:r>
              <a:rPr dirty="0" cap="small" sz="3200">
                <a:solidFill>
                  <a:srgbClr val="FFFF00"/>
                </a:solidFill>
              </a:rPr>
              <a:t>Bid</a:t>
            </a:r>
            <a:r>
              <a:rPr dirty="0" cap="small" sz="3200" spc="-55">
                <a:solidFill>
                  <a:srgbClr val="FFFF00"/>
                </a:solidFill>
              </a:rPr>
              <a:t> </a:t>
            </a:r>
            <a:r>
              <a:rPr dirty="0" cap="small" sz="3200" spc="-385">
                <a:solidFill>
                  <a:srgbClr val="FFFF00"/>
                </a:solidFill>
              </a:rPr>
              <a:t>/</a:t>
            </a:r>
            <a:r>
              <a:rPr dirty="0" cap="small" sz="3200" spc="-155">
                <a:solidFill>
                  <a:srgbClr val="FFFF00"/>
                </a:solidFill>
              </a:rPr>
              <a:t> </a:t>
            </a:r>
            <a:r>
              <a:rPr dirty="0" cap="small" sz="3200">
                <a:solidFill>
                  <a:srgbClr val="FFFF00"/>
                </a:solidFill>
              </a:rPr>
              <a:t>Build</a:t>
            </a:r>
            <a:r>
              <a:rPr dirty="0" cap="small" sz="3200" spc="-35">
                <a:solidFill>
                  <a:srgbClr val="FFFF00"/>
                </a:solidFill>
              </a:rPr>
              <a:t> </a:t>
            </a:r>
            <a:r>
              <a:rPr dirty="0" cap="small" sz="3200" spc="-10">
                <a:solidFill>
                  <a:srgbClr val="FFFF00"/>
                </a:solidFill>
              </a:rPr>
              <a:t>(DBB)</a:t>
            </a:r>
            <a:endParaRPr sz="3200"/>
          </a:p>
        </p:txBody>
      </p:sp>
      <p:sp>
        <p:nvSpPr>
          <p:cNvPr id="7" name="object 7"/>
          <p:cNvSpPr txBox="1"/>
          <p:nvPr/>
        </p:nvSpPr>
        <p:spPr>
          <a:xfrm>
            <a:off x="1037640" y="1049528"/>
            <a:ext cx="473900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</a:tabLst>
            </a:pPr>
            <a:r>
              <a:rPr dirty="0" cap="small" sz="1800" spc="-190">
                <a:solidFill>
                  <a:srgbClr val="FFFFFF"/>
                </a:solidFill>
                <a:latin typeface="Lucida Sans"/>
                <a:cs typeface="Lucida Sans"/>
              </a:rPr>
              <a:t>364</a:t>
            </a:r>
            <a:r>
              <a:rPr dirty="0" cap="small" sz="18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Active</a:t>
            </a:r>
            <a:r>
              <a:rPr dirty="0" cap="small" sz="18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FP&amp;C</a:t>
            </a:r>
            <a:r>
              <a:rPr dirty="0" cap="small" sz="18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cap="small" sz="1800" spc="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Advertised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official</a:t>
            </a:r>
            <a:r>
              <a:rPr dirty="0" cap="small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journal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5">
                <a:solidFill>
                  <a:srgbClr val="FFFFFF"/>
                </a:solidFill>
                <a:latin typeface="Lucida Sans"/>
                <a:cs typeface="Lucida Sans"/>
              </a:rPr>
              <a:t>latap</a:t>
            </a:r>
            <a:endParaRPr sz="1800">
              <a:latin typeface="Lucida Sans"/>
              <a:cs typeface="Lucida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3864" y="1893824"/>
            <a:ext cx="6960234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cap="small" sz="3200" spc="-170">
                <a:solidFill>
                  <a:srgbClr val="FFFF00"/>
                </a:solidFill>
                <a:latin typeface="Lucida Sans"/>
                <a:cs typeface="Lucida Sans"/>
              </a:rPr>
              <a:t>Construction</a:t>
            </a:r>
            <a:r>
              <a:rPr dirty="0" cap="small" sz="3200" spc="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95">
                <a:solidFill>
                  <a:srgbClr val="FFFF00"/>
                </a:solidFill>
                <a:latin typeface="Lucida Sans"/>
                <a:cs typeface="Lucida Sans"/>
              </a:rPr>
              <a:t>Manager</a:t>
            </a:r>
            <a:r>
              <a:rPr dirty="0" cap="small" sz="3200" spc="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280">
                <a:solidFill>
                  <a:srgbClr val="FFFF00"/>
                </a:solidFill>
                <a:latin typeface="Lucida Sans"/>
                <a:cs typeface="Lucida Sans"/>
              </a:rPr>
              <a:t>at</a:t>
            </a:r>
            <a:r>
              <a:rPr dirty="0" cap="small" sz="3200" spc="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>
                <a:solidFill>
                  <a:srgbClr val="FFFF00"/>
                </a:solidFill>
                <a:latin typeface="Lucida Sans"/>
                <a:cs typeface="Lucida Sans"/>
              </a:rPr>
              <a:t>Risk</a:t>
            </a:r>
            <a:r>
              <a:rPr dirty="0" cap="small" sz="3200" spc="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85">
                <a:solidFill>
                  <a:srgbClr val="FFFF00"/>
                </a:solidFill>
                <a:latin typeface="Lucida Sans"/>
                <a:cs typeface="Lucida Sans"/>
              </a:rPr>
              <a:t>(CM@R)</a:t>
            </a:r>
            <a:endParaRPr sz="3200">
              <a:latin typeface="Lucida Sans"/>
              <a:cs typeface="Lucida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37640" y="2665221"/>
            <a:ext cx="599313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</a:tabLst>
            </a:pPr>
            <a:r>
              <a:rPr dirty="0" cap="small" sz="1800" spc="-365">
                <a:solidFill>
                  <a:srgbClr val="FFFFFF"/>
                </a:solidFill>
                <a:latin typeface="Lucida Sans"/>
                <a:cs typeface="Lucida Sans"/>
              </a:rPr>
              <a:t>13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Active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FP&amp;C</a:t>
            </a:r>
            <a:r>
              <a:rPr dirty="0" cap="small" sz="18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cap="small" sz="1800" spc="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Advertised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the 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official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journal,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35">
                <a:solidFill>
                  <a:srgbClr val="FFFFFF"/>
                </a:solidFill>
                <a:latin typeface="Lucida Sans"/>
                <a:cs typeface="Lucida Sans"/>
              </a:rPr>
              <a:t>latap 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fpc</a:t>
            </a: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website</a:t>
            </a:r>
            <a:endParaRPr sz="1800">
              <a:latin typeface="Lucida Sans"/>
              <a:cs typeface="Lucida Sans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criteria</a:t>
            </a:r>
            <a:r>
              <a:rPr dirty="0" cap="small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committee</a:t>
            </a: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defined</a:t>
            </a:r>
            <a:r>
              <a:rPr dirty="0" cap="small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statute</a:t>
            </a:r>
            <a:endParaRPr sz="1800">
              <a:latin typeface="Lucida Sans"/>
              <a:cs typeface="Lucida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3864" y="3783533"/>
            <a:ext cx="520827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cap="small" sz="3200" spc="145">
                <a:solidFill>
                  <a:srgbClr val="FFFF00"/>
                </a:solidFill>
                <a:latin typeface="Lucida Sans"/>
                <a:cs typeface="Lucida Sans"/>
              </a:rPr>
              <a:t>Job</a:t>
            </a:r>
            <a:r>
              <a:rPr dirty="0" cap="small" sz="3200" spc="-2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65">
                <a:solidFill>
                  <a:srgbClr val="FFFF00"/>
                </a:solidFill>
                <a:latin typeface="Lucida Sans"/>
                <a:cs typeface="Lucida Sans"/>
              </a:rPr>
              <a:t>Order</a:t>
            </a:r>
            <a:r>
              <a:rPr dirty="0" cap="small" sz="3200" spc="-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90">
                <a:solidFill>
                  <a:srgbClr val="FFFF00"/>
                </a:solidFill>
                <a:latin typeface="Lucida Sans"/>
                <a:cs typeface="Lucida Sans"/>
              </a:rPr>
              <a:t>Contracting</a:t>
            </a:r>
            <a:r>
              <a:rPr dirty="0" cap="small" sz="3200" spc="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50">
                <a:solidFill>
                  <a:srgbClr val="FFFF00"/>
                </a:solidFill>
                <a:latin typeface="Lucida Sans"/>
                <a:cs typeface="Lucida Sans"/>
              </a:rPr>
              <a:t>(JOC)</a:t>
            </a:r>
            <a:endParaRPr sz="3200">
              <a:latin typeface="Lucida Sans"/>
              <a:cs typeface="Lucida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7640" y="4555363"/>
            <a:ext cx="673735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</a:tabLst>
            </a:pPr>
            <a:r>
              <a:rPr dirty="0" cap="small" sz="1800" spc="-155">
                <a:solidFill>
                  <a:srgbClr val="FFFFFF"/>
                </a:solidFill>
                <a:latin typeface="Lucida Sans"/>
                <a:cs typeface="Lucida Sans"/>
              </a:rPr>
              <a:t>0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Active</a:t>
            </a:r>
            <a:r>
              <a:rPr dirty="0" cap="small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State</a:t>
            </a:r>
            <a:r>
              <a:rPr dirty="0" cap="small" sz="18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Process 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defined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95">
                <a:solidFill>
                  <a:srgbClr val="FFFFFF"/>
                </a:solidFill>
                <a:latin typeface="Lucida Sans"/>
                <a:cs typeface="Lucida Sans"/>
              </a:rPr>
              <a:t>statute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90">
                <a:solidFill>
                  <a:srgbClr val="FFFFFF"/>
                </a:solidFill>
                <a:latin typeface="Lucida Sans"/>
                <a:cs typeface="Lucida Sans"/>
              </a:rPr>
              <a:t>(Act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35">
                <a:solidFill>
                  <a:srgbClr val="FFFFFF"/>
                </a:solidFill>
                <a:latin typeface="Lucida Sans"/>
                <a:cs typeface="Lucida Sans"/>
              </a:rPr>
              <a:t>88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2025)</a:t>
            </a:r>
            <a:endParaRPr sz="1800">
              <a:latin typeface="Lucida Sans"/>
              <a:cs typeface="Lucida Sans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Applicable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2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18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Higher</a:t>
            </a:r>
            <a:r>
              <a:rPr dirty="0" cap="small" sz="1800" spc="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5">
                <a:solidFill>
                  <a:srgbClr val="FFFFFF"/>
                </a:solidFill>
                <a:latin typeface="Lucida Sans"/>
                <a:cs typeface="Lucida Sans"/>
              </a:rPr>
              <a:t>Education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Deferred</a:t>
            </a:r>
            <a:r>
              <a:rPr dirty="0" cap="small" sz="1800" spc="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55">
                <a:solidFill>
                  <a:srgbClr val="FFFFFF"/>
                </a:solidFill>
                <a:latin typeface="Lucida Sans"/>
                <a:cs typeface="Lucida Sans"/>
              </a:rPr>
              <a:t>Maintenance</a:t>
            </a:r>
            <a:r>
              <a:rPr dirty="0" cap="small" sz="1800" spc="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</p:txBody>
      </p:sp>
      <p:pic>
        <p:nvPicPr>
          <p:cNvPr id="12" name="object 12" descr="Advantages of Design Build for Mechanical Projects – MEP Services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97416" y="392811"/>
            <a:ext cx="3112262" cy="2924429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4530344" y="7175727"/>
            <a:ext cx="800925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120">
                <a:solidFill>
                  <a:srgbClr val="FFFFFF"/>
                </a:solidFill>
                <a:latin typeface="Lucida Sans"/>
                <a:cs typeface="Lucida Sans"/>
              </a:rPr>
              <a:t>TITLE</a:t>
            </a:r>
            <a:r>
              <a:rPr dirty="0" sz="3600" spc="-1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3600" spc="-320">
                <a:solidFill>
                  <a:srgbClr val="FFFFFF"/>
                </a:solidFill>
                <a:latin typeface="Lucida Sans"/>
                <a:cs typeface="Lucida Sans"/>
              </a:rPr>
              <a:t>38</a:t>
            </a:r>
            <a:r>
              <a:rPr dirty="0" sz="3600" spc="-1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195">
                <a:solidFill>
                  <a:srgbClr val="FFFFFF"/>
                </a:solidFill>
                <a:latin typeface="Lucida Sans"/>
                <a:cs typeface="Lucida Sans"/>
              </a:rPr>
              <a:t>(CONSTRUCTION</a:t>
            </a:r>
            <a:r>
              <a:rPr dirty="0" sz="2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45">
                <a:solidFill>
                  <a:srgbClr val="FFFFFF"/>
                </a:solidFill>
                <a:latin typeface="Lucida Sans"/>
                <a:cs typeface="Lucida Sans"/>
              </a:rPr>
              <a:t>DELIVERY</a:t>
            </a:r>
            <a:r>
              <a:rPr dirty="0" sz="28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800" spc="-85">
                <a:solidFill>
                  <a:srgbClr val="FFFFFF"/>
                </a:solidFill>
                <a:latin typeface="Lucida Sans"/>
                <a:cs typeface="Lucida Sans"/>
              </a:rPr>
              <a:t>METHODS)</a:t>
            </a:r>
            <a:endParaRPr sz="28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4805" y="4471415"/>
            <a:ext cx="12487910" cy="3144520"/>
            <a:chOff x="144805" y="4471415"/>
            <a:chExt cx="12487910" cy="3144520"/>
          </a:xfrm>
        </p:grpSpPr>
        <p:sp>
          <p:nvSpPr>
            <p:cNvPr id="3" name="object 3"/>
            <p:cNvSpPr/>
            <p:nvPr/>
          </p:nvSpPr>
          <p:spPr>
            <a:xfrm>
              <a:off x="243840" y="7071359"/>
              <a:ext cx="12379325" cy="40005"/>
            </a:xfrm>
            <a:custGeom>
              <a:avLst/>
              <a:gdLst/>
              <a:ahLst/>
              <a:cxnLst/>
              <a:rect l="l" t="t" r="r" b="b"/>
              <a:pathLst>
                <a:path w="12379325" h="40004">
                  <a:moveTo>
                    <a:pt x="12378816" y="39903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A picture containing text, container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805" y="6382511"/>
              <a:ext cx="1244447" cy="12332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60891" y="4471415"/>
              <a:ext cx="3886961" cy="2501645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98728" y="388365"/>
            <a:ext cx="7504430" cy="5521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lr>
                <a:srgbClr val="FFFF00"/>
              </a:buClr>
              <a:buFont typeface="Arial"/>
              <a:buChar char="•"/>
              <a:tabLst>
                <a:tab pos="354965" algn="l"/>
              </a:tabLst>
            </a:pPr>
            <a:r>
              <a:rPr dirty="0" cap="small" sz="3200" spc="-204">
                <a:solidFill>
                  <a:srgbClr val="FFFF00"/>
                </a:solidFill>
                <a:latin typeface="Lucida Sans"/>
                <a:cs typeface="Lucida Sans"/>
              </a:rPr>
              <a:t>Statutory</a:t>
            </a:r>
            <a:r>
              <a:rPr dirty="0" cap="small" sz="3200" spc="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0">
                <a:solidFill>
                  <a:srgbClr val="FFFF00"/>
                </a:solidFill>
                <a:latin typeface="Lucida Sans"/>
                <a:cs typeface="Lucida Sans"/>
              </a:rPr>
              <a:t>requirements:</a:t>
            </a:r>
            <a:endParaRPr sz="32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spcBef>
                <a:spcPts val="1995"/>
              </a:spcBef>
              <a:buFont typeface="Arial"/>
              <a:buChar char="•"/>
              <a:tabLst>
                <a:tab pos="812165" algn="l"/>
              </a:tabLst>
            </a:pP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Public</a:t>
            </a:r>
            <a:r>
              <a:rPr dirty="0" cap="small" sz="18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entities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50">
                <a:solidFill>
                  <a:srgbClr val="FFFFFF"/>
                </a:solidFill>
                <a:latin typeface="Lucida Sans"/>
                <a:cs typeface="Lucida Sans"/>
              </a:rPr>
              <a:t>have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flexibility </a:t>
            </a:r>
            <a:r>
              <a:rPr dirty="0" cap="small" sz="1800" spc="-22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1800" spc="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choose</a:t>
            </a:r>
            <a:r>
              <a:rPr dirty="0" cap="small" sz="18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70">
                <a:solidFill>
                  <a:srgbClr val="FFFFFF"/>
                </a:solidFill>
                <a:latin typeface="Lucida Sans"/>
                <a:cs typeface="Lucida Sans"/>
              </a:rPr>
              <a:t>at</a:t>
            </a:r>
            <a:r>
              <a:rPr dirty="0" cap="small" sz="1800" spc="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75">
                <a:solidFill>
                  <a:srgbClr val="FFFFFF"/>
                </a:solidFill>
                <a:latin typeface="Lucida Sans"/>
                <a:cs typeface="Lucida Sans"/>
              </a:rPr>
              <a:t>$15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cap="small" sz="18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or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greater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Requires</a:t>
            </a:r>
            <a:r>
              <a:rPr dirty="0" cap="small" sz="18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legislative</a:t>
            </a:r>
            <a:r>
              <a:rPr dirty="0" cap="small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approval</a:t>
            </a:r>
            <a:r>
              <a:rPr dirty="0" cap="small" sz="1800" spc="-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from</a:t>
            </a:r>
            <a:r>
              <a:rPr dirty="0" cap="small" sz="1800" spc="-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45">
                <a:solidFill>
                  <a:srgbClr val="FFFFFF"/>
                </a:solidFill>
                <a:latin typeface="Lucida Sans"/>
                <a:cs typeface="Lucida Sans"/>
              </a:rPr>
              <a:t>$5</a:t>
            </a:r>
            <a:r>
              <a:rPr dirty="0" cap="small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cap="small" sz="1800" spc="-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2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18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75">
                <a:solidFill>
                  <a:srgbClr val="FFFFFF"/>
                </a:solidFill>
                <a:latin typeface="Lucida Sans"/>
                <a:cs typeface="Lucida Sans"/>
              </a:rPr>
              <a:t>$15</a:t>
            </a:r>
            <a:r>
              <a:rPr dirty="0" cap="small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5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Design</a:t>
            </a:r>
            <a:r>
              <a:rPr dirty="0" cap="small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35">
                <a:solidFill>
                  <a:srgbClr val="FFFFFF"/>
                </a:solidFill>
                <a:latin typeface="Lucida Sans"/>
                <a:cs typeface="Lucida Sans"/>
              </a:rPr>
              <a:t>cannot</a:t>
            </a:r>
            <a:r>
              <a:rPr dirty="0" cap="small" sz="1800" spc="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0">
                <a:solidFill>
                  <a:srgbClr val="FFFFFF"/>
                </a:solidFill>
                <a:latin typeface="Lucida Sans"/>
                <a:cs typeface="Lucida Sans"/>
              </a:rPr>
              <a:t>exceed</a:t>
            </a:r>
            <a:r>
              <a:rPr dirty="0" cap="small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5">
                <a:solidFill>
                  <a:srgbClr val="FFFFFF"/>
                </a:solidFill>
                <a:latin typeface="Lucida Sans"/>
                <a:cs typeface="Lucida Sans"/>
              </a:rPr>
              <a:t>30%</a:t>
            </a:r>
            <a:r>
              <a:rPr dirty="0" cap="small" sz="18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prior</a:t>
            </a:r>
            <a:r>
              <a:rPr dirty="0" cap="small" sz="18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220">
                <a:solidFill>
                  <a:srgbClr val="FFFFFF"/>
                </a:solidFill>
                <a:latin typeface="Lucida Sans"/>
                <a:cs typeface="Lucida Sans"/>
              </a:rPr>
              <a:t>to</a:t>
            </a:r>
            <a:r>
              <a:rPr dirty="0" cap="small" sz="18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70">
                <a:solidFill>
                  <a:srgbClr val="FFFFFF"/>
                </a:solidFill>
                <a:latin typeface="Lucida Sans"/>
                <a:cs typeface="Lucida Sans"/>
              </a:rPr>
              <a:t>CM@R</a:t>
            </a:r>
            <a:r>
              <a:rPr dirty="0" cap="small" sz="18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endParaRPr sz="18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620"/>
              </a:spcBef>
              <a:buClr>
                <a:srgbClr val="FFFFFF"/>
              </a:buClr>
              <a:buFont typeface="Arial"/>
              <a:buChar char="•"/>
            </a:pPr>
            <a:endParaRPr sz="145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</a:tabLst>
            </a:pPr>
            <a:r>
              <a:rPr dirty="0" cap="small" sz="3200" spc="-25">
                <a:solidFill>
                  <a:srgbClr val="FFFF00"/>
                </a:solidFill>
                <a:latin typeface="Lucida Sans"/>
                <a:cs typeface="Lucida Sans"/>
              </a:rPr>
              <a:t>FP&amp;C’s</a:t>
            </a:r>
            <a:r>
              <a:rPr dirty="0" cap="small" sz="3200" spc="-16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10">
                <a:solidFill>
                  <a:srgbClr val="FFFF00"/>
                </a:solidFill>
                <a:latin typeface="Lucida Sans"/>
                <a:cs typeface="Lucida Sans"/>
              </a:rPr>
              <a:t>considerations</a:t>
            </a:r>
            <a:r>
              <a:rPr dirty="0" cap="small" sz="32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cap="small" sz="3200" spc="-1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25">
                <a:solidFill>
                  <a:srgbClr val="FFFF00"/>
                </a:solidFill>
                <a:latin typeface="Lucida Sans"/>
                <a:cs typeface="Lucida Sans"/>
              </a:rPr>
              <a:t>using</a:t>
            </a:r>
            <a:r>
              <a:rPr dirty="0" cap="small" sz="3200" spc="-12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70">
                <a:solidFill>
                  <a:srgbClr val="FFFF00"/>
                </a:solidFill>
                <a:latin typeface="Lucida Sans"/>
                <a:cs typeface="Lucida Sans"/>
              </a:rPr>
              <a:t>CM@R:</a:t>
            </a:r>
            <a:endParaRPr sz="32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spcBef>
                <a:spcPts val="1990"/>
              </a:spcBef>
              <a:buFont typeface="Arial"/>
              <a:buChar char="•"/>
              <a:tabLst>
                <a:tab pos="812165" algn="l"/>
              </a:tabLst>
            </a:pP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Large</a:t>
            </a:r>
            <a:r>
              <a:rPr dirty="0" cap="small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cap="small" sz="1800" spc="-50">
                <a:solidFill>
                  <a:srgbClr val="FFFFFF"/>
                </a:solidFill>
                <a:latin typeface="Lucida Sans"/>
                <a:cs typeface="Lucida Sans"/>
              </a:rPr>
              <a:t>Complex/Phased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 projects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r>
              <a:rPr dirty="0" cap="small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70">
                <a:solidFill>
                  <a:srgbClr val="FFFFFF"/>
                </a:solidFill>
                <a:latin typeface="Lucida Sans"/>
                <a:cs typeface="Lucida Sans"/>
              </a:rPr>
              <a:t>that</a:t>
            </a:r>
            <a:r>
              <a:rPr dirty="0" cap="small" sz="1800" spc="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benefit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65">
                <a:solidFill>
                  <a:srgbClr val="FFFFFF"/>
                </a:solidFill>
                <a:latin typeface="Lucida Sans"/>
                <a:cs typeface="Lucida Sans"/>
              </a:rPr>
              <a:t>from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early</a:t>
            </a:r>
            <a:r>
              <a:rPr dirty="0" cap="small" sz="18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1800" spc="-10">
                <a:solidFill>
                  <a:srgbClr val="FFFFFF"/>
                </a:solidFill>
                <a:latin typeface="Lucida Sans"/>
                <a:cs typeface="Lucida Sans"/>
              </a:rPr>
              <a:t>start/Schedule</a:t>
            </a:r>
            <a:endParaRPr sz="1800">
              <a:latin typeface="Lucida Sans"/>
              <a:cs typeface="Lucida Sans"/>
            </a:endParaRPr>
          </a:p>
          <a:p>
            <a:pPr lvl="1">
              <a:lnSpc>
                <a:spcPct val="100000"/>
              </a:lnSpc>
              <a:spcBef>
                <a:spcPts val="140"/>
              </a:spcBef>
              <a:buClr>
                <a:srgbClr val="FFFFFF"/>
              </a:buClr>
              <a:buFont typeface="Arial"/>
              <a:buChar char="•"/>
            </a:pPr>
            <a:endParaRPr sz="1450">
              <a:latin typeface="Lucida Sans"/>
              <a:cs typeface="Lucida Sans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cap="small" sz="3200" spc="-40">
                <a:solidFill>
                  <a:srgbClr val="FFFF00"/>
                </a:solidFill>
                <a:latin typeface="Lucida Sans"/>
                <a:cs typeface="Lucida Sans"/>
              </a:rPr>
              <a:t>Criteria</a:t>
            </a:r>
            <a:r>
              <a:rPr dirty="0" cap="small" sz="3200" spc="-16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cap="small" sz="3200" spc="-13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65">
                <a:solidFill>
                  <a:srgbClr val="FFFF00"/>
                </a:solidFill>
                <a:latin typeface="Lucida Sans"/>
                <a:cs typeface="Lucida Sans"/>
              </a:rPr>
              <a:t>CM&amp;R</a:t>
            </a:r>
            <a:r>
              <a:rPr dirty="0" cap="small" sz="3200" spc="-17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40">
                <a:solidFill>
                  <a:srgbClr val="FFFF00"/>
                </a:solidFill>
                <a:latin typeface="Lucida Sans"/>
                <a:cs typeface="Lucida Sans"/>
              </a:rPr>
              <a:t>selection</a:t>
            </a:r>
            <a:r>
              <a:rPr dirty="0" cap="small" sz="32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>
                <a:solidFill>
                  <a:srgbClr val="FFFF00"/>
                </a:solidFill>
                <a:latin typeface="Lucida Sans"/>
                <a:cs typeface="Lucida Sans"/>
              </a:rPr>
              <a:t>in</a:t>
            </a:r>
            <a:r>
              <a:rPr dirty="0" cap="small" sz="3200" spc="-114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cap="small" sz="3200" spc="-10">
                <a:solidFill>
                  <a:srgbClr val="FFFF00"/>
                </a:solidFill>
                <a:latin typeface="Lucida Sans"/>
                <a:cs typeface="Lucida Sans"/>
              </a:rPr>
              <a:t>RFQ’s:</a:t>
            </a:r>
            <a:endParaRPr sz="32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spcBef>
                <a:spcPts val="1995"/>
              </a:spcBef>
              <a:buFont typeface="Arial"/>
              <a:buChar char="•"/>
              <a:tabLst>
                <a:tab pos="812165" algn="l"/>
              </a:tabLst>
            </a:pPr>
            <a:r>
              <a:rPr dirty="0" sz="1800" spc="-90">
                <a:solidFill>
                  <a:srgbClr val="FFFFFF"/>
                </a:solidFill>
                <a:latin typeface="Lucida Sans"/>
                <a:cs typeface="Lucida Sans"/>
              </a:rPr>
              <a:t>History,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Organization,</a:t>
            </a:r>
            <a:r>
              <a:rPr dirty="0" sz="18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Financial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Condition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14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8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Proposer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sz="1800" spc="-80">
                <a:solidFill>
                  <a:srgbClr val="FFFFFF"/>
                </a:solidFill>
                <a:latin typeface="Lucida Sans"/>
                <a:cs typeface="Lucida Sans"/>
              </a:rPr>
              <a:t>Qualifications</a:t>
            </a:r>
            <a:r>
              <a:rPr dirty="0" sz="18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Staffing</a:t>
            </a:r>
            <a:r>
              <a:rPr dirty="0" sz="1800" spc="-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Lucida Sans"/>
                <a:cs typeface="Lucida Sans"/>
              </a:rPr>
              <a:t>Plan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sz="1800" spc="-95">
                <a:solidFill>
                  <a:srgbClr val="FFFFFF"/>
                </a:solidFill>
                <a:latin typeface="Lucida Sans"/>
                <a:cs typeface="Lucida Sans"/>
              </a:rPr>
              <a:t>Approach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Lucida Sans"/>
                <a:cs typeface="Lucida Sans"/>
              </a:rPr>
              <a:t>Methodology</a:t>
            </a:r>
            <a:endParaRPr sz="1800">
              <a:latin typeface="Lucida Sans"/>
              <a:cs typeface="Lucida Sans"/>
            </a:endParaRPr>
          </a:p>
          <a:p>
            <a:pPr lvl="1" marL="812165" indent="-342265">
              <a:lnSpc>
                <a:spcPct val="100000"/>
              </a:lnSpc>
              <a:buFont typeface="Arial"/>
              <a:buChar char="•"/>
              <a:tabLst>
                <a:tab pos="812165" algn="l"/>
              </a:tabLst>
            </a:pP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Past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Performance</a:t>
            </a:r>
            <a:r>
              <a:rPr dirty="0" sz="18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20">
                <a:solidFill>
                  <a:srgbClr val="FFFFFF"/>
                </a:solidFill>
                <a:latin typeface="Lucida Sans"/>
                <a:cs typeface="Lucida Sans"/>
              </a:rPr>
              <a:t>and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Lucida Sans"/>
                <a:cs typeface="Lucida Sans"/>
              </a:rPr>
              <a:t>Experience</a:t>
            </a:r>
            <a:r>
              <a:rPr dirty="0" sz="18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30">
                <a:solidFill>
                  <a:srgbClr val="FFFFFF"/>
                </a:solidFill>
                <a:latin typeface="Lucida Sans"/>
                <a:cs typeface="Lucida Sans"/>
              </a:rPr>
              <a:t>on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Lucida Sans"/>
                <a:cs typeface="Lucida Sans"/>
              </a:rPr>
              <a:t>Similar</a:t>
            </a:r>
            <a:r>
              <a:rPr dirty="0" sz="18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Lucida Sans"/>
                <a:cs typeface="Lucida Sans"/>
              </a:rPr>
              <a:t>Projects</a:t>
            </a:r>
            <a:endParaRPr sz="1800">
              <a:latin typeface="Lucida Sans"/>
              <a:cs typeface="Lucida Sans"/>
            </a:endParaRPr>
          </a:p>
        </p:txBody>
      </p:sp>
      <p:pic>
        <p:nvPicPr>
          <p:cNvPr id="7" name="object 7" descr="Southern University Baton Rouge STEM ...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17153" y="375158"/>
            <a:ext cx="3773931" cy="1449070"/>
          </a:xfrm>
          <a:prstGeom prst="rect">
            <a:avLst/>
          </a:prstGeom>
        </p:spPr>
      </p:pic>
      <p:pic>
        <p:nvPicPr>
          <p:cNvPr id="8" name="object 8" descr="LSU Libraries Team Chosen for National ...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720328" y="1913382"/>
            <a:ext cx="3770756" cy="250926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5322823" y="7175727"/>
            <a:ext cx="721995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325">
                <a:solidFill>
                  <a:srgbClr val="FFFFFF"/>
                </a:solidFill>
                <a:latin typeface="Arial"/>
                <a:cs typeface="Arial"/>
              </a:rPr>
              <a:t>CONSTRUCTION</a:t>
            </a:r>
            <a:r>
              <a:rPr dirty="0" sz="36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54">
                <a:solidFill>
                  <a:srgbClr val="FFFFFF"/>
                </a:solidFill>
                <a:latin typeface="Arial"/>
                <a:cs typeface="Arial"/>
              </a:rPr>
              <a:t>MANAGER</a:t>
            </a:r>
            <a:r>
              <a:rPr dirty="0" sz="36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325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dirty="0" sz="36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55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A picture containing text, contain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805" y="6382511"/>
            <a:ext cx="1244447" cy="1233208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466445" y="399669"/>
            <a:ext cx="791019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245">
                <a:solidFill>
                  <a:srgbClr val="FFFF00"/>
                </a:solidFill>
              </a:rPr>
              <a:t>WHAT</a:t>
            </a:r>
            <a:r>
              <a:rPr dirty="0" sz="3200" spc="-15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NEW</a:t>
            </a:r>
            <a:r>
              <a:rPr dirty="0" sz="3200" spc="-130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PROJECTS</a:t>
            </a:r>
            <a:r>
              <a:rPr dirty="0" sz="3200" spc="-16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ARE</a:t>
            </a:r>
            <a:r>
              <a:rPr dirty="0" sz="3200" spc="-130">
                <a:solidFill>
                  <a:srgbClr val="FFFF00"/>
                </a:solidFill>
              </a:rPr>
              <a:t> </a:t>
            </a:r>
            <a:r>
              <a:rPr dirty="0" sz="3200" spc="-250">
                <a:solidFill>
                  <a:srgbClr val="FFFF00"/>
                </a:solidFill>
              </a:rPr>
              <a:t>COMING</a:t>
            </a:r>
            <a:r>
              <a:rPr dirty="0" sz="3200" spc="-165">
                <a:solidFill>
                  <a:srgbClr val="FFFF00"/>
                </a:solidFill>
              </a:rPr>
              <a:t> </a:t>
            </a:r>
            <a:r>
              <a:rPr dirty="0" sz="3200" spc="-120">
                <a:solidFill>
                  <a:srgbClr val="FFFF00"/>
                </a:solidFill>
              </a:rPr>
              <a:t>OUT???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6528561" y="7175727"/>
            <a:ext cx="6013450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9"/>
              </a:lnSpc>
            </a:pPr>
            <a:r>
              <a:rPr dirty="0" sz="3600" spc="-320">
                <a:solidFill>
                  <a:srgbClr val="FFFFFF"/>
                </a:solidFill>
                <a:latin typeface="Arial"/>
                <a:cs typeface="Arial"/>
              </a:rPr>
              <a:t>PROJECT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90">
                <a:solidFill>
                  <a:srgbClr val="FFFFFF"/>
                </a:solidFill>
                <a:latin typeface="Arial"/>
                <a:cs typeface="Arial"/>
              </a:rPr>
              <a:t>UPDATE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36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dirty="0" sz="3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365">
                <a:solidFill>
                  <a:srgbClr val="FFFFFF"/>
                </a:solidFill>
                <a:latin typeface="Arial"/>
                <a:cs typeface="Arial"/>
              </a:rPr>
              <a:t>OUTLOOK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6445" y="1279446"/>
            <a:ext cx="11922760" cy="46964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5280" indent="-332105">
              <a:lnSpc>
                <a:spcPts val="3275"/>
              </a:lnSpc>
              <a:buClr>
                <a:srgbClr val="FFFFFF"/>
              </a:buClr>
              <a:buSzPct val="110416"/>
              <a:buAutoNum type="arabicPeriod"/>
              <a:tabLst>
                <a:tab pos="335280" algn="l"/>
              </a:tabLst>
            </a:pPr>
            <a:r>
              <a:rPr dirty="0" sz="2400" spc="-185">
                <a:solidFill>
                  <a:srgbClr val="FFFF00"/>
                </a:solidFill>
                <a:latin typeface="Lucida Sans"/>
                <a:cs typeface="Lucida Sans"/>
              </a:rPr>
              <a:t>MONITOR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HB2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DURING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0">
                <a:solidFill>
                  <a:srgbClr val="FFFF00"/>
                </a:solidFill>
                <a:latin typeface="Lucida Sans"/>
                <a:cs typeface="Lucida Sans"/>
              </a:rPr>
              <a:t>LEGISLATIVE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SESSION</a:t>
            </a:r>
            <a:endParaRPr sz="2400">
              <a:latin typeface="Lucida Sans"/>
              <a:cs typeface="Lucida Sans"/>
            </a:endParaRPr>
          </a:p>
          <a:p>
            <a:pPr lvl="1" marL="792480" indent="-286385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792480" algn="l"/>
              </a:tabLst>
            </a:pPr>
            <a:r>
              <a:rPr dirty="0" sz="1600" spc="-95">
                <a:solidFill>
                  <a:srgbClr val="FFFFFF"/>
                </a:solidFill>
                <a:latin typeface="Lucida Sans"/>
                <a:cs typeface="Lucida Sans"/>
              </a:rPr>
              <a:t>“CASH”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Lucida Sans"/>
                <a:cs typeface="Lucida Sans"/>
              </a:rPr>
              <a:t>SOURCES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Lucida Sans"/>
                <a:cs typeface="Lucida Sans"/>
              </a:rPr>
              <a:t>GENERALLY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BECOME 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AVAILABLE</a:t>
            </a:r>
            <a:r>
              <a:rPr dirty="0" sz="16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JULY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25">
                <a:solidFill>
                  <a:srgbClr val="FFFFFF"/>
                </a:solidFill>
                <a:latin typeface="Lucida Sans"/>
                <a:cs typeface="Lucida Sans"/>
              </a:rPr>
              <a:t>1,</a:t>
            </a:r>
            <a:r>
              <a:rPr dirty="0" sz="16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ALONG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80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REAUTHORIZED</a:t>
            </a:r>
            <a:endParaRPr sz="1600">
              <a:latin typeface="Lucida Sans"/>
              <a:cs typeface="Lucida Sans"/>
            </a:endParaRPr>
          </a:p>
          <a:p>
            <a:pPr marL="792480">
              <a:lnSpc>
                <a:spcPct val="100000"/>
              </a:lnSpc>
            </a:pP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PRIORITY</a:t>
            </a:r>
            <a:r>
              <a:rPr dirty="0" sz="16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90">
                <a:solidFill>
                  <a:srgbClr val="FFFFFF"/>
                </a:solidFill>
                <a:latin typeface="Lucida Sans"/>
                <a:cs typeface="Lucida Sans"/>
              </a:rPr>
              <a:t>1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or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00">
                <a:solidFill>
                  <a:srgbClr val="FFFFFF"/>
                </a:solidFill>
                <a:latin typeface="Lucida Sans"/>
                <a:cs typeface="Lucida Sans"/>
              </a:rPr>
              <a:t>2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90">
                <a:solidFill>
                  <a:srgbClr val="FFFFFF"/>
                </a:solidFill>
                <a:latin typeface="Lucida Sans"/>
                <a:cs typeface="Lucida Sans"/>
              </a:rPr>
              <a:t>AT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JULY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BOND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COMMISSION</a:t>
            </a:r>
            <a:endParaRPr sz="1600">
              <a:latin typeface="Lucida Sans"/>
              <a:cs typeface="Lucida Sans"/>
            </a:endParaRPr>
          </a:p>
          <a:p>
            <a:pPr marL="372110" indent="-359410">
              <a:lnSpc>
                <a:spcPct val="100000"/>
              </a:lnSpc>
              <a:spcBef>
                <a:spcPts val="1380"/>
              </a:spcBef>
              <a:buClr>
                <a:srgbClr val="FFFFFF"/>
              </a:buClr>
              <a:buSzPct val="110416"/>
              <a:buAutoNum type="arabicPeriod" startAt="2"/>
              <a:tabLst>
                <a:tab pos="372110" algn="l"/>
              </a:tabLst>
            </a:pPr>
            <a:r>
              <a:rPr dirty="0" sz="2400" spc="-185">
                <a:solidFill>
                  <a:srgbClr val="FFFF00"/>
                </a:solidFill>
                <a:latin typeface="Lucida Sans"/>
                <a:cs typeface="Lucida Sans"/>
              </a:rPr>
              <a:t>MONITOR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40">
                <a:solidFill>
                  <a:srgbClr val="FFFF00"/>
                </a:solidFill>
                <a:latin typeface="Lucida Sans"/>
                <a:cs typeface="Lucida Sans"/>
              </a:rPr>
              <a:t>BOND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5">
                <a:solidFill>
                  <a:srgbClr val="FFFF00"/>
                </a:solidFill>
                <a:latin typeface="Lucida Sans"/>
                <a:cs typeface="Lucida Sans"/>
              </a:rPr>
              <a:t>COMMISSION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AGENDAS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90">
                <a:solidFill>
                  <a:srgbClr val="FFFF00"/>
                </a:solidFill>
                <a:latin typeface="Lucida Sans"/>
                <a:cs typeface="Lucida Sans"/>
              </a:rPr>
              <a:t>INTO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0">
                <a:solidFill>
                  <a:srgbClr val="FFFF00"/>
                </a:solidFill>
                <a:latin typeface="Lucida Sans"/>
                <a:cs typeface="Lucida Sans"/>
              </a:rPr>
              <a:t>THE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FALL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CASH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55">
                <a:solidFill>
                  <a:srgbClr val="FFFF00"/>
                </a:solidFill>
                <a:latin typeface="Lucida Sans"/>
                <a:cs typeface="Lucida Sans"/>
              </a:rPr>
              <a:t>LINES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5">
                <a:solidFill>
                  <a:srgbClr val="FFFF00"/>
                </a:solidFill>
                <a:latin typeface="Lucida Sans"/>
                <a:cs typeface="Lucida Sans"/>
              </a:rPr>
              <a:t>OF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0">
                <a:solidFill>
                  <a:srgbClr val="FFFF00"/>
                </a:solidFill>
                <a:latin typeface="Lucida Sans"/>
                <a:cs typeface="Lucida Sans"/>
              </a:rPr>
              <a:t>CREDIT</a:t>
            </a:r>
            <a:endParaRPr sz="2400">
              <a:latin typeface="Lucida Sans"/>
              <a:cs typeface="Lucida Sans"/>
            </a:endParaRPr>
          </a:p>
          <a:p>
            <a:pPr lvl="1" marL="678180" marR="3223895" indent="-172720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678180" algn="l"/>
              </a:tabLst>
            </a:pP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NEW</a:t>
            </a:r>
            <a:r>
              <a:rPr dirty="0" sz="16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PRIORITY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90">
                <a:solidFill>
                  <a:srgbClr val="FFFFFF"/>
                </a:solidFill>
                <a:latin typeface="Lucida Sans"/>
                <a:cs typeface="Lucida Sans"/>
              </a:rPr>
              <a:t>1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or</a:t>
            </a:r>
            <a:r>
              <a:rPr dirty="0" sz="16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00">
                <a:solidFill>
                  <a:srgbClr val="FFFFFF"/>
                </a:solidFill>
                <a:latin typeface="Lucida Sans"/>
                <a:cs typeface="Lucida Sans"/>
              </a:rPr>
              <a:t>2</a:t>
            </a:r>
            <a:r>
              <a:rPr dirty="0" sz="16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Lucida Sans"/>
                <a:cs typeface="Lucida Sans"/>
              </a:rPr>
              <a:t>GENERALLY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Lucida Sans"/>
                <a:cs typeface="Lucida Sans"/>
              </a:rPr>
              <a:t>BECOMES</a:t>
            </a:r>
            <a:r>
              <a:rPr dirty="0" sz="16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AVAILABLE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IN</a:t>
            </a:r>
            <a:r>
              <a:rPr dirty="0" sz="16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Lucida Sans"/>
                <a:cs typeface="Lucida Sans"/>
              </a:rPr>
              <a:t>SEPTEMBER/OCTOBER</a:t>
            </a:r>
            <a:r>
              <a:rPr dirty="0" sz="16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Lucida Sans"/>
                <a:cs typeface="Lucida Sans"/>
              </a:rPr>
              <a:t>WITH 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APPROVAL 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BY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Lucida Sans"/>
                <a:cs typeface="Lucida Sans"/>
              </a:rPr>
              <a:t>THE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BOND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COMMISSION</a:t>
            </a:r>
            <a:endParaRPr sz="1600">
              <a:latin typeface="Lucida Sans"/>
              <a:cs typeface="Lucida Sans"/>
            </a:endParaRPr>
          </a:p>
          <a:p>
            <a:pPr marL="375920" indent="-363220">
              <a:lnSpc>
                <a:spcPct val="100000"/>
              </a:lnSpc>
              <a:spcBef>
                <a:spcPts val="1385"/>
              </a:spcBef>
              <a:buClr>
                <a:srgbClr val="FFFFFF"/>
              </a:buClr>
              <a:buSzPct val="110416"/>
              <a:buAutoNum type="arabicPeriod" startAt="2"/>
              <a:tabLst>
                <a:tab pos="375920" algn="l"/>
              </a:tabLst>
            </a:pPr>
            <a:r>
              <a:rPr dirty="0" sz="2400" spc="-185">
                <a:solidFill>
                  <a:srgbClr val="FFFF00"/>
                </a:solidFill>
                <a:latin typeface="Lucida Sans"/>
                <a:cs typeface="Lucida Sans"/>
              </a:rPr>
              <a:t>MONITOR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55">
                <a:solidFill>
                  <a:srgbClr val="FFFF00"/>
                </a:solidFill>
                <a:latin typeface="Lucida Sans"/>
                <a:cs typeface="Lucida Sans"/>
              </a:rPr>
              <a:t>SELECTION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20">
                <a:solidFill>
                  <a:srgbClr val="FFFF00"/>
                </a:solidFill>
                <a:latin typeface="Lucida Sans"/>
                <a:cs typeface="Lucida Sans"/>
              </a:rPr>
              <a:t>BOARD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AGENDAS</a:t>
            </a:r>
            <a:endParaRPr sz="2400">
              <a:latin typeface="Lucida Sans"/>
              <a:cs typeface="Lucida Sans"/>
            </a:endParaRPr>
          </a:p>
          <a:p>
            <a:pPr lvl="1" marL="678180" marR="3232785" indent="-172720">
              <a:lnSpc>
                <a:spcPct val="100000"/>
              </a:lnSpc>
              <a:spcBef>
                <a:spcPts val="60"/>
              </a:spcBef>
              <a:buFont typeface="Arial"/>
              <a:buChar char="•"/>
              <a:tabLst>
                <a:tab pos="678180" algn="l"/>
              </a:tabLst>
            </a:pPr>
            <a:r>
              <a:rPr dirty="0" sz="1600" spc="-95">
                <a:solidFill>
                  <a:srgbClr val="FFFFFF"/>
                </a:solidFill>
                <a:latin typeface="Lucida Sans"/>
                <a:cs typeface="Lucida Sans"/>
              </a:rPr>
              <a:t>ARCHITECT</a:t>
            </a:r>
            <a:r>
              <a:rPr dirty="0" sz="1600" spc="-5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BOARD,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ENGINEER</a:t>
            </a:r>
            <a:r>
              <a:rPr dirty="0" sz="16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5">
                <a:solidFill>
                  <a:srgbClr val="FFFFFF"/>
                </a:solidFill>
                <a:latin typeface="Lucida Sans"/>
                <a:cs typeface="Lucida Sans"/>
              </a:rPr>
              <a:t>BOARD,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Lucida Sans"/>
                <a:cs typeface="Lucida Sans"/>
              </a:rPr>
              <a:t>LANDSCAPE</a:t>
            </a:r>
            <a:r>
              <a:rPr dirty="0" sz="1600" spc="-55">
                <a:solidFill>
                  <a:srgbClr val="FFFFFF"/>
                </a:solidFill>
                <a:latin typeface="Lucida Sans"/>
                <a:cs typeface="Lucida Sans"/>
              </a:rPr>
              <a:t> ARCHITECT </a:t>
            </a:r>
            <a:r>
              <a:rPr dirty="0" sz="1600" spc="-40">
                <a:solidFill>
                  <a:srgbClr val="FFFFFF"/>
                </a:solidFill>
                <a:latin typeface="Lucida Sans"/>
                <a:cs typeface="Lucida Sans"/>
              </a:rPr>
              <a:t>SELECTION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Lucida Sans"/>
                <a:cs typeface="Lucida Sans"/>
              </a:rPr>
              <a:t>BOARD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Lucida Sans"/>
                <a:cs typeface="Lucida Sans"/>
              </a:rPr>
              <a:t>(SIGN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>
                <a:solidFill>
                  <a:srgbClr val="FFFFFF"/>
                </a:solidFill>
                <a:latin typeface="Lucida Sans"/>
                <a:cs typeface="Lucida Sans"/>
              </a:rPr>
              <a:t>UP</a:t>
            </a:r>
            <a:r>
              <a:rPr dirty="0" sz="16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Lucida Sans"/>
                <a:cs typeface="Lucida Sans"/>
              </a:rPr>
              <a:t>FOR </a:t>
            </a:r>
            <a:r>
              <a:rPr dirty="0" sz="1600" spc="-60">
                <a:solidFill>
                  <a:srgbClr val="FFFFFF"/>
                </a:solidFill>
                <a:latin typeface="Lucida Sans"/>
                <a:cs typeface="Lucida Sans"/>
              </a:rPr>
              <a:t>THEIR</a:t>
            </a:r>
            <a:r>
              <a:rPr dirty="0" sz="1600" spc="-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Lucida Sans"/>
                <a:cs typeface="Lucida Sans"/>
              </a:rPr>
              <a:t>NOTIFICATIONS)</a:t>
            </a:r>
            <a:endParaRPr sz="1600">
              <a:latin typeface="Lucida Sans"/>
              <a:cs typeface="Lucida Sans"/>
            </a:endParaRPr>
          </a:p>
          <a:p>
            <a:pPr marL="389255" marR="1985010" indent="-377190">
              <a:lnSpc>
                <a:spcPct val="100800"/>
              </a:lnSpc>
              <a:spcBef>
                <a:spcPts val="1350"/>
              </a:spcBef>
              <a:buClr>
                <a:srgbClr val="FFFFFF"/>
              </a:buClr>
              <a:buSzPct val="110416"/>
              <a:buAutoNum type="arabicPeriod" startAt="2"/>
              <a:tabLst>
                <a:tab pos="413384" algn="l"/>
              </a:tabLst>
            </a:pPr>
            <a:r>
              <a:rPr dirty="0" sz="2400" spc="-185">
                <a:solidFill>
                  <a:srgbClr val="FFFF00"/>
                </a:solidFill>
                <a:latin typeface="Lucida Sans"/>
                <a:cs typeface="Lucida Sans"/>
              </a:rPr>
              <a:t>MONITOR</a:t>
            </a:r>
            <a:r>
              <a:rPr dirty="0" sz="2400" spc="-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35">
                <a:solidFill>
                  <a:srgbClr val="FFFF00"/>
                </a:solidFill>
                <a:latin typeface="Lucida Sans"/>
                <a:cs typeface="Lucida Sans"/>
              </a:rPr>
              <a:t>LaTAP/NEWSPAPERS/FPC</a:t>
            </a:r>
            <a:r>
              <a:rPr dirty="0" sz="2400" spc="-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WEBSITE</a:t>
            </a:r>
            <a:r>
              <a:rPr dirty="0" sz="2400" spc="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sz="2400" spc="1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">
                <a:solidFill>
                  <a:srgbClr val="FFFF00"/>
                </a:solidFill>
                <a:latin typeface="Lucida Sans"/>
                <a:cs typeface="Lucida Sans"/>
              </a:rPr>
              <a:t>ADVERTISEMENTS </a:t>
            </a:r>
            <a:r>
              <a:rPr dirty="0" sz="2400" spc="-25">
                <a:solidFill>
                  <a:srgbClr val="FFFF00"/>
                </a:solidFill>
                <a:latin typeface="Lucida Sans"/>
                <a:cs typeface="Lucida Sans"/>
              </a:rPr>
              <a:t>	</a:t>
            </a:r>
            <a:r>
              <a:rPr dirty="0" sz="2400" spc="-90">
                <a:solidFill>
                  <a:srgbClr val="FFFF00"/>
                </a:solidFill>
                <a:latin typeface="Lucida Sans"/>
                <a:cs typeface="Lucida Sans"/>
              </a:rPr>
              <a:t>FOR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BIDS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0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85">
                <a:solidFill>
                  <a:srgbClr val="FFFF00"/>
                </a:solidFill>
                <a:latin typeface="Lucida Sans"/>
                <a:cs typeface="Lucida Sans"/>
              </a:rPr>
              <a:t>CM@R</a:t>
            </a:r>
            <a:r>
              <a:rPr dirty="0" sz="2400" spc="-10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00"/>
                </a:solidFill>
                <a:latin typeface="Lucida Sans"/>
                <a:cs typeface="Lucida Sans"/>
              </a:rPr>
              <a:t>RFQ’S</a:t>
            </a:r>
            <a:endParaRPr sz="2400">
              <a:latin typeface="Lucida Sans"/>
              <a:cs typeface="Lucida Sans"/>
            </a:endParaRPr>
          </a:p>
          <a:p>
            <a:pPr marL="382270" indent="-369570">
              <a:lnSpc>
                <a:spcPct val="100000"/>
              </a:lnSpc>
              <a:spcBef>
                <a:spcPts val="1415"/>
              </a:spcBef>
              <a:buClr>
                <a:srgbClr val="FFFFFF"/>
              </a:buClr>
              <a:buSzPct val="110416"/>
              <a:buAutoNum type="arabicPeriod" startAt="2"/>
              <a:tabLst>
                <a:tab pos="382270" algn="l"/>
              </a:tabLst>
            </a:pPr>
            <a:r>
              <a:rPr dirty="0" sz="2400" spc="-70">
                <a:solidFill>
                  <a:srgbClr val="FFFF00"/>
                </a:solidFill>
                <a:latin typeface="Lucida Sans"/>
                <a:cs typeface="Lucida Sans"/>
              </a:rPr>
              <a:t>VISIT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 WITH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75">
                <a:solidFill>
                  <a:srgbClr val="FFFF00"/>
                </a:solidFill>
                <a:latin typeface="Lucida Sans"/>
                <a:cs typeface="Lucida Sans"/>
              </a:rPr>
              <a:t>ASSISTANT</a:t>
            </a:r>
            <a:r>
              <a:rPr dirty="0" sz="2400" spc="-114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DIRECTORS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0">
                <a:solidFill>
                  <a:srgbClr val="FFFF00"/>
                </a:solidFill>
                <a:latin typeface="Lucida Sans"/>
                <a:cs typeface="Lucida Sans"/>
              </a:rPr>
              <a:t>AND</a:t>
            </a:r>
            <a:r>
              <a:rPr dirty="0" sz="2400" spc="-11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">
                <a:solidFill>
                  <a:srgbClr val="FFFF00"/>
                </a:solidFill>
                <a:latin typeface="Lucida Sans"/>
                <a:cs typeface="Lucida Sans"/>
              </a:rPr>
              <a:t>SENIOR</a:t>
            </a:r>
            <a:r>
              <a:rPr dirty="0" sz="2400" spc="-10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80">
                <a:solidFill>
                  <a:srgbClr val="FFFF00"/>
                </a:solidFill>
                <a:latin typeface="Lucida Sans"/>
                <a:cs typeface="Lucida Sans"/>
              </a:rPr>
              <a:t>MANAGERS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54">
                <a:solidFill>
                  <a:srgbClr val="FFFF00"/>
                </a:solidFill>
                <a:latin typeface="Lucida Sans"/>
                <a:cs typeface="Lucida Sans"/>
              </a:rPr>
              <a:t>AT</a:t>
            </a:r>
            <a:r>
              <a:rPr dirty="0" sz="2400" spc="-9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0">
                <a:solidFill>
                  <a:srgbClr val="FFFF00"/>
                </a:solidFill>
                <a:latin typeface="Lucida Sans"/>
                <a:cs typeface="Lucida Sans"/>
              </a:rPr>
              <a:t>FP&amp;C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27552" y="7081519"/>
            <a:ext cx="901636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300">
                <a:solidFill>
                  <a:srgbClr val="FFFFFF"/>
                </a:solidFill>
                <a:latin typeface="Arial"/>
                <a:cs typeface="Arial"/>
              </a:rPr>
              <a:t>PROJECTS</a:t>
            </a:r>
            <a:r>
              <a:rPr dirty="0" sz="36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10">
                <a:solidFill>
                  <a:srgbClr val="FFFFFF"/>
                </a:solidFill>
                <a:latin typeface="Arial"/>
                <a:cs typeface="Arial"/>
              </a:rPr>
              <a:t>INCLUDED</a:t>
            </a:r>
            <a:r>
              <a:rPr dirty="0" sz="36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3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95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95">
                <a:solidFill>
                  <a:srgbClr val="FFFFFF"/>
                </a:solidFill>
                <a:latin typeface="Arial"/>
                <a:cs typeface="Arial"/>
              </a:rPr>
              <a:t>CURRENT</a:t>
            </a:r>
            <a:r>
              <a:rPr dirty="0" sz="3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25">
                <a:solidFill>
                  <a:srgbClr val="FFFFFF"/>
                </a:solidFill>
                <a:latin typeface="Arial"/>
                <a:cs typeface="Arial"/>
              </a:rPr>
              <a:t>HB2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3" name="object 3" descr="A picture containing text, contain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805" y="6382511"/>
            <a:ext cx="1244447" cy="1233208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222959" y="356692"/>
            <a:ext cx="10202545" cy="87947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cap="small" spc="-385"/>
              <a:t>To</a:t>
            </a:r>
            <a:r>
              <a:rPr dirty="0" cap="small" spc="45"/>
              <a:t> </a:t>
            </a:r>
            <a:r>
              <a:rPr dirty="0" cap="small" spc="-45"/>
              <a:t>find</a:t>
            </a:r>
            <a:r>
              <a:rPr dirty="0" cap="small" spc="-135"/>
              <a:t> </a:t>
            </a:r>
            <a:r>
              <a:rPr dirty="0" cap="small"/>
              <a:t>projects</a:t>
            </a:r>
            <a:r>
              <a:rPr dirty="0" cap="small" spc="-135"/>
              <a:t> </a:t>
            </a:r>
            <a:r>
              <a:rPr dirty="0" cap="small" spc="-90"/>
              <a:t>included</a:t>
            </a:r>
            <a:r>
              <a:rPr dirty="0" cap="small" spc="-50"/>
              <a:t> </a:t>
            </a:r>
            <a:r>
              <a:rPr dirty="0" cap="small"/>
              <a:t>in</a:t>
            </a:r>
            <a:r>
              <a:rPr dirty="0" cap="small" spc="-50"/>
              <a:t> </a:t>
            </a:r>
            <a:r>
              <a:rPr dirty="0" cap="small" spc="-65"/>
              <a:t>the</a:t>
            </a:r>
            <a:r>
              <a:rPr dirty="0" cap="small" spc="-40"/>
              <a:t> </a:t>
            </a:r>
            <a:r>
              <a:rPr dirty="0" cap="small" spc="-70"/>
              <a:t>current</a:t>
            </a:r>
            <a:r>
              <a:rPr dirty="0" cap="small" spc="-60"/>
              <a:t> </a:t>
            </a:r>
            <a:r>
              <a:rPr dirty="0" cap="small" spc="-75"/>
              <a:t>capital</a:t>
            </a:r>
            <a:r>
              <a:rPr dirty="0" cap="small" spc="-30"/>
              <a:t> </a:t>
            </a:r>
            <a:r>
              <a:rPr dirty="0" cap="small" spc="-195"/>
              <a:t>outlay</a:t>
            </a:r>
            <a:r>
              <a:rPr dirty="0" cap="small" spc="10"/>
              <a:t> </a:t>
            </a:r>
            <a:r>
              <a:rPr dirty="0" cap="small" spc="60"/>
              <a:t>bill</a:t>
            </a:r>
            <a:r>
              <a:rPr dirty="0" cap="small" spc="-40"/>
              <a:t> </a:t>
            </a:r>
            <a:r>
              <a:rPr dirty="0" cap="small" spc="-90"/>
              <a:t>(hb2): </a:t>
            </a:r>
            <a:r>
              <a:rPr dirty="0" cap="small" spc="-60"/>
              <a:t>Visit</a:t>
            </a:r>
            <a:r>
              <a:rPr dirty="0" cap="small" spc="-105"/>
              <a:t> </a:t>
            </a:r>
            <a:r>
              <a:rPr dirty="0" cap="small" spc="-65"/>
              <a:t>the</a:t>
            </a:r>
            <a:r>
              <a:rPr dirty="0" cap="small" spc="-75"/>
              <a:t> </a:t>
            </a:r>
            <a:r>
              <a:rPr dirty="0" cap="small" spc="-20"/>
              <a:t>Legislative</a:t>
            </a:r>
            <a:r>
              <a:rPr dirty="0" cap="small" spc="-95"/>
              <a:t> </a:t>
            </a:r>
            <a:r>
              <a:rPr dirty="0" cap="small" spc="-10"/>
              <a:t>Website: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R="172085">
              <a:lnSpc>
                <a:spcPct val="100000"/>
              </a:lnSpc>
              <a:spcBef>
                <a:spcPts val="95"/>
              </a:spcBef>
            </a:pPr>
            <a:r>
              <a:rPr dirty="0" spc="-55">
                <a:hlinkClick r:id="rId3"/>
              </a:rPr>
              <a:t>WWW</a:t>
            </a:r>
            <a:r>
              <a:rPr dirty="0" sz="2800" spc="-55">
                <a:hlinkClick r:id="rId3"/>
              </a:rPr>
              <a:t>.</a:t>
            </a:r>
            <a:r>
              <a:rPr dirty="0" spc="-55">
                <a:hlinkClick r:id="rId3"/>
              </a:rPr>
              <a:t>LEGIS</a:t>
            </a:r>
            <a:r>
              <a:rPr dirty="0" sz="2800" spc="-55">
                <a:hlinkClick r:id="rId3"/>
              </a:rPr>
              <a:t>.</a:t>
            </a:r>
            <a:r>
              <a:rPr dirty="0" spc="-55">
                <a:hlinkClick r:id="rId3"/>
              </a:rPr>
              <a:t>LA</a:t>
            </a:r>
            <a:r>
              <a:rPr dirty="0" sz="2800" spc="-55">
                <a:hlinkClick r:id="rId3"/>
              </a:rPr>
              <a:t>.</a:t>
            </a:r>
            <a:r>
              <a:rPr dirty="0" spc="-55">
                <a:hlinkClick r:id="rId3"/>
              </a:rPr>
              <a:t>GOV</a:t>
            </a:r>
            <a:r>
              <a:rPr dirty="0" sz="2800" spc="-55">
                <a:hlinkClick r:id="rId3"/>
              </a:rPr>
              <a:t>/</a:t>
            </a:r>
            <a:r>
              <a:rPr dirty="0" spc="-55">
                <a:hlinkClick r:id="rId3"/>
              </a:rPr>
              <a:t>LEGIS</a:t>
            </a:r>
            <a:r>
              <a:rPr dirty="0" sz="2800" spc="-55">
                <a:hlinkClick r:id="rId3"/>
              </a:rPr>
              <a:t>/</a:t>
            </a:r>
            <a:r>
              <a:rPr dirty="0" spc="-55">
                <a:hlinkClick r:id="rId3"/>
              </a:rPr>
              <a:t>HOME</a:t>
            </a:r>
            <a:endParaRPr sz="2800"/>
          </a:p>
          <a:p>
            <a:pPr marL="527685" indent="-514984">
              <a:lnSpc>
                <a:spcPct val="100000"/>
              </a:lnSpc>
              <a:spcBef>
                <a:spcPts val="2400"/>
              </a:spcBef>
              <a:buAutoNum type="arabicPeriod"/>
              <a:tabLst>
                <a:tab pos="527685" algn="l"/>
              </a:tabLst>
            </a:pPr>
            <a:r>
              <a:rPr dirty="0" u="none" cap="small" sz="2800">
                <a:solidFill>
                  <a:srgbClr val="FFFFFF"/>
                </a:solidFill>
              </a:rPr>
              <a:t>Use</a:t>
            </a:r>
            <a:r>
              <a:rPr dirty="0" u="none" cap="small" sz="2800" spc="80">
                <a:solidFill>
                  <a:srgbClr val="FFFFFF"/>
                </a:solidFill>
              </a:rPr>
              <a:t> </a:t>
            </a:r>
            <a:r>
              <a:rPr dirty="0" u="none" cap="small" sz="2800" spc="-155">
                <a:solidFill>
                  <a:srgbClr val="FFFFFF"/>
                </a:solidFill>
              </a:rPr>
              <a:t>Dropdown</a:t>
            </a:r>
            <a:r>
              <a:rPr dirty="0" u="none" cap="small" sz="2800" spc="45">
                <a:solidFill>
                  <a:srgbClr val="FFFFFF"/>
                </a:solidFill>
              </a:rPr>
              <a:t> </a:t>
            </a:r>
            <a:r>
              <a:rPr dirty="0" u="none" cap="small" sz="2800" spc="-220">
                <a:solidFill>
                  <a:srgbClr val="FFFFFF"/>
                </a:solidFill>
              </a:rPr>
              <a:t>on</a:t>
            </a:r>
            <a:r>
              <a:rPr dirty="0" u="none" cap="small" sz="2800" spc="6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“Bills</a:t>
            </a:r>
            <a:r>
              <a:rPr dirty="0" u="none" cap="small" sz="2800" spc="75">
                <a:solidFill>
                  <a:srgbClr val="FFFFFF"/>
                </a:solidFill>
              </a:rPr>
              <a:t> </a:t>
            </a:r>
            <a:r>
              <a:rPr dirty="0" u="none" cap="small" sz="2800" spc="150">
                <a:solidFill>
                  <a:srgbClr val="FFFFFF"/>
                </a:solidFill>
              </a:rPr>
              <a:t>–</a:t>
            </a:r>
            <a:r>
              <a:rPr dirty="0" u="none" cap="small" sz="2800" spc="-120">
                <a:solidFill>
                  <a:srgbClr val="FFFFFF"/>
                </a:solidFill>
              </a:rPr>
              <a:t> </a:t>
            </a:r>
            <a:r>
              <a:rPr dirty="0" u="none" cap="small" sz="2800" spc="-300">
                <a:solidFill>
                  <a:srgbClr val="FFFFFF"/>
                </a:solidFill>
              </a:rPr>
              <a:t>2024</a:t>
            </a:r>
            <a:r>
              <a:rPr dirty="0" u="none" cap="small" sz="2800" spc="-90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Regular</a:t>
            </a:r>
            <a:r>
              <a:rPr dirty="0" u="none" cap="small" sz="2800" spc="65">
                <a:solidFill>
                  <a:srgbClr val="FFFFFF"/>
                </a:solidFill>
              </a:rPr>
              <a:t> </a:t>
            </a:r>
            <a:r>
              <a:rPr dirty="0" u="none" cap="small" sz="2800" spc="-10">
                <a:solidFill>
                  <a:srgbClr val="FFFFFF"/>
                </a:solidFill>
              </a:rPr>
              <a:t>Session”</a:t>
            </a:r>
            <a:endParaRPr sz="2800"/>
          </a:p>
          <a:p>
            <a:pPr marL="527685" indent="-514984">
              <a:lnSpc>
                <a:spcPct val="100000"/>
              </a:lnSpc>
              <a:spcBef>
                <a:spcPts val="2400"/>
              </a:spcBef>
              <a:buAutoNum type="arabicPeriod"/>
              <a:tabLst>
                <a:tab pos="527685" algn="l"/>
                <a:tab pos="4152900" algn="l"/>
              </a:tabLst>
            </a:pPr>
            <a:r>
              <a:rPr dirty="0" u="none" cap="small" sz="2800">
                <a:solidFill>
                  <a:srgbClr val="FFFFFF"/>
                </a:solidFill>
              </a:rPr>
              <a:t>Search</a:t>
            </a:r>
            <a:r>
              <a:rPr dirty="0" u="none" cap="small" sz="2800" spc="-120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by</a:t>
            </a:r>
            <a:r>
              <a:rPr dirty="0" u="none" cap="small" sz="2800" spc="-114">
                <a:solidFill>
                  <a:srgbClr val="FFFFFF"/>
                </a:solidFill>
              </a:rPr>
              <a:t> </a:t>
            </a:r>
            <a:r>
              <a:rPr dirty="0" u="none" cap="small" sz="2800" spc="-10">
                <a:solidFill>
                  <a:srgbClr val="FFFFFF"/>
                </a:solidFill>
              </a:rPr>
              <a:t>Instrument:</a:t>
            </a:r>
            <a:r>
              <a:rPr dirty="0" u="none" cap="small" sz="2800">
                <a:solidFill>
                  <a:srgbClr val="FFFFFF"/>
                </a:solidFill>
              </a:rPr>
              <a:t>	</a:t>
            </a:r>
            <a:r>
              <a:rPr dirty="0" u="none" cap="small" sz="2800" spc="-150">
                <a:solidFill>
                  <a:srgbClr val="FFFFFF"/>
                </a:solidFill>
              </a:rPr>
              <a:t>Dropdown</a:t>
            </a:r>
            <a:r>
              <a:rPr dirty="0" u="none" cap="small" sz="2800" spc="-5">
                <a:solidFill>
                  <a:srgbClr val="FFFFFF"/>
                </a:solidFill>
              </a:rPr>
              <a:t> </a:t>
            </a:r>
            <a:r>
              <a:rPr dirty="0" u="none" cap="small" sz="2800" spc="-80">
                <a:solidFill>
                  <a:srgbClr val="FFFFFF"/>
                </a:solidFill>
              </a:rPr>
              <a:t>“HB”</a:t>
            </a:r>
            <a:r>
              <a:rPr dirty="0" u="none" cap="small" sz="2800" spc="-105">
                <a:solidFill>
                  <a:srgbClr val="FFFFFF"/>
                </a:solidFill>
              </a:rPr>
              <a:t> </a:t>
            </a:r>
            <a:r>
              <a:rPr dirty="0" u="none" cap="small" sz="2800" spc="-130">
                <a:solidFill>
                  <a:srgbClr val="FFFFFF"/>
                </a:solidFill>
              </a:rPr>
              <a:t>and</a:t>
            </a:r>
            <a:r>
              <a:rPr dirty="0" u="none" cap="small" sz="2800" spc="1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fill</a:t>
            </a:r>
            <a:r>
              <a:rPr dirty="0" u="none" cap="small" sz="2800" spc="3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in</a:t>
            </a:r>
            <a:r>
              <a:rPr dirty="0" u="none" cap="small" sz="2800" spc="10">
                <a:solidFill>
                  <a:srgbClr val="FFFFFF"/>
                </a:solidFill>
              </a:rPr>
              <a:t> </a:t>
            </a:r>
            <a:r>
              <a:rPr dirty="0" u="none" cap="small" sz="2800" spc="-240">
                <a:solidFill>
                  <a:srgbClr val="FFFFFF"/>
                </a:solidFill>
              </a:rPr>
              <a:t>“2”</a:t>
            </a:r>
            <a:endParaRPr sz="2800"/>
          </a:p>
          <a:p>
            <a:pPr marL="527685" indent="-514984">
              <a:lnSpc>
                <a:spcPct val="100000"/>
              </a:lnSpc>
              <a:spcBef>
                <a:spcPts val="2400"/>
              </a:spcBef>
              <a:buAutoNum type="arabicPeriod"/>
              <a:tabLst>
                <a:tab pos="527685" algn="l"/>
              </a:tabLst>
            </a:pPr>
            <a:r>
              <a:rPr dirty="0" u="none" cap="small" sz="2800" spc="-150">
                <a:solidFill>
                  <a:srgbClr val="FFFFFF"/>
                </a:solidFill>
              </a:rPr>
              <a:t>Dropdown</a:t>
            </a:r>
            <a:r>
              <a:rPr dirty="0" u="none" cap="small" sz="2800" spc="15">
                <a:solidFill>
                  <a:srgbClr val="FFFFFF"/>
                </a:solidFill>
              </a:rPr>
              <a:t> </a:t>
            </a:r>
            <a:r>
              <a:rPr dirty="0" u="none" cap="small" sz="2800" spc="-170">
                <a:solidFill>
                  <a:srgbClr val="FFFFFF"/>
                </a:solidFill>
              </a:rPr>
              <a:t>“Text”</a:t>
            </a:r>
            <a:r>
              <a:rPr dirty="0" u="none" cap="small" sz="2800" spc="-140">
                <a:solidFill>
                  <a:srgbClr val="FFFFFF"/>
                </a:solidFill>
              </a:rPr>
              <a:t> </a:t>
            </a:r>
            <a:r>
              <a:rPr dirty="0" u="none" cap="small" sz="2800" spc="-130">
                <a:solidFill>
                  <a:srgbClr val="FFFFFF"/>
                </a:solidFill>
              </a:rPr>
              <a:t>and</a:t>
            </a:r>
            <a:r>
              <a:rPr dirty="0" u="none" cap="small" sz="2800" spc="20">
                <a:solidFill>
                  <a:srgbClr val="FFFFFF"/>
                </a:solidFill>
              </a:rPr>
              <a:t> </a:t>
            </a:r>
            <a:r>
              <a:rPr dirty="0" u="none" cap="small" sz="2800" spc="-120">
                <a:solidFill>
                  <a:srgbClr val="FFFFFF"/>
                </a:solidFill>
              </a:rPr>
              <a:t>“HB2 </a:t>
            </a:r>
            <a:r>
              <a:rPr dirty="0" u="none" cap="small" sz="2800" spc="-20">
                <a:solidFill>
                  <a:srgbClr val="FFFFFF"/>
                </a:solidFill>
              </a:rPr>
              <a:t>Act”</a:t>
            </a:r>
            <a:endParaRPr sz="2800"/>
          </a:p>
          <a:p>
            <a:pPr>
              <a:lnSpc>
                <a:spcPct val="100000"/>
              </a:lnSpc>
              <a:spcBef>
                <a:spcPts val="715"/>
              </a:spcBef>
              <a:buClr>
                <a:srgbClr val="FFFFFF"/>
              </a:buClr>
              <a:buFont typeface="Lucida Sans"/>
              <a:buAutoNum type="arabicPeriod"/>
            </a:p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dirty="0" u="none" cap="small" sz="2800" spc="-254">
                <a:solidFill>
                  <a:srgbClr val="FFFFFF"/>
                </a:solidFill>
              </a:rPr>
              <a:t>At</a:t>
            </a:r>
            <a:r>
              <a:rPr dirty="0" u="none" cap="small" sz="2800" spc="30">
                <a:solidFill>
                  <a:srgbClr val="FFFFFF"/>
                </a:solidFill>
              </a:rPr>
              <a:t> </a:t>
            </a:r>
            <a:r>
              <a:rPr dirty="0" u="none" cap="small" sz="2800" spc="-80">
                <a:solidFill>
                  <a:srgbClr val="FFFFFF"/>
                </a:solidFill>
              </a:rPr>
              <a:t>This</a:t>
            </a:r>
            <a:r>
              <a:rPr dirty="0" u="none" cap="small" sz="2800" spc="-10">
                <a:solidFill>
                  <a:srgbClr val="FFFFFF"/>
                </a:solidFill>
              </a:rPr>
              <a:t> </a:t>
            </a:r>
            <a:r>
              <a:rPr dirty="0" u="none" cap="small" sz="2800" spc="-100">
                <a:solidFill>
                  <a:srgbClr val="FFFFFF"/>
                </a:solidFill>
              </a:rPr>
              <a:t>Point</a:t>
            </a:r>
            <a:r>
              <a:rPr dirty="0" u="none" cap="small" sz="2800" spc="-5">
                <a:solidFill>
                  <a:srgbClr val="FFFFFF"/>
                </a:solidFill>
              </a:rPr>
              <a:t> </a:t>
            </a:r>
            <a:r>
              <a:rPr dirty="0" u="none" cap="small" sz="2800" spc="-114">
                <a:solidFill>
                  <a:srgbClr val="FFFFFF"/>
                </a:solidFill>
              </a:rPr>
              <a:t>HB2</a:t>
            </a:r>
            <a:r>
              <a:rPr dirty="0" u="none" cap="small" sz="2800" spc="-12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Will</a:t>
            </a:r>
            <a:r>
              <a:rPr dirty="0" u="none" cap="small" sz="2800" spc="15">
                <a:solidFill>
                  <a:srgbClr val="FFFFFF"/>
                </a:solidFill>
              </a:rPr>
              <a:t> </a:t>
            </a:r>
            <a:r>
              <a:rPr dirty="0" u="none" cap="small" sz="2800" spc="125">
                <a:solidFill>
                  <a:srgbClr val="FFFFFF"/>
                </a:solidFill>
              </a:rPr>
              <a:t>be</a:t>
            </a:r>
            <a:r>
              <a:rPr dirty="0" u="none" cap="small" sz="2800" spc="15">
                <a:solidFill>
                  <a:srgbClr val="FFFFFF"/>
                </a:solidFill>
              </a:rPr>
              <a:t> </a:t>
            </a:r>
            <a:r>
              <a:rPr dirty="0" u="none" cap="small" sz="2800" spc="-10">
                <a:solidFill>
                  <a:srgbClr val="FFFFFF"/>
                </a:solidFill>
              </a:rPr>
              <a:t>Displayed</a:t>
            </a:r>
            <a:endParaRPr sz="2800"/>
          </a:p>
          <a:p>
            <a:pPr algn="ctr" marR="257175">
              <a:lnSpc>
                <a:spcPct val="100000"/>
              </a:lnSpc>
              <a:spcBef>
                <a:spcPts val="2400"/>
              </a:spcBef>
            </a:pPr>
            <a:r>
              <a:rPr dirty="0" u="none" cap="small" sz="2800" spc="-80">
                <a:solidFill>
                  <a:srgbClr val="FFFFFF"/>
                </a:solidFill>
              </a:rPr>
              <a:t>“New”</a:t>
            </a:r>
            <a:r>
              <a:rPr dirty="0" u="none" cap="small" sz="2800" spc="-130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Projects</a:t>
            </a:r>
            <a:r>
              <a:rPr dirty="0" u="none" cap="small" sz="2800" spc="-6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in</a:t>
            </a:r>
            <a:r>
              <a:rPr dirty="0" u="none" cap="small" sz="2800" spc="-25">
                <a:solidFill>
                  <a:srgbClr val="FFFFFF"/>
                </a:solidFill>
              </a:rPr>
              <a:t> </a:t>
            </a:r>
            <a:r>
              <a:rPr dirty="0" u="none" cap="small" sz="2800" spc="-70">
                <a:solidFill>
                  <a:srgbClr val="FFFFFF"/>
                </a:solidFill>
              </a:rPr>
              <a:t>the</a:t>
            </a:r>
            <a:r>
              <a:rPr dirty="0" u="none" cap="small" sz="2800" spc="-10">
                <a:solidFill>
                  <a:srgbClr val="FFFFFF"/>
                </a:solidFill>
              </a:rPr>
              <a:t> </a:t>
            </a:r>
            <a:r>
              <a:rPr dirty="0" u="none" cap="small" sz="2800" spc="60">
                <a:solidFill>
                  <a:srgbClr val="FFFFFF"/>
                </a:solidFill>
              </a:rPr>
              <a:t>bill</a:t>
            </a:r>
            <a:r>
              <a:rPr dirty="0" u="none" cap="small" sz="2800" spc="-5">
                <a:solidFill>
                  <a:srgbClr val="FFFFFF"/>
                </a:solidFill>
              </a:rPr>
              <a:t> </a:t>
            </a:r>
            <a:r>
              <a:rPr dirty="0" u="none" cap="small" sz="2800">
                <a:solidFill>
                  <a:srgbClr val="FFFFFF"/>
                </a:solidFill>
              </a:rPr>
              <a:t>Are</a:t>
            </a:r>
            <a:r>
              <a:rPr dirty="0" u="none" cap="small" sz="2800" spc="-10">
                <a:solidFill>
                  <a:srgbClr val="FFFFFF"/>
                </a:solidFill>
              </a:rPr>
              <a:t> Generally:</a:t>
            </a:r>
            <a:endParaRPr sz="2800"/>
          </a:p>
          <a:p>
            <a:pPr lvl="1" marL="1837055" indent="-342900">
              <a:lnSpc>
                <a:spcPct val="100000"/>
              </a:lnSpc>
              <a:spcBef>
                <a:spcPts val="45"/>
              </a:spcBef>
              <a:buFont typeface="Arial"/>
              <a:buChar char="•"/>
              <a:tabLst>
                <a:tab pos="1837055" algn="l"/>
              </a:tabLst>
            </a:pP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Priority</a:t>
            </a:r>
            <a:r>
              <a:rPr dirty="0" cap="small" sz="20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610">
                <a:solidFill>
                  <a:srgbClr val="FFFFFF"/>
                </a:solidFill>
                <a:latin typeface="Lucida Sans"/>
                <a:cs typeface="Lucida Sans"/>
              </a:rPr>
              <a:t>1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or</a:t>
            </a:r>
            <a:r>
              <a:rPr dirty="0" cap="small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235">
                <a:solidFill>
                  <a:srgbClr val="FFFFFF"/>
                </a:solidFill>
                <a:latin typeface="Lucida Sans"/>
                <a:cs typeface="Lucida Sans"/>
              </a:rPr>
              <a:t>2</a:t>
            </a:r>
            <a:r>
              <a:rPr dirty="0" cap="small" sz="20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70">
                <a:solidFill>
                  <a:srgbClr val="FFFFFF"/>
                </a:solidFill>
                <a:latin typeface="Lucida Sans"/>
                <a:cs typeface="Lucida Sans"/>
              </a:rPr>
              <a:t>Associated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Priority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5</a:t>
            </a:r>
            <a:endParaRPr sz="2000">
              <a:latin typeface="Lucida Sans"/>
              <a:cs typeface="Lucida Sans"/>
            </a:endParaRPr>
          </a:p>
          <a:p>
            <a:pPr lvl="1" marL="1837055" indent="-342900">
              <a:lnSpc>
                <a:spcPct val="100000"/>
              </a:lnSpc>
              <a:buFont typeface="Arial"/>
              <a:buChar char="•"/>
              <a:tabLst>
                <a:tab pos="1837055" algn="l"/>
              </a:tabLst>
            </a:pPr>
            <a:r>
              <a:rPr dirty="0" cap="small" sz="2000" spc="-95">
                <a:solidFill>
                  <a:srgbClr val="FFFFFF"/>
                </a:solidFill>
                <a:latin typeface="Lucida Sans"/>
                <a:cs typeface="Lucida Sans"/>
              </a:rPr>
              <a:t>Other/Cash</a:t>
            </a:r>
            <a:r>
              <a:rPr dirty="0" cap="small" sz="2000" spc="-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>
                <a:solidFill>
                  <a:srgbClr val="FFFFFF"/>
                </a:solidFill>
                <a:latin typeface="Lucida Sans"/>
                <a:cs typeface="Lucida Sans"/>
              </a:rPr>
              <a:t>Means</a:t>
            </a:r>
            <a:r>
              <a:rPr dirty="0" cap="small" sz="2000" spc="-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cap="small" sz="2000" spc="-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65">
                <a:solidFill>
                  <a:srgbClr val="FFFFFF"/>
                </a:solidFill>
                <a:latin typeface="Lucida Sans"/>
                <a:cs typeface="Lucida Sans"/>
              </a:rPr>
              <a:t>Financing</a:t>
            </a:r>
            <a:r>
              <a:rPr dirty="0" cap="small" sz="2000" spc="-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cap="small" sz="2000" spc="-55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dirty="0" cap="small" sz="2000" spc="-40">
                <a:solidFill>
                  <a:srgbClr val="FFFFFF"/>
                </a:solidFill>
                <a:latin typeface="Lucida Sans"/>
                <a:cs typeface="Lucida Sans"/>
              </a:rPr>
              <a:t> Priority</a:t>
            </a:r>
            <a:r>
              <a:rPr dirty="0" cap="small" sz="2000" spc="-50">
                <a:solidFill>
                  <a:srgbClr val="FFFFFF"/>
                </a:solidFill>
                <a:latin typeface="Lucida Sans"/>
                <a:cs typeface="Lucida Sans"/>
              </a:rPr>
              <a:t> 5</a:t>
            </a:r>
            <a:endParaRPr sz="20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9363" y="5865063"/>
            <a:ext cx="299148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200" spc="27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7200" spc="11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13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7200" spc="-52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-12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7200" spc="34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7200">
              <a:latin typeface="Lucida Sans"/>
              <a:cs typeface="Lucida San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14145" y="5715965"/>
            <a:ext cx="177609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8140" algn="l"/>
                <a:tab pos="916305" algn="l"/>
                <a:tab pos="1221105" algn="l"/>
                <a:tab pos="1580515" algn="l"/>
              </a:tabLst>
            </a:pPr>
            <a:r>
              <a:rPr dirty="0" sz="2400" spc="-37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F	</a:t>
            </a:r>
            <a:r>
              <a:rPr dirty="0" sz="2400" spc="-41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50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8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2400">
              <a:latin typeface="Lucida Sans"/>
              <a:cs typeface="Lucida San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3840" y="7071359"/>
            <a:ext cx="12379325" cy="40005"/>
          </a:xfrm>
          <a:custGeom>
            <a:avLst/>
            <a:gdLst/>
            <a:ahLst/>
            <a:cxnLst/>
            <a:rect l="l" t="t" r="r" b="b"/>
            <a:pathLst>
              <a:path w="12379325" h="40004">
                <a:moveTo>
                  <a:pt x="12378816" y="39903"/>
                </a:moveTo>
                <a:lnTo>
                  <a:pt x="0" y="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5" name="object 5" descr="A picture containing text, contain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3923" y="228600"/>
            <a:ext cx="1918335" cy="190093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81076" y="4717491"/>
            <a:ext cx="299021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200" spc="27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7200" spc="114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12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7200" spc="-51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7200" spc="-127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7200" spc="34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endParaRPr sz="7200">
              <a:latin typeface="Lucida Sans"/>
              <a:cs typeface="Lucida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9176" y="7197649"/>
            <a:ext cx="118662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2335" algn="l"/>
                <a:tab pos="2309495" algn="l"/>
                <a:tab pos="2894965" algn="l"/>
                <a:tab pos="5764530" algn="l"/>
                <a:tab pos="8153400" algn="l"/>
                <a:tab pos="10346690" algn="l"/>
              </a:tabLst>
            </a:pPr>
            <a:r>
              <a:rPr dirty="0" sz="2400" spc="-20">
                <a:solidFill>
                  <a:srgbClr val="FFFFFF"/>
                </a:solidFill>
                <a:latin typeface="Lucida Sans"/>
                <a:cs typeface="Lucida Sans"/>
              </a:rPr>
              <a:t>2025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90">
                <a:solidFill>
                  <a:srgbClr val="FFFFFF"/>
                </a:solidFill>
                <a:latin typeface="Lucida Sans"/>
                <a:cs typeface="Lucida Sans"/>
              </a:rPr>
              <a:t>UPDATE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25">
                <a:solidFill>
                  <a:srgbClr val="FFFFFF"/>
                </a:solidFill>
                <a:latin typeface="Lucida Sans"/>
                <a:cs typeface="Lucida Sans"/>
              </a:rPr>
              <a:t>ON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120">
                <a:solidFill>
                  <a:srgbClr val="FFFFFF"/>
                </a:solidFill>
                <a:latin typeface="Lucida Sans"/>
                <a:cs typeface="Lucida Sans"/>
              </a:rPr>
              <a:t>CAPI</a:t>
            </a:r>
            <a:r>
              <a:rPr dirty="0" sz="2400" spc="-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TAL</a:t>
            </a:r>
            <a:r>
              <a:rPr dirty="0" sz="2400" spc="4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Lucida Sans"/>
                <a:cs typeface="Lucida Sans"/>
              </a:rPr>
              <a:t>OUTLAY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AND</a:t>
            </a:r>
            <a:r>
              <a:rPr dirty="0" sz="2400" spc="4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130">
                <a:solidFill>
                  <a:srgbClr val="FFFFFF"/>
                </a:solidFill>
                <a:latin typeface="Lucida Sans"/>
                <a:cs typeface="Lucida Sans"/>
              </a:rPr>
              <a:t>FACILI</a:t>
            </a:r>
            <a:r>
              <a:rPr dirty="0" sz="2400" spc="-4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36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400" spc="-350">
                <a:solidFill>
                  <a:srgbClr val="FFFFFF"/>
                </a:solidFill>
                <a:latin typeface="Lucida Sans"/>
                <a:cs typeface="Lucida Sans"/>
              </a:rPr>
              <a:t> Y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165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2400" spc="3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5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24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400" spc="-70">
                <a:solidFill>
                  <a:srgbClr val="FFFFFF"/>
                </a:solidFill>
                <a:latin typeface="Lucida Sans"/>
                <a:cs typeface="Lucida Sans"/>
              </a:rPr>
              <a:t>CON</a:t>
            </a:r>
            <a:r>
              <a:rPr dirty="0" sz="2400" spc="-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Lucida Sans"/>
                <a:cs typeface="Lucida Sans"/>
              </a:rPr>
              <a:t>TROL</a:t>
            </a:r>
            <a:endParaRPr sz="2400">
              <a:latin typeface="Lucida Sans"/>
              <a:cs typeface="Lucida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1614" y="2274257"/>
            <a:ext cx="3155315" cy="1772920"/>
          </a:xfrm>
          <a:prstGeom prst="rect">
            <a:avLst/>
          </a:prstGeom>
        </p:spPr>
        <p:txBody>
          <a:bodyPr wrap="square" lIns="0" tIns="42545" rIns="0" bIns="0" rtlCol="0" vert="horz">
            <a:spAutoFit/>
          </a:bodyPr>
          <a:lstStyle/>
          <a:p>
            <a:pPr marL="21590">
              <a:lnSpc>
                <a:spcPct val="100000"/>
              </a:lnSpc>
              <a:spcBef>
                <a:spcPts val="335"/>
              </a:spcBef>
            </a:pPr>
            <a:r>
              <a:rPr dirty="0" sz="2000" spc="-45">
                <a:solidFill>
                  <a:srgbClr val="FFFFFF"/>
                </a:solidFill>
                <a:latin typeface="Lucida Sans"/>
                <a:cs typeface="Lucida Sans"/>
              </a:rPr>
              <a:t>ROGER</a:t>
            </a:r>
            <a:r>
              <a:rPr dirty="0" sz="20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E.</a:t>
            </a:r>
            <a:r>
              <a:rPr dirty="0" sz="2000" spc="-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HUSSER,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90">
                <a:solidFill>
                  <a:srgbClr val="FFFFFF"/>
                </a:solidFill>
                <a:latin typeface="Lucida Sans"/>
                <a:cs typeface="Lucida Sans"/>
              </a:rPr>
              <a:t>JR,</a:t>
            </a:r>
            <a:r>
              <a:rPr dirty="0" sz="20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Lucida Sans"/>
                <a:cs typeface="Lucida Sans"/>
              </a:rPr>
              <a:t>P.E.</a:t>
            </a:r>
            <a:endParaRPr sz="2000">
              <a:latin typeface="Lucida Sans"/>
              <a:cs typeface="Lucida Sans"/>
            </a:endParaRPr>
          </a:p>
          <a:p>
            <a:pPr marL="21590">
              <a:lnSpc>
                <a:spcPct val="100000"/>
              </a:lnSpc>
              <a:spcBef>
                <a:spcPts val="140"/>
              </a:spcBef>
            </a:pP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11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3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N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44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1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60">
                <a:solidFill>
                  <a:srgbClr val="FFFFFF"/>
                </a:solidFill>
                <a:latin typeface="Lucida Sans"/>
                <a:cs typeface="Lucida Sans"/>
              </a:rPr>
              <a:t>N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1200">
              <a:latin typeface="Lucida Sans"/>
              <a:cs typeface="Lucida Sans"/>
            </a:endParaRPr>
          </a:p>
          <a:p>
            <a:pPr marL="21590">
              <a:lnSpc>
                <a:spcPct val="100000"/>
              </a:lnSpc>
              <a:spcBef>
                <a:spcPts val="120"/>
              </a:spcBef>
            </a:pP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DI</a:t>
            </a:r>
            <a:r>
              <a:rPr dirty="0" sz="1250" spc="-22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80">
                <a:solidFill>
                  <a:srgbClr val="FFFFFF"/>
                </a:solidFill>
                <a:latin typeface="Lucida Sans"/>
                <a:cs typeface="Lucida Sans"/>
              </a:rPr>
              <a:t>VISION</a:t>
            </a:r>
            <a:r>
              <a:rPr dirty="0" sz="1250" spc="3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OF</a:t>
            </a:r>
            <a:r>
              <a:rPr dirty="0" sz="1250" spc="2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75">
                <a:solidFill>
                  <a:srgbClr val="FFFFFF"/>
                </a:solidFill>
                <a:latin typeface="Lucida Sans"/>
                <a:cs typeface="Lucida Sans"/>
              </a:rPr>
              <a:t>ADMINIST</a:t>
            </a:r>
            <a:r>
              <a:rPr dirty="0" sz="1250" spc="-22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>
                <a:solidFill>
                  <a:srgbClr val="FFFFFF"/>
                </a:solidFill>
                <a:latin typeface="Lucida Sans"/>
                <a:cs typeface="Lucida Sans"/>
              </a:rPr>
              <a:t>RAT</a:t>
            </a:r>
            <a:r>
              <a:rPr dirty="0" sz="1250" spc="-2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-25">
                <a:solidFill>
                  <a:srgbClr val="FFFFFF"/>
                </a:solidFill>
                <a:latin typeface="Lucida Sans"/>
                <a:cs typeface="Lucida Sans"/>
              </a:rPr>
              <a:t>ION</a:t>
            </a:r>
            <a:endParaRPr sz="1250">
              <a:latin typeface="Lucida Sans"/>
              <a:cs typeface="Lucida Sans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endParaRPr sz="125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649730" algn="l"/>
                <a:tab pos="2100580" algn="l"/>
              </a:tabLst>
            </a:pPr>
            <a:r>
              <a:rPr dirty="0" sz="2000" spc="-180">
                <a:solidFill>
                  <a:srgbClr val="FFFFFF"/>
                </a:solidFill>
                <a:latin typeface="Lucida Sans"/>
                <a:cs typeface="Lucida Sans"/>
              </a:rPr>
              <a:t>M</a:t>
            </a:r>
            <a:r>
              <a:rPr dirty="0" sz="2000" spc="-254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2000" spc="-2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0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0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05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2000" spc="-1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12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0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10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2000" spc="-23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W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000" spc="-12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2000" spc="-24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.</a:t>
            </a:r>
            <a:r>
              <a:rPr dirty="0" sz="2000">
                <a:solidFill>
                  <a:srgbClr val="FFFFFF"/>
                </a:solidFill>
                <a:latin typeface="Lucida Sans"/>
                <a:cs typeface="Lucida Sans"/>
              </a:rPr>
              <a:t>	</a:t>
            </a:r>
            <a:r>
              <a:rPr dirty="0" sz="2000" spc="135">
                <a:solidFill>
                  <a:srgbClr val="FFFFFF"/>
                </a:solidFill>
                <a:latin typeface="Lucida Sans"/>
                <a:cs typeface="Lucida Sans"/>
              </a:rPr>
              <a:t>B</a:t>
            </a:r>
            <a:r>
              <a:rPr dirty="0" sz="2000" spc="-26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9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20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35">
                <a:solidFill>
                  <a:srgbClr val="FFFFFF"/>
                </a:solidFill>
                <a:latin typeface="Lucida Sans"/>
                <a:cs typeface="Lucida Sans"/>
              </a:rPr>
              <a:t>K</a:t>
            </a:r>
            <a:r>
              <a:rPr dirty="0" sz="2000" spc="-22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10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2000" spc="-229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20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20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dirty="0" sz="1200" spc="-55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r>
              <a:rPr dirty="0" sz="1200" spc="-11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H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3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/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  </a:t>
            </a:r>
            <a:r>
              <a:rPr dirty="0" sz="1200" spc="-125">
                <a:solidFill>
                  <a:srgbClr val="FFFFFF"/>
                </a:solidFill>
                <a:latin typeface="Lucida Sans"/>
                <a:cs typeface="Lucida Sans"/>
              </a:rPr>
              <a:t>D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3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dirty="0" sz="1200" spc="-7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dirty="0" sz="1200" spc="-9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9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dirty="0" sz="1200" spc="-8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20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dirty="0" sz="1200" spc="-8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175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dirty="0" sz="1200" spc="-10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Lucida Sans"/>
                <a:cs typeface="Lucida Sans"/>
              </a:rPr>
              <a:t>R</a:t>
            </a:r>
            <a:endParaRPr sz="1200">
              <a:latin typeface="Lucida Sans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FACILIT</a:t>
            </a:r>
            <a:r>
              <a:rPr dirty="0" sz="1250" spc="-215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Y</a:t>
            </a:r>
            <a:r>
              <a:rPr dirty="0" sz="1250" spc="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70">
                <a:solidFill>
                  <a:srgbClr val="FFFFFF"/>
                </a:solidFill>
                <a:latin typeface="Lucida Sans"/>
                <a:cs typeface="Lucida Sans"/>
              </a:rPr>
              <a:t>PLANNING</a:t>
            </a:r>
            <a:r>
              <a:rPr dirty="0" sz="1250" spc="16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Lucida Sans"/>
                <a:cs typeface="Lucida Sans"/>
              </a:rPr>
              <a:t>&amp;</a:t>
            </a:r>
            <a:r>
              <a:rPr dirty="0" sz="1250" spc="13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Lucida Sans"/>
                <a:cs typeface="Lucida Sans"/>
              </a:rPr>
              <a:t>CONTROL</a:t>
            </a:r>
            <a:endParaRPr sz="1250">
              <a:latin typeface="Lucida Sans"/>
              <a:cs typeface="Lucida Sans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71239" y="228574"/>
            <a:ext cx="8532876" cy="664476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6847458" y="4674235"/>
            <a:ext cx="5613400" cy="2031364"/>
          </a:xfrm>
          <a:prstGeom prst="rect">
            <a:avLst/>
          </a:prstGeom>
        </p:spPr>
        <p:txBody>
          <a:bodyPr wrap="square" lIns="0" tIns="1358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dirty="0" sz="7200" spc="35">
                <a:solidFill>
                  <a:srgbClr val="FFFF00"/>
                </a:solidFill>
                <a:latin typeface="Lucida Sans"/>
                <a:cs typeface="Lucida Sans"/>
              </a:rPr>
              <a:t>QUESTIONS?</a:t>
            </a:r>
            <a:endParaRPr sz="7200">
              <a:latin typeface="Lucida Sans"/>
              <a:cs typeface="Lucida Sans"/>
            </a:endParaRPr>
          </a:p>
          <a:p>
            <a:pPr marL="1193800">
              <a:lnSpc>
                <a:spcPct val="100000"/>
              </a:lnSpc>
              <a:spcBef>
                <a:spcPts val="325"/>
              </a:spcBef>
            </a:pPr>
            <a:r>
              <a:rPr dirty="0" u="sng" sz="2400" spc="-5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MAT</a:t>
            </a:r>
            <a:r>
              <a:rPr dirty="0" u="sng" sz="2400" spc="-27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 </a:t>
            </a:r>
            <a:r>
              <a:rPr dirty="0" u="sng" sz="2400" spc="-36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T</a:t>
            </a:r>
            <a:r>
              <a:rPr dirty="0" u="sng" sz="2400" spc="-39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 </a:t>
            </a:r>
            <a:r>
              <a:rPr dirty="0" u="sng" sz="2400" spc="12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HEW.</a:t>
            </a:r>
            <a:r>
              <a:rPr dirty="0" u="sng" sz="2400" spc="-44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 </a:t>
            </a:r>
            <a:r>
              <a:rPr dirty="0" u="sng" sz="2400" spc="19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BAK</a:t>
            </a:r>
            <a:r>
              <a:rPr dirty="0" u="sng" sz="2400" spc="-42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 </a:t>
            </a:r>
            <a:r>
              <a:rPr dirty="0" u="sng" sz="2400" spc="27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ER@LA</a:t>
            </a:r>
            <a:r>
              <a:rPr dirty="0" u="sng" sz="2400" spc="-445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 </a:t>
            </a:r>
            <a:r>
              <a:rPr dirty="0" u="sng" sz="2400" spc="-20">
                <a:solidFill>
                  <a:srgbClr val="FFFF00"/>
                </a:solidFill>
                <a:uFill>
                  <a:solidFill>
                    <a:srgbClr val="FFFF00"/>
                  </a:solidFill>
                </a:uFill>
                <a:latin typeface="Lucida Sans"/>
                <a:cs typeface="Lucida Sans"/>
                <a:hlinkClick r:id="rId4"/>
              </a:rPr>
              <a:t>.GOV</a:t>
            </a:r>
            <a:endParaRPr sz="2400">
              <a:latin typeface="Lucida Sans"/>
              <a:cs typeface="Lucida Sans"/>
            </a:endParaRPr>
          </a:p>
          <a:p>
            <a:pPr marL="3147695">
              <a:lnSpc>
                <a:spcPct val="100000"/>
              </a:lnSpc>
              <a:spcBef>
                <a:spcPts val="95"/>
              </a:spcBef>
            </a:pP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(</a:t>
            </a:r>
            <a:r>
              <a:rPr dirty="0" sz="2400" spc="-45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50">
                <a:solidFill>
                  <a:srgbClr val="FFFF00"/>
                </a:solidFill>
                <a:latin typeface="Lucida Sans"/>
                <a:cs typeface="Lucida Sans"/>
              </a:rPr>
              <a:t>22</a:t>
            </a:r>
            <a:r>
              <a:rPr dirty="0" sz="2400" spc="-44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20">
                <a:solidFill>
                  <a:srgbClr val="FFFF00"/>
                </a:solidFill>
                <a:latin typeface="Lucida Sans"/>
                <a:cs typeface="Lucida Sans"/>
              </a:rPr>
              <a:t>5</a:t>
            </a:r>
            <a:r>
              <a:rPr dirty="0" sz="2400" spc="-459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>
                <a:solidFill>
                  <a:srgbClr val="FFFF00"/>
                </a:solidFill>
                <a:latin typeface="Lucida Sans"/>
                <a:cs typeface="Lucida Sans"/>
              </a:rPr>
              <a:t>)</a:t>
            </a:r>
            <a:r>
              <a:rPr dirty="0" sz="2400" spc="-4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60">
                <a:solidFill>
                  <a:srgbClr val="FFFF00"/>
                </a:solidFill>
                <a:latin typeface="Lucida Sans"/>
                <a:cs typeface="Lucida Sans"/>
              </a:rPr>
              <a:t>3</a:t>
            </a:r>
            <a:r>
              <a:rPr dirty="0" sz="2400" spc="-4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60">
                <a:solidFill>
                  <a:srgbClr val="FFFF00"/>
                </a:solidFill>
                <a:latin typeface="Lucida Sans"/>
                <a:cs typeface="Lucida Sans"/>
              </a:rPr>
              <a:t>4</a:t>
            </a:r>
            <a:r>
              <a:rPr dirty="0" sz="2400" spc="-4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290">
                <a:solidFill>
                  <a:srgbClr val="FFFF00"/>
                </a:solidFill>
                <a:latin typeface="Lucida Sans"/>
                <a:cs typeface="Lucida Sans"/>
              </a:rPr>
              <a:t>2</a:t>
            </a:r>
            <a:r>
              <a:rPr dirty="0" sz="2400" spc="-43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370">
                <a:solidFill>
                  <a:srgbClr val="FFFF00"/>
                </a:solidFill>
                <a:latin typeface="Lucida Sans"/>
                <a:cs typeface="Lucida Sans"/>
              </a:rPr>
              <a:t>-</a:t>
            </a:r>
            <a:r>
              <a:rPr dirty="0" sz="2400" spc="-450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45">
                <a:solidFill>
                  <a:srgbClr val="FFFF00"/>
                </a:solidFill>
                <a:latin typeface="Lucida Sans"/>
                <a:cs typeface="Lucida Sans"/>
              </a:rPr>
              <a:t>08</a:t>
            </a:r>
            <a:r>
              <a:rPr dirty="0" sz="2400" spc="-4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160">
                <a:solidFill>
                  <a:srgbClr val="FFFF00"/>
                </a:solidFill>
                <a:latin typeface="Lucida Sans"/>
                <a:cs typeface="Lucida Sans"/>
              </a:rPr>
              <a:t>4</a:t>
            </a:r>
            <a:r>
              <a:rPr dirty="0" sz="2400" spc="-445">
                <a:solidFill>
                  <a:srgbClr val="FFFF00"/>
                </a:solidFill>
                <a:latin typeface="Lucida Sans"/>
                <a:cs typeface="Lucida Sans"/>
              </a:rPr>
              <a:t> </a:t>
            </a:r>
            <a:r>
              <a:rPr dirty="0" sz="2400" spc="-340">
                <a:solidFill>
                  <a:srgbClr val="FFFF00"/>
                </a:solidFill>
                <a:latin typeface="Lucida Sans"/>
                <a:cs typeface="Lucida Sans"/>
              </a:rPr>
              <a:t>9</a:t>
            </a:r>
            <a:endParaRPr sz="24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Matthew Baker</dc:creator>
  <dc:title>PowerPoint Presentation</dc:title>
  <dcterms:created xsi:type="dcterms:W3CDTF">2025-11-19T15:11:37Z</dcterms:created>
  <dcterms:modified xsi:type="dcterms:W3CDTF">2025-11-19T15:11:37Z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2025-11-19T00:00:00Z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2025-11-19T00:00:00Z</vt:filetime>
  </property>
  <property fmtid="{D5CDD505-2E9C-101B-9397-08002B2CF9AE}" pid="5" name="Producer">
    <vt:lpwstr>Microsoft® PowerPoint® for Microsoft 365</vt:lpwstr>
  </property>
</Properties>
</file>