
<file path=[Content_Types].xml><?xml version="1.0" encoding="utf-8"?>
<Types xmlns="http://schemas.openxmlformats.org/package/2006/content-types">
  <Default Extension="bin" ContentType="image/unknown"/>
  <Default Extension="jfif" ContentType="image/jpeg"/>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6" r:id="rId1"/>
    <p:sldMasterId id="2147483860" r:id="rId2"/>
  </p:sldMasterIdLst>
  <p:notesMasterIdLst>
    <p:notesMasterId r:id="rId29"/>
  </p:notes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014" autoAdjust="0"/>
    <p:restoredTop sz="94660"/>
  </p:normalViewPr>
  <p:slideViewPr>
    <p:cSldViewPr snapToGrid="0">
      <p:cViewPr varScale="1">
        <p:scale>
          <a:sx n="137" d="100"/>
          <a:sy n="137" d="100"/>
        </p:scale>
        <p:origin x="138" y="28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C75B92-2EBC-4888-9DAC-FDD62E7ADAD6}" type="datetimeFigureOut">
              <a:rPr lang="en-US" smtClean="0"/>
              <a:t>11/24/2025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DDD9B3-E53B-44C5-B583-AF01118105DF}" type="slidenum">
              <a:rPr lang="en-US" smtClean="0"/>
              <a:t>‹#›</a:t>
            </a:fld>
            <a:endParaRPr lang="en-US"/>
          </a:p>
        </p:txBody>
      </p:sp>
    </p:spTree>
    <p:extLst>
      <p:ext uri="{BB962C8B-B14F-4D97-AF65-F5344CB8AC3E}">
        <p14:creationId xmlns:p14="http://schemas.microsoft.com/office/powerpoint/2010/main" val="18105440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0688" y="704850"/>
            <a:ext cx="6261100" cy="3521075"/>
          </a:xfrm>
        </p:spPr>
        <p:txBody>
          <a:bodyPr/>
          <a:lstStyle/>
          <a:p>
            <a:endParaRPr lang="en-US" dirty="0"/>
          </a:p>
        </p:txBody>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2298128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
        <p:cNvGrpSpPr/>
        <p:nvPr/>
      </p:nvGrpSpPr>
      <p:grpSpPr>
        <a:xfrm>
          <a:off x="0" y="0"/>
          <a:ext cx="0" cy="0"/>
          <a:chOff x="0" y="0"/>
          <a:chExt cx="0" cy="0"/>
        </a:xfrm>
      </p:grpSpPr>
      <p:sp>
        <p:nvSpPr>
          <p:cNvPr id="105" name="Google Shape;105;p2:notes"/>
          <p:cNvSpPr>
            <a:spLocks noGrp="1" noRot="1" noChangeAspect="1"/>
          </p:cNvSpPr>
          <p:nvPr>
            <p:ph type="sldImg" idx="2"/>
          </p:nvPr>
        </p:nvSpPr>
        <p:spPr>
          <a:xfrm>
            <a:off x="677863" y="1141413"/>
            <a:ext cx="5476875" cy="308133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txBody>
          <a:bodyPr/>
          <a:lstStyle/>
          <a:p>
            <a:endParaRPr lang="en-US" dirty="0"/>
          </a:p>
        </p:txBody>
      </p:sp>
      <p:sp>
        <p:nvSpPr>
          <p:cNvPr id="106" name="Google Shape;106;p2:notes"/>
          <p:cNvSpPr txBox="1">
            <a:spLocks noGrp="1"/>
          </p:cNvSpPr>
          <p:nvPr>
            <p:ph type="body" idx="1"/>
          </p:nvPr>
        </p:nvSpPr>
        <p:spPr>
          <a:xfrm>
            <a:off x="683315" y="4394538"/>
            <a:ext cx="5466522" cy="3595681"/>
          </a:xfrm>
          <a:prstGeom prst="rect">
            <a:avLst/>
          </a:prstGeom>
          <a:noFill/>
          <a:ln>
            <a:noFill/>
          </a:ln>
        </p:spPr>
        <p:txBody>
          <a:bodyPr spcFirstLastPara="1" wrap="square" lIns="91206" tIns="45590" rIns="91206" bIns="45590"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Reshape how DOTD serves the people of LA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by enhancing internal &amp; external operations and communication</a:t>
            </a:r>
          </a:p>
          <a:p>
            <a:pPr>
              <a:buSzPts val="1400"/>
            </a:pPr>
            <a:endParaRPr lang="en-US" b="1" dirty="0"/>
          </a:p>
        </p:txBody>
      </p:sp>
      <p:sp>
        <p:nvSpPr>
          <p:cNvPr id="107" name="Google Shape;107;p2:notes"/>
          <p:cNvSpPr txBox="1">
            <a:spLocks noGrp="1"/>
          </p:cNvSpPr>
          <p:nvPr>
            <p:ph type="sldNum" idx="12"/>
          </p:nvPr>
        </p:nvSpPr>
        <p:spPr>
          <a:xfrm>
            <a:off x="3870538" y="8673348"/>
            <a:ext cx="2961033" cy="458073"/>
          </a:xfrm>
          <a:prstGeom prst="rect">
            <a:avLst/>
          </a:prstGeom>
          <a:noFill/>
          <a:ln>
            <a:noFill/>
          </a:ln>
        </p:spPr>
        <p:txBody>
          <a:bodyPr spcFirstLastPara="1" wrap="square" lIns="91206" tIns="45590" rIns="91206" bIns="45590" anchor="b" anchorCtr="0">
            <a:noAutofit/>
          </a:bodyPr>
          <a:lstStyle/>
          <a:p>
            <a:pPr marL="0" marR="0" lvl="0" indent="0" algn="r" defTabSz="914400" rtl="0" eaLnBrk="1" fontAlgn="auto" latinLnBrk="0" hangingPunct="1">
              <a:lnSpc>
                <a:spcPct val="100000"/>
              </a:lnSpc>
              <a:spcBef>
                <a:spcPts val="0"/>
              </a:spcBef>
              <a:spcAft>
                <a:spcPts val="0"/>
              </a:spcAft>
              <a:buClr>
                <a:srgbClr val="000000"/>
              </a:buClr>
              <a:buSzPts val="1200"/>
              <a:buFontTx/>
              <a:buNone/>
              <a:tabLst/>
              <a:defRPr/>
            </a:pPr>
            <a:fld id="{00000000-1234-1234-1234-123412341234}" type="slidenum">
              <a:rPr kumimoji="0" lang="en-US"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
                  <a:srgbClr val="000000"/>
                </a:buClr>
                <a:buSzPts val="1200"/>
                <a:buFontTx/>
                <a:buNone/>
                <a:tabLst/>
                <a:defRPr/>
              </a:pPr>
              <a:t>2</a:t>
            </a:fld>
            <a:endParaRPr kumimoji="0"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5561928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3</a:t>
            </a:fld>
            <a:endParaRPr lang="en-US" altLang="en-US" dirty="0"/>
          </a:p>
        </p:txBody>
      </p:sp>
    </p:spTree>
    <p:extLst>
      <p:ext uri="{BB962C8B-B14F-4D97-AF65-F5344CB8AC3E}">
        <p14:creationId xmlns:p14="http://schemas.microsoft.com/office/powerpoint/2010/main" val="28971953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33800" y="549275"/>
            <a:ext cx="4876800" cy="2743200"/>
          </a:xfrm>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4</a:t>
            </a:fld>
            <a:endParaRPr lang="en-US" altLang="en-US" dirty="0"/>
          </a:p>
        </p:txBody>
      </p:sp>
    </p:spTree>
    <p:extLst>
      <p:ext uri="{BB962C8B-B14F-4D97-AF65-F5344CB8AC3E}">
        <p14:creationId xmlns:p14="http://schemas.microsoft.com/office/powerpoint/2010/main" val="34345201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dirty="0"/>
              <a:t>Remove bloat and over programming from letting list</a:t>
            </a:r>
          </a:p>
          <a:p>
            <a:r>
              <a:rPr lang="en-US" dirty="0"/>
              <a:t>Contemplate a formula based prioritization process</a:t>
            </a:r>
          </a:p>
          <a:p>
            <a:r>
              <a:rPr lang="en-US" dirty="0"/>
              <a:t>Consider consolidating programs, currently 48</a:t>
            </a:r>
          </a:p>
          <a:p>
            <a:r>
              <a:rPr lang="en-US" dirty="0"/>
              <a:t>5 year priority program</a:t>
            </a:r>
          </a:p>
          <a:p>
            <a:endParaRPr lang="en-US" dirty="0"/>
          </a:p>
        </p:txBody>
      </p:sp>
      <p:sp>
        <p:nvSpPr>
          <p:cNvPr id="4" name="Slide Number Placeholder 3"/>
          <p:cNvSpPr>
            <a:spLocks noGrp="1"/>
          </p:cNvSpPr>
          <p:nvPr>
            <p:ph type="sldNum" sz="quarter" idx="5"/>
          </p:nvPr>
        </p:nvSpPr>
        <p:spPr/>
        <p:txBody>
          <a:bodyPr/>
          <a:lstStyle/>
          <a:p>
            <a:pPr>
              <a:defRPr/>
            </a:pPr>
            <a:fld id="{E058D8C8-02D3-4400-939D-07643807B50F}" type="slidenum">
              <a:rPr lang="en-US" altLang="en-US" smtClean="0"/>
              <a:t>5</a:t>
            </a:fld>
            <a:endParaRPr lang="en-US" altLang="en-US" dirty="0"/>
          </a:p>
        </p:txBody>
      </p:sp>
    </p:spTree>
    <p:extLst>
      <p:ext uri="{BB962C8B-B14F-4D97-AF65-F5344CB8AC3E}">
        <p14:creationId xmlns:p14="http://schemas.microsoft.com/office/powerpoint/2010/main" val="5294726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Consider consolidating all LPA programs into one organizational unit</a:t>
            </a:r>
          </a:p>
          <a:p>
            <a:r>
              <a:rPr lang="en-US" dirty="0"/>
              <a:t>Consider outsourcing project management and maybe program management</a:t>
            </a:r>
          </a:p>
        </p:txBody>
      </p:sp>
      <p:sp>
        <p:nvSpPr>
          <p:cNvPr id="4" name="Slide Number Placeholder 3"/>
          <p:cNvSpPr>
            <a:spLocks noGrp="1"/>
          </p:cNvSpPr>
          <p:nvPr>
            <p:ph type="sldNum" sz="quarter" idx="5"/>
          </p:nvPr>
        </p:nvSpPr>
        <p:spPr/>
        <p:txBody>
          <a:bodyPr/>
          <a:lstStyle/>
          <a:p>
            <a:pPr>
              <a:defRPr/>
            </a:pPr>
            <a:fld id="{E058D8C8-02D3-4400-939D-07643807B50F}" type="slidenum">
              <a:rPr lang="en-US" altLang="en-US" smtClean="0"/>
              <a:t>6</a:t>
            </a:fld>
            <a:endParaRPr lang="en-US" altLang="en-US" dirty="0"/>
          </a:p>
        </p:txBody>
      </p:sp>
    </p:spTree>
    <p:extLst>
      <p:ext uri="{BB962C8B-B14F-4D97-AF65-F5344CB8AC3E}">
        <p14:creationId xmlns:p14="http://schemas.microsoft.com/office/powerpoint/2010/main" val="26671328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dirty="0"/>
              <a:t>Automate contracting tasks, timing, and selection</a:t>
            </a:r>
          </a:p>
          <a:p>
            <a:r>
              <a:rPr lang="en-US" dirty="0"/>
              <a:t>	consultant acquisition plan based on the 5 year program</a:t>
            </a:r>
          </a:p>
          <a:p>
            <a:r>
              <a:rPr lang="en-US" dirty="0"/>
              <a:t>Streamlined and standardized contract work effort calculations and negotiation</a:t>
            </a:r>
          </a:p>
          <a:p>
            <a:r>
              <a:rPr lang="en-US" dirty="0"/>
              <a:t>Consider centralized procurement of contracts</a:t>
            </a:r>
          </a:p>
          <a:p>
            <a:r>
              <a:rPr lang="en-US" dirty="0"/>
              <a:t>IDIQ based project delivery</a:t>
            </a:r>
          </a:p>
          <a:p>
            <a:r>
              <a:rPr lang="en-US" dirty="0"/>
              <a:t>	Comprehensive Gen Eng Services contracts</a:t>
            </a:r>
          </a:p>
        </p:txBody>
      </p:sp>
      <p:sp>
        <p:nvSpPr>
          <p:cNvPr id="4" name="Slide Number Placeholder 3"/>
          <p:cNvSpPr>
            <a:spLocks noGrp="1"/>
          </p:cNvSpPr>
          <p:nvPr>
            <p:ph type="sldNum" sz="quarter" idx="5"/>
          </p:nvPr>
        </p:nvSpPr>
        <p:spPr/>
        <p:txBody>
          <a:bodyPr/>
          <a:lstStyle/>
          <a:p>
            <a:pPr>
              <a:defRPr/>
            </a:pPr>
            <a:fld id="{E058D8C8-02D3-4400-939D-07643807B50F}" type="slidenum">
              <a:rPr lang="en-US" altLang="en-US" smtClean="0"/>
              <a:t>7</a:t>
            </a:fld>
            <a:endParaRPr lang="en-US" altLang="en-US" dirty="0"/>
          </a:p>
        </p:txBody>
      </p:sp>
    </p:spTree>
    <p:extLst>
      <p:ext uri="{BB962C8B-B14F-4D97-AF65-F5344CB8AC3E}">
        <p14:creationId xmlns:p14="http://schemas.microsoft.com/office/powerpoint/2010/main" val="24447317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PDN – optimized, defined and documented processes</a:t>
            </a:r>
          </a:p>
          <a:p>
            <a:r>
              <a:rPr lang="en-US" dirty="0"/>
              <a:t>WBS based project delivery plan</a:t>
            </a:r>
          </a:p>
          <a:p>
            <a:r>
              <a:rPr lang="en-US" dirty="0"/>
              <a:t>Implement online project tracking and reporting </a:t>
            </a:r>
          </a:p>
          <a:p>
            <a:endParaRPr lang="en-US" dirty="0"/>
          </a:p>
        </p:txBody>
      </p:sp>
      <p:sp>
        <p:nvSpPr>
          <p:cNvPr id="4" name="Slide Number Placeholder 3"/>
          <p:cNvSpPr>
            <a:spLocks noGrp="1"/>
          </p:cNvSpPr>
          <p:nvPr>
            <p:ph type="sldNum" sz="quarter" idx="5"/>
          </p:nvPr>
        </p:nvSpPr>
        <p:spPr/>
        <p:txBody>
          <a:bodyPr/>
          <a:lstStyle/>
          <a:p>
            <a:pPr>
              <a:defRPr/>
            </a:pPr>
            <a:fld id="{E058D8C8-02D3-4400-939D-07643807B50F}" type="slidenum">
              <a:rPr lang="en-US" altLang="en-US" smtClean="0"/>
              <a:t>8</a:t>
            </a:fld>
            <a:endParaRPr lang="en-US" altLang="en-US" dirty="0"/>
          </a:p>
        </p:txBody>
      </p:sp>
    </p:spTree>
    <p:extLst>
      <p:ext uri="{BB962C8B-B14F-4D97-AF65-F5344CB8AC3E}">
        <p14:creationId xmlns:p14="http://schemas.microsoft.com/office/powerpoint/2010/main" val="6312456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Off System bridge program will be bundled into locations of 3-5</a:t>
            </a:r>
          </a:p>
          <a:p>
            <a:r>
              <a:rPr lang="en-US" dirty="0"/>
              <a:t>Optimize site specific design</a:t>
            </a:r>
          </a:p>
          <a:p>
            <a:r>
              <a:rPr lang="en-US" dirty="0"/>
              <a:t>	minimize roadway closures and construction timelines</a:t>
            </a:r>
          </a:p>
          <a:p>
            <a:r>
              <a:rPr lang="en-US" dirty="0"/>
              <a:t>		box culverts</a:t>
            </a:r>
          </a:p>
          <a:p>
            <a:r>
              <a:rPr lang="en-US" dirty="0"/>
              <a:t>	Utilization of precast element</a:t>
            </a:r>
          </a:p>
          <a:p>
            <a:r>
              <a:rPr lang="en-US" dirty="0"/>
              <a:t>	Review of underutilized structure types</a:t>
            </a:r>
          </a:p>
          <a:p>
            <a:r>
              <a:rPr lang="en-US" dirty="0"/>
              <a:t>		concrete arches</a:t>
            </a:r>
          </a:p>
        </p:txBody>
      </p:sp>
      <p:sp>
        <p:nvSpPr>
          <p:cNvPr id="4" name="Slide Number Placeholder 3"/>
          <p:cNvSpPr>
            <a:spLocks noGrp="1"/>
          </p:cNvSpPr>
          <p:nvPr>
            <p:ph type="sldNum" sz="quarter" idx="5"/>
          </p:nvPr>
        </p:nvSpPr>
        <p:spPr/>
        <p:txBody>
          <a:bodyPr/>
          <a:lstStyle/>
          <a:p>
            <a:pPr>
              <a:defRPr/>
            </a:pPr>
            <a:fld id="{E058D8C8-02D3-4400-939D-07643807B50F}" type="slidenum">
              <a:rPr lang="en-US" altLang="en-US" smtClean="0"/>
              <a:t>10</a:t>
            </a:fld>
            <a:endParaRPr lang="en-US" altLang="en-US" dirty="0"/>
          </a:p>
        </p:txBody>
      </p:sp>
    </p:spTree>
    <p:extLst>
      <p:ext uri="{BB962C8B-B14F-4D97-AF65-F5344CB8AC3E}">
        <p14:creationId xmlns:p14="http://schemas.microsoft.com/office/powerpoint/2010/main" val="24548668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baseline="0" dirty="0"/>
              <a:t>consistency with and for staff</a:t>
            </a:r>
          </a:p>
          <a:p>
            <a:r>
              <a:rPr lang="en-US" baseline="0" dirty="0"/>
              <a:t>build and enhance relationships with internal and external parties</a:t>
            </a:r>
          </a:p>
          <a:p>
            <a:r>
              <a:rPr lang="en-US" baseline="0" dirty="0"/>
              <a:t>knowledge transfer internally and externally</a:t>
            </a:r>
          </a:p>
          <a:p>
            <a:endParaRPr lang="en-US" baseline="0" dirty="0"/>
          </a:p>
          <a:p>
            <a:r>
              <a:rPr lang="en-US" baseline="0" dirty="0"/>
              <a:t>Open and willing to listen to concerns, suggestions, recommendations of all, incl ACEC</a:t>
            </a:r>
          </a:p>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11</a:t>
            </a:fld>
            <a:endParaRPr lang="en-US" altLang="en-US" dirty="0"/>
          </a:p>
        </p:txBody>
      </p:sp>
    </p:spTree>
    <p:extLst>
      <p:ext uri="{BB962C8B-B14F-4D97-AF65-F5344CB8AC3E}">
        <p14:creationId xmlns:p14="http://schemas.microsoft.com/office/powerpoint/2010/main" val="1574503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dirty="0"/>
              <a:t>To meet expectations if</a:t>
            </a:r>
            <a:r>
              <a:rPr lang="en-US" baseline="0" dirty="0"/>
              <a:t> there is an increase in $$.  </a:t>
            </a:r>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12</a:t>
            </a:fld>
            <a:endParaRPr lang="en-US" altLang="en-US" dirty="0"/>
          </a:p>
        </p:txBody>
      </p:sp>
    </p:spTree>
    <p:extLst>
      <p:ext uri="{BB962C8B-B14F-4D97-AF65-F5344CB8AC3E}">
        <p14:creationId xmlns:p14="http://schemas.microsoft.com/office/powerpoint/2010/main" val="394390550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r>
              <a:rPr lang="en-US" dirty="0"/>
              <a:t>Help DOTD do it’s job.  Understand its roll and mission, with the citizens first; long term obligations and responsibilities.</a:t>
            </a:r>
          </a:p>
        </p:txBody>
      </p:sp>
      <p:sp>
        <p:nvSpPr>
          <p:cNvPr id="4" name="Slide Number Placeholder 3"/>
          <p:cNvSpPr>
            <a:spLocks noGrp="1"/>
          </p:cNvSpPr>
          <p:nvPr>
            <p:ph type="sldNum" sz="quarter" idx="5"/>
          </p:nvPr>
        </p:nvSpPr>
        <p:spPr/>
        <p:txBody>
          <a:bodyPr/>
          <a:lstStyle/>
          <a:p>
            <a:pPr>
              <a:defRPr/>
            </a:pPr>
            <a:fld id="{E058D8C8-02D3-4400-939D-07643807B50F}" type="slidenum">
              <a:rPr lang="en-US" altLang="en-US" smtClean="0"/>
              <a:t>13</a:t>
            </a:fld>
            <a:endParaRPr lang="en-US" altLang="en-US" dirty="0"/>
          </a:p>
        </p:txBody>
      </p:sp>
    </p:spTree>
    <p:extLst>
      <p:ext uri="{BB962C8B-B14F-4D97-AF65-F5344CB8AC3E}">
        <p14:creationId xmlns:p14="http://schemas.microsoft.com/office/powerpoint/2010/main" val="42552504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733800" y="549275"/>
            <a:ext cx="4876800" cy="2743200"/>
          </a:xfrm>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E058D8C8-02D3-4400-939D-07643807B50F}" type="slidenum">
              <a:rPr lang="en-US" altLang="en-US" smtClean="0"/>
              <a:t>14</a:t>
            </a:fld>
            <a:endParaRPr lang="en-US" altLang="en-US" dirty="0"/>
          </a:p>
        </p:txBody>
      </p:sp>
    </p:spTree>
    <p:extLst>
      <p:ext uri="{BB962C8B-B14F-4D97-AF65-F5344CB8AC3E}">
        <p14:creationId xmlns:p14="http://schemas.microsoft.com/office/powerpoint/2010/main" val="19396910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3_Section Header">
    <p:spTree>
      <p:nvGrpSpPr>
        <p:cNvPr id="1" name=""/>
        <p:cNvGrpSpPr/>
        <p:nvPr/>
      </p:nvGrpSpPr>
      <p:grpSpPr>
        <a:xfrm>
          <a:off x="0" y="0"/>
          <a:ext cx="0" cy="0"/>
          <a:chOff x="0" y="0"/>
          <a:chExt cx="0" cy="0"/>
        </a:xfrm>
      </p:grpSpPr>
      <p:sp>
        <p:nvSpPr>
          <p:cNvPr id="10" name="Title 1"/>
          <p:cNvSpPr txBox="1"/>
          <p:nvPr userDrawn="1"/>
        </p:nvSpPr>
        <p:spPr bwMode="auto">
          <a:xfrm>
            <a:off x="1422400" y="2057400"/>
            <a:ext cx="94488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defRPr/>
            </a:pPr>
            <a:endParaRPr lang="en-US" altLang="en-US" sz="4400" dirty="0">
              <a:latin typeface="Calibri" panose="020F0502020204030204" pitchFamily="34" charset="0"/>
            </a:endParaRPr>
          </a:p>
        </p:txBody>
      </p:sp>
      <p:sp>
        <p:nvSpPr>
          <p:cNvPr id="11" name="Subtitle 2"/>
          <p:cNvSpPr>
            <a:spLocks noGrp="1"/>
          </p:cNvSpPr>
          <p:nvPr>
            <p:ph type="subTitle" idx="1" hasCustomPrompt="1"/>
          </p:nvPr>
        </p:nvSpPr>
        <p:spPr>
          <a:xfrm>
            <a:off x="865632" y="1371600"/>
            <a:ext cx="10464800" cy="1295400"/>
          </a:xfrm>
        </p:spPr>
        <p:txBody>
          <a:bodyPr/>
          <a:lstStyle>
            <a:lvl1pPr marL="0" indent="0" algn="l">
              <a:lnSpc>
                <a:spcPts val="3200"/>
              </a:lnSpc>
              <a:buNone/>
              <a:defRPr>
                <a:solidFill>
                  <a:schemeClr val="bg1">
                    <a:lumMod val="85000"/>
                  </a:schemeClr>
                </a:solidFill>
                <a:latin typeface="Franklin Gothic Medium" panose="020B06030201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add section title</a:t>
            </a:r>
          </a:p>
        </p:txBody>
      </p:sp>
    </p:spTree>
    <p:extLst>
      <p:ext uri="{BB962C8B-B14F-4D97-AF65-F5344CB8AC3E}">
        <p14:creationId xmlns:p14="http://schemas.microsoft.com/office/powerpoint/2010/main" val="26087669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370344204"/>
      </p:ext>
    </p:extLst>
  </p:cSld>
  <p:clrMapOvr>
    <a:overrideClrMapping bg1="dk1" tx1="lt1" bg2="dk2" tx2="lt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11/24/2025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C9B0AA-EE54-4968-95E5-6586D6E0F47B}" type="slidenum">
              <a:rPr lang="en-US" smtClean="0"/>
              <a:pPr/>
              <a:t>‹#›</a:t>
            </a:fld>
            <a:endParaRPr lang="en-US" dirty="0"/>
          </a:p>
        </p:txBody>
      </p:sp>
    </p:spTree>
    <p:extLst>
      <p:ext uri="{BB962C8B-B14F-4D97-AF65-F5344CB8AC3E}">
        <p14:creationId xmlns:p14="http://schemas.microsoft.com/office/powerpoint/2010/main" val="11394138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_Section Header">
    <p:spTree>
      <p:nvGrpSpPr>
        <p:cNvPr id="1" name=""/>
        <p:cNvGrpSpPr/>
        <p:nvPr/>
      </p:nvGrpSpPr>
      <p:grpSpPr>
        <a:xfrm>
          <a:off x="0" y="0"/>
          <a:ext cx="0" cy="0"/>
          <a:chOff x="0" y="0"/>
          <a:chExt cx="0" cy="0"/>
        </a:xfrm>
      </p:grpSpPr>
      <p:sp>
        <p:nvSpPr>
          <p:cNvPr id="10" name="Title 1"/>
          <p:cNvSpPr txBox="1"/>
          <p:nvPr userDrawn="1"/>
        </p:nvSpPr>
        <p:spPr bwMode="auto">
          <a:xfrm>
            <a:off x="1422400" y="2057400"/>
            <a:ext cx="94488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defRPr/>
            </a:pPr>
            <a:endParaRPr lang="en-US" altLang="en-US" sz="4400" dirty="0">
              <a:latin typeface="Calibri" panose="020F0502020204030204" pitchFamily="34" charset="0"/>
            </a:endParaRPr>
          </a:p>
        </p:txBody>
      </p:sp>
      <p:sp>
        <p:nvSpPr>
          <p:cNvPr id="11" name="Subtitle 2"/>
          <p:cNvSpPr>
            <a:spLocks noGrp="1"/>
          </p:cNvSpPr>
          <p:nvPr>
            <p:ph type="subTitle" idx="1" hasCustomPrompt="1"/>
          </p:nvPr>
        </p:nvSpPr>
        <p:spPr>
          <a:xfrm>
            <a:off x="865632" y="1371600"/>
            <a:ext cx="10464800" cy="1295400"/>
          </a:xfrm>
        </p:spPr>
        <p:txBody>
          <a:bodyPr/>
          <a:lstStyle>
            <a:lvl1pPr marL="0" indent="0" algn="l">
              <a:lnSpc>
                <a:spcPts val="3200"/>
              </a:lnSpc>
              <a:buNone/>
              <a:defRPr>
                <a:solidFill>
                  <a:schemeClr val="bg1">
                    <a:lumMod val="85000"/>
                  </a:schemeClr>
                </a:solidFill>
                <a:latin typeface="Franklin Gothic Medium" panose="020B06030201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add section title</a:t>
            </a:r>
          </a:p>
        </p:txBody>
      </p:sp>
    </p:spTree>
    <p:extLst>
      <p:ext uri="{BB962C8B-B14F-4D97-AF65-F5344CB8AC3E}">
        <p14:creationId xmlns:p14="http://schemas.microsoft.com/office/powerpoint/2010/main" val="32240504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3_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021132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1_Custom Layout">
  <p:cSld name="1_Custom Layout">
    <p:spTree>
      <p:nvGrpSpPr>
        <p:cNvPr id="1" name="Shape 25"/>
        <p:cNvGrpSpPr/>
        <p:nvPr/>
      </p:nvGrpSpPr>
      <p:grpSpPr>
        <a:xfrm>
          <a:off x="0" y="0"/>
          <a:ext cx="0" cy="0"/>
          <a:chOff x="0" y="0"/>
          <a:chExt cx="0" cy="0"/>
        </a:xfrm>
      </p:grpSpPr>
      <p:sp>
        <p:nvSpPr>
          <p:cNvPr id="2" name="Rectangle 1">
            <a:extLst>
              <a:ext uri="{FF2B5EF4-FFF2-40B4-BE49-F238E27FC236}">
                <a16:creationId xmlns:a16="http://schemas.microsoft.com/office/drawing/2014/main" id="{B914FB9D-5E99-08EF-D362-19869E162BC4}"/>
              </a:ext>
            </a:extLst>
          </p:cNvPr>
          <p:cNvSpPr/>
          <p:nvPr userDrawn="1"/>
        </p:nvSpPr>
        <p:spPr>
          <a:xfrm>
            <a:off x="347929" y="-644077"/>
            <a:ext cx="928047" cy="406400"/>
          </a:xfrm>
          <a:prstGeom prst="rect">
            <a:avLst/>
          </a:prstGeom>
          <a:solidFill>
            <a:srgbClr val="002E5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Rectangle 2">
            <a:extLst>
              <a:ext uri="{FF2B5EF4-FFF2-40B4-BE49-F238E27FC236}">
                <a16:creationId xmlns:a16="http://schemas.microsoft.com/office/drawing/2014/main" id="{B6BEB204-9085-5A78-9C58-F7C5599B6541}"/>
              </a:ext>
            </a:extLst>
          </p:cNvPr>
          <p:cNvSpPr/>
          <p:nvPr userDrawn="1"/>
        </p:nvSpPr>
        <p:spPr>
          <a:xfrm>
            <a:off x="1378335" y="-644077"/>
            <a:ext cx="928047" cy="406400"/>
          </a:xfrm>
          <a:prstGeom prst="rect">
            <a:avLst/>
          </a:prstGeom>
          <a:solidFill>
            <a:srgbClr val="00447C"/>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3">
            <a:extLst>
              <a:ext uri="{FF2B5EF4-FFF2-40B4-BE49-F238E27FC236}">
                <a16:creationId xmlns:a16="http://schemas.microsoft.com/office/drawing/2014/main" id="{C001A47C-1459-94A6-DA7E-4F2191959349}"/>
              </a:ext>
            </a:extLst>
          </p:cNvPr>
          <p:cNvSpPr/>
          <p:nvPr userDrawn="1"/>
        </p:nvSpPr>
        <p:spPr>
          <a:xfrm>
            <a:off x="2408741" y="-644077"/>
            <a:ext cx="928047" cy="406400"/>
          </a:xfrm>
          <a:prstGeom prst="rect">
            <a:avLst/>
          </a:prstGeom>
          <a:solidFill>
            <a:srgbClr val="386B9D"/>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A6F016CB-3AB4-9BED-70B4-6DA6AA904BE6}"/>
              </a:ext>
            </a:extLst>
          </p:cNvPr>
          <p:cNvSpPr/>
          <p:nvPr userDrawn="1"/>
        </p:nvSpPr>
        <p:spPr>
          <a:xfrm>
            <a:off x="3432324" y="-644077"/>
            <a:ext cx="928047" cy="406400"/>
          </a:xfrm>
          <a:prstGeom prst="rect">
            <a:avLst/>
          </a:prstGeom>
          <a:solidFill>
            <a:srgbClr val="6A91B6"/>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DF3D336-2409-61C3-041F-2F72534187EC}"/>
              </a:ext>
            </a:extLst>
          </p:cNvPr>
          <p:cNvSpPr/>
          <p:nvPr userDrawn="1"/>
        </p:nvSpPr>
        <p:spPr>
          <a:xfrm>
            <a:off x="4455906" y="-644077"/>
            <a:ext cx="928047" cy="406400"/>
          </a:xfrm>
          <a:prstGeom prst="rect">
            <a:avLst/>
          </a:prstGeom>
          <a:solidFill>
            <a:srgbClr val="9CB5CF"/>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Freeform 2">
            <a:extLst>
              <a:ext uri="{FF2B5EF4-FFF2-40B4-BE49-F238E27FC236}">
                <a16:creationId xmlns:a16="http://schemas.microsoft.com/office/drawing/2014/main" id="{4F3F15DD-89C8-1E48-8781-879DD7CF1B67}"/>
              </a:ext>
            </a:extLst>
          </p:cNvPr>
          <p:cNvSpPr/>
          <p:nvPr userDrawn="1"/>
        </p:nvSpPr>
        <p:spPr>
          <a:xfrm>
            <a:off x="0" y="-58223"/>
            <a:ext cx="12192000" cy="152400"/>
          </a:xfrm>
          <a:custGeom>
            <a:avLst/>
            <a:gdLst/>
            <a:ahLst/>
            <a:cxnLst/>
            <a:rect l="l" t="t" r="r" b="b"/>
            <a:pathLst>
              <a:path w="18288000" h="228600">
                <a:moveTo>
                  <a:pt x="0" y="0"/>
                </a:moveTo>
                <a:lnTo>
                  <a:pt x="18288000" y="0"/>
                </a:lnTo>
                <a:lnTo>
                  <a:pt x="18288000" y="228600"/>
                </a:lnTo>
                <a:lnTo>
                  <a:pt x="0" y="228600"/>
                </a:lnTo>
                <a:lnTo>
                  <a:pt x="0" y="0"/>
                </a:lnTo>
                <a:close/>
              </a:path>
            </a:pathLst>
          </a:custGeom>
          <a:blipFill>
            <a:blip r:embed="rId2"/>
            <a:stretch>
              <a:fillRect/>
            </a:stretch>
          </a:blipFill>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orbel" panose="020B0503020204020204"/>
              <a:ea typeface="+mn-ea"/>
              <a:cs typeface="+mn-cs"/>
            </a:endParaRPr>
          </a:p>
        </p:txBody>
      </p:sp>
      <p:sp>
        <p:nvSpPr>
          <p:cNvPr id="9" name="Rectangle 8">
            <a:extLst>
              <a:ext uri="{FF2B5EF4-FFF2-40B4-BE49-F238E27FC236}">
                <a16:creationId xmlns:a16="http://schemas.microsoft.com/office/drawing/2014/main" id="{66B7C324-5A4C-D0BD-A9B5-72C5799FADDF}"/>
              </a:ext>
            </a:extLst>
          </p:cNvPr>
          <p:cNvSpPr/>
          <p:nvPr userDrawn="1"/>
        </p:nvSpPr>
        <p:spPr>
          <a:xfrm>
            <a:off x="-152399" y="6255901"/>
            <a:ext cx="381000" cy="442628"/>
          </a:xfrm>
          <a:prstGeom prst="rect">
            <a:avLst/>
          </a:prstGeom>
          <a:solidFill>
            <a:srgbClr val="F56422">
              <a:alpha val="87000"/>
            </a:srgb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Freeform 6">
            <a:extLst>
              <a:ext uri="{FF2B5EF4-FFF2-40B4-BE49-F238E27FC236}">
                <a16:creationId xmlns:a16="http://schemas.microsoft.com/office/drawing/2014/main" id="{38C49325-17C3-B7E7-D2CA-59DC6DACB64B}"/>
              </a:ext>
            </a:extLst>
          </p:cNvPr>
          <p:cNvSpPr/>
          <p:nvPr userDrawn="1"/>
        </p:nvSpPr>
        <p:spPr>
          <a:xfrm>
            <a:off x="228600" y="6196571"/>
            <a:ext cx="1300900" cy="547540"/>
          </a:xfrm>
          <a:custGeom>
            <a:avLst/>
            <a:gdLst/>
            <a:ahLst/>
            <a:cxnLst/>
            <a:rect l="l" t="t" r="r" b="b"/>
            <a:pathLst>
              <a:path w="1951350" h="821310">
                <a:moveTo>
                  <a:pt x="0" y="0"/>
                </a:moveTo>
                <a:lnTo>
                  <a:pt x="1951350" y="0"/>
                </a:lnTo>
                <a:lnTo>
                  <a:pt x="1951350" y="821310"/>
                </a:lnTo>
                <a:lnTo>
                  <a:pt x="0" y="821310"/>
                </a:lnTo>
                <a:lnTo>
                  <a:pt x="0" y="0"/>
                </a:lnTo>
                <a:close/>
              </a:path>
            </a:pathLst>
          </a:custGeom>
          <a:blipFill>
            <a:blip r:embed="rId3"/>
            <a:stretch>
              <a:fillRect r="-568" b="-34602"/>
            </a:stretch>
          </a:blipFill>
        </p:spPr>
        <p:txBody>
          <a:bodyPr/>
          <a:lstStyle/>
          <a:p>
            <a:endParaRPr lang="en-US" dirty="0"/>
          </a:p>
        </p:txBody>
      </p:sp>
    </p:spTree>
    <p:extLst>
      <p:ext uri="{BB962C8B-B14F-4D97-AF65-F5344CB8AC3E}">
        <p14:creationId xmlns:p14="http://schemas.microsoft.com/office/powerpoint/2010/main" val="3930500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63600" y="3124200"/>
            <a:ext cx="10464800" cy="1295400"/>
          </a:xfrm>
        </p:spPr>
        <p:txBody>
          <a:bodyPr/>
          <a:lstStyle>
            <a:lvl1pPr marL="0" indent="0" algn="l">
              <a:lnSpc>
                <a:spcPts val="3200"/>
              </a:lnSpc>
              <a:buNone/>
              <a:defRPr>
                <a:solidFill>
                  <a:schemeClr val="bg1">
                    <a:lumMod val="85000"/>
                  </a:schemeClr>
                </a:solidFill>
                <a:latin typeface="Franklin Gothic Medium" panose="020B0603020102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8" name="Title 1"/>
          <p:cNvSpPr>
            <a:spLocks noGrp="1"/>
          </p:cNvSpPr>
          <p:nvPr>
            <p:ph type="title"/>
          </p:nvPr>
        </p:nvSpPr>
        <p:spPr>
          <a:xfrm>
            <a:off x="863600" y="1371603"/>
            <a:ext cx="10464800" cy="828675"/>
          </a:xfrm>
        </p:spPr>
        <p:txBody>
          <a:bodyPr anchor="t"/>
          <a:lstStyle>
            <a:lvl1pPr algn="l">
              <a:defRPr sz="4400" b="1" cap="none" baseline="0">
                <a:solidFill>
                  <a:schemeClr val="bg1"/>
                </a:solidFill>
                <a:latin typeface="Franklin Gothic Demi" panose="020B0703020102020204" pitchFamily="34" charset="0"/>
              </a:defRPr>
            </a:lvl1pPr>
          </a:lstStyle>
          <a:p>
            <a:endParaRPr lang="en-US" dirty="0"/>
          </a:p>
        </p:txBody>
      </p:sp>
    </p:spTree>
    <p:extLst>
      <p:ext uri="{BB962C8B-B14F-4D97-AF65-F5344CB8AC3E}">
        <p14:creationId xmlns:p14="http://schemas.microsoft.com/office/powerpoint/2010/main" val="13333807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11/24/2025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02E5B"/>
            </a:gs>
            <a:gs pos="31000">
              <a:srgbClr val="00447C"/>
            </a:gs>
            <a:gs pos="99000">
              <a:srgbClr val="386B9D"/>
            </a:gs>
          </a:gsLst>
          <a:lin ang="27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11/24/2025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
        <p:nvSpPr>
          <p:cNvPr id="7" name="Freeform 2">
            <a:extLst>
              <a:ext uri="{FF2B5EF4-FFF2-40B4-BE49-F238E27FC236}">
                <a16:creationId xmlns:a16="http://schemas.microsoft.com/office/drawing/2014/main" id="{1062AD39-DADB-59FF-4567-1179EB8BD4F8}"/>
              </a:ext>
            </a:extLst>
          </p:cNvPr>
          <p:cNvSpPr/>
          <p:nvPr userDrawn="1"/>
        </p:nvSpPr>
        <p:spPr>
          <a:xfrm>
            <a:off x="0" y="-58223"/>
            <a:ext cx="12192000" cy="152400"/>
          </a:xfrm>
          <a:custGeom>
            <a:avLst/>
            <a:gdLst/>
            <a:ahLst/>
            <a:cxnLst/>
            <a:rect l="l" t="t" r="r" b="b"/>
            <a:pathLst>
              <a:path w="18288000" h="228600">
                <a:moveTo>
                  <a:pt x="0" y="0"/>
                </a:moveTo>
                <a:lnTo>
                  <a:pt x="18288000" y="0"/>
                </a:lnTo>
                <a:lnTo>
                  <a:pt x="18288000" y="228600"/>
                </a:lnTo>
                <a:lnTo>
                  <a:pt x="0" y="228600"/>
                </a:lnTo>
                <a:lnTo>
                  <a:pt x="0" y="0"/>
                </a:lnTo>
                <a:close/>
              </a:path>
            </a:pathLst>
          </a:custGeom>
          <a:blipFill>
            <a:blip r:embed="rId9"/>
            <a:stretch>
              <a:fillRect/>
            </a:stretch>
          </a:blipFill>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orbel" panose="020B0503020204020204"/>
              <a:ea typeface="+mn-ea"/>
              <a:cs typeface="+mn-cs"/>
            </a:endParaRPr>
          </a:p>
        </p:txBody>
      </p:sp>
      <p:sp>
        <p:nvSpPr>
          <p:cNvPr id="8" name="Rectangle 7">
            <a:extLst>
              <a:ext uri="{FF2B5EF4-FFF2-40B4-BE49-F238E27FC236}">
                <a16:creationId xmlns:a16="http://schemas.microsoft.com/office/drawing/2014/main" id="{54936699-09D2-A133-4D61-07B424395AD3}"/>
              </a:ext>
            </a:extLst>
          </p:cNvPr>
          <p:cNvSpPr/>
          <p:nvPr userDrawn="1"/>
        </p:nvSpPr>
        <p:spPr>
          <a:xfrm>
            <a:off x="-152399" y="6255901"/>
            <a:ext cx="381000" cy="442628"/>
          </a:xfrm>
          <a:prstGeom prst="rect">
            <a:avLst/>
          </a:prstGeom>
          <a:solidFill>
            <a:srgbClr val="F56422">
              <a:alpha val="87000"/>
            </a:srgbClr>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6">
            <a:extLst>
              <a:ext uri="{FF2B5EF4-FFF2-40B4-BE49-F238E27FC236}">
                <a16:creationId xmlns:a16="http://schemas.microsoft.com/office/drawing/2014/main" id="{C6EB0D9B-EBA0-E615-A5B5-9818E10CF4D0}"/>
              </a:ext>
            </a:extLst>
          </p:cNvPr>
          <p:cNvSpPr/>
          <p:nvPr userDrawn="1"/>
        </p:nvSpPr>
        <p:spPr>
          <a:xfrm>
            <a:off x="228600" y="6196571"/>
            <a:ext cx="1300900" cy="547540"/>
          </a:xfrm>
          <a:custGeom>
            <a:avLst/>
            <a:gdLst/>
            <a:ahLst/>
            <a:cxnLst/>
            <a:rect l="l" t="t" r="r" b="b"/>
            <a:pathLst>
              <a:path w="1951350" h="821310">
                <a:moveTo>
                  <a:pt x="0" y="0"/>
                </a:moveTo>
                <a:lnTo>
                  <a:pt x="1951350" y="0"/>
                </a:lnTo>
                <a:lnTo>
                  <a:pt x="1951350" y="821310"/>
                </a:lnTo>
                <a:lnTo>
                  <a:pt x="0" y="821310"/>
                </a:lnTo>
                <a:lnTo>
                  <a:pt x="0" y="0"/>
                </a:lnTo>
                <a:close/>
              </a:path>
            </a:pathLst>
          </a:custGeom>
          <a:blipFill>
            <a:blip r:embed="rId10"/>
            <a:stretch>
              <a:fillRect r="-568" b="-34602"/>
            </a:stretch>
          </a:blipFill>
        </p:spPr>
        <p:txBody>
          <a:bodyPr/>
          <a:lstStyle/>
          <a:p>
            <a:endParaRPr lang="en-US" dirty="0"/>
          </a:p>
        </p:txBody>
      </p:sp>
    </p:spTree>
    <p:extLst>
      <p:ext uri="{BB962C8B-B14F-4D97-AF65-F5344CB8AC3E}">
        <p14:creationId xmlns:p14="http://schemas.microsoft.com/office/powerpoint/2010/main" val="3480824258"/>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63" r:id="rId3"/>
    <p:sldLayoutId id="2147483669" r:id="rId4"/>
    <p:sldLayoutId id="2147483653" r:id="rId5"/>
    <p:sldLayoutId id="2147483692" r:id="rId6"/>
    <p:sldLayoutId id="2147483668" r:id="rId7"/>
  </p:sldLayoutIdLst>
  <p:txStyles>
    <p:titleStyle>
      <a:lvl1pPr algn="l" defTabSz="914400" rtl="0" eaLnBrk="1" latinLnBrk="0" hangingPunct="1">
        <a:lnSpc>
          <a:spcPct val="90000"/>
        </a:lnSpc>
        <a:spcBef>
          <a:spcPct val="0"/>
        </a:spcBef>
        <a:buNone/>
        <a:defRPr sz="4400" kern="1200">
          <a:solidFill>
            <a:schemeClr val="bg1"/>
          </a:solidFill>
          <a:effectLst>
            <a:outerShdw blurRad="38100" dist="38100" dir="2700000" algn="tl">
              <a:srgbClr val="000000">
                <a:alpha val="43137"/>
              </a:srgbClr>
            </a:outerShdw>
          </a:effectLst>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4800" y="183092"/>
            <a:ext cx="54864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4800" y="1066800"/>
            <a:ext cx="5486400" cy="30173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4800" y="4237567"/>
            <a:ext cx="1422400" cy="243417"/>
          </a:xfrm>
          <a:prstGeom prst="rect">
            <a:avLst/>
          </a:prstGeom>
        </p:spPr>
        <p:txBody>
          <a:bodyPr vert="horz" lIns="91440" tIns="45720" rIns="91440" bIns="45720" rtlCol="0" anchor="ctr"/>
          <a:lstStyle>
            <a:lvl1pPr algn="l">
              <a:defRPr sz="800">
                <a:solidFill>
                  <a:schemeClr val="tx1">
                    <a:tint val="75000"/>
                  </a:schemeClr>
                </a:solidFill>
              </a:defRPr>
            </a:lvl1pPr>
          </a:lstStyle>
          <a:p>
            <a:fld id="{1D8BD707-D9CF-40AE-B4C6-C98DA3205C09}" type="datetimeFigureOut">
              <a:rPr lang="en-US" smtClean="0"/>
              <a:pPr/>
              <a:t>11/24/2025</a:t>
            </a:fld>
            <a:endParaRPr lang="en-US"/>
          </a:p>
        </p:txBody>
      </p:sp>
      <p:sp>
        <p:nvSpPr>
          <p:cNvPr id="5" name="Footer Placeholder 4"/>
          <p:cNvSpPr>
            <a:spLocks noGrp="1"/>
          </p:cNvSpPr>
          <p:nvPr>
            <p:ph type="ftr" sz="quarter" idx="3"/>
          </p:nvPr>
        </p:nvSpPr>
        <p:spPr>
          <a:xfrm>
            <a:off x="2082800" y="4237567"/>
            <a:ext cx="1930400" cy="243417"/>
          </a:xfrm>
          <a:prstGeom prst="rect">
            <a:avLst/>
          </a:prstGeom>
        </p:spPr>
        <p:txBody>
          <a:bodyPr vert="horz" lIns="91440" tIns="45720" rIns="91440" bIns="45720" rtlCol="0" anchor="ctr"/>
          <a:lstStyle>
            <a:lvl1pPr algn="ctr">
              <a:defRPr sz="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368800" y="4237567"/>
            <a:ext cx="1422400" cy="243417"/>
          </a:xfrm>
          <a:prstGeom prst="rect">
            <a:avLst/>
          </a:prstGeom>
        </p:spPr>
        <p:txBody>
          <a:bodyPr vert="horz" lIns="91440" tIns="45720" rIns="91440" bIns="45720" rtlCol="0" anchor="ctr"/>
          <a:lstStyle>
            <a:lvl1pPr algn="r">
              <a:defRPr sz="8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861" r:id="rId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eg"/><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9.png"/><Relationship Id="rId7" Type="http://schemas.openxmlformats.org/officeDocument/2006/relationships/image" Target="../media/image22.svg"/><Relationship Id="rId2" Type="http://schemas.openxmlformats.org/officeDocument/2006/relationships/image" Target="../media/image18.jpeg"/><Relationship Id="rId1" Type="http://schemas.openxmlformats.org/officeDocument/2006/relationships/slideLayout" Target="../slideLayouts/slideLayout8.xml"/><Relationship Id="rId6" Type="http://schemas.openxmlformats.org/officeDocument/2006/relationships/image" Target="../media/image21.png"/><Relationship Id="rId5" Type="http://schemas.openxmlformats.org/officeDocument/2006/relationships/image" Target="../media/image16.png"/><Relationship Id="rId4" Type="http://schemas.openxmlformats.org/officeDocument/2006/relationships/image" Target="../media/image20.svg"/></Relationships>
</file>

<file path=ppt/slides/_rels/slide1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8.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3" Type="http://schemas.openxmlformats.org/officeDocument/2006/relationships/image" Target="../media/image26.jfif"/><Relationship Id="rId2" Type="http://schemas.openxmlformats.org/officeDocument/2006/relationships/image" Target="../media/image16.png"/><Relationship Id="rId1" Type="http://schemas.openxmlformats.org/officeDocument/2006/relationships/slideLayout" Target="../slideLayouts/slideLayout8.xml"/><Relationship Id="rId4" Type="http://schemas.openxmlformats.org/officeDocument/2006/relationships/image" Target="../media/image27.jfif"/></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16.png"/><Relationship Id="rId1" Type="http://schemas.openxmlformats.org/officeDocument/2006/relationships/slideLayout" Target="../slideLayouts/slideLayout8.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16.png"/><Relationship Id="rId1" Type="http://schemas.openxmlformats.org/officeDocument/2006/relationships/slideLayout" Target="../slideLayouts/slideLayout8.xml"/><Relationship Id="rId4" Type="http://schemas.openxmlformats.org/officeDocument/2006/relationships/image" Target="../media/image31.bin"/></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16.png"/><Relationship Id="rId1" Type="http://schemas.openxmlformats.org/officeDocument/2006/relationships/slideLayout" Target="../slideLayouts/slideLayout8.xml"/><Relationship Id="rId5" Type="http://schemas.openxmlformats.org/officeDocument/2006/relationships/image" Target="../media/image34.jpeg"/><Relationship Id="rId4" Type="http://schemas.openxmlformats.org/officeDocument/2006/relationships/image" Target="../media/image33.png"/></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16.png"/><Relationship Id="rId1" Type="http://schemas.openxmlformats.org/officeDocument/2006/relationships/slideLayout" Target="../slideLayouts/slideLayout8.xml"/><Relationship Id="rId4" Type="http://schemas.openxmlformats.org/officeDocument/2006/relationships/image" Target="../media/image36.png"/></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6.png"/><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16.png"/><Relationship Id="rId1" Type="http://schemas.openxmlformats.org/officeDocument/2006/relationships/slideLayout" Target="../slideLayouts/slideLayout8.xml"/><Relationship Id="rId5" Type="http://schemas.openxmlformats.org/officeDocument/2006/relationships/image" Target="../media/image40.png"/><Relationship Id="rId4" Type="http://schemas.openxmlformats.org/officeDocument/2006/relationships/image" Target="../media/image39.png"/></Relationships>
</file>

<file path=ppt/slides/_rels/slide2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16.png"/><Relationship Id="rId1" Type="http://schemas.openxmlformats.org/officeDocument/2006/relationships/slideLayout" Target="../slideLayouts/slideLayout8.xml"/><Relationship Id="rId4" Type="http://schemas.openxmlformats.org/officeDocument/2006/relationships/hyperlink" Target="mailto:archie.chaisson@la.gov"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1642"/>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33DDB99-6D2F-8CAC-7989-0E446B05EFC0}"/>
              </a:ext>
            </a:extLst>
          </p:cNvPr>
          <p:cNvPicPr>
            <a:picLocks noChangeAspect="1"/>
          </p:cNvPicPr>
          <p:nvPr/>
        </p:nvPicPr>
        <p:blipFill rotWithShape="1">
          <a:blip r:embed="rId3"/>
          <a:srcRect l="2363" t="570" r="3106" b="-1"/>
          <a:stretch/>
        </p:blipFill>
        <p:spPr>
          <a:xfrm>
            <a:off x="-914400" y="76200"/>
            <a:ext cx="13868399" cy="6154102"/>
          </a:xfrm>
          <a:prstGeom prst="rect">
            <a:avLst/>
          </a:prstGeom>
          <a:effectLst>
            <a:softEdge rad="152400"/>
          </a:effectLst>
        </p:spPr>
      </p:pic>
      <p:sp>
        <p:nvSpPr>
          <p:cNvPr id="4" name="Title 3"/>
          <p:cNvSpPr>
            <a:spLocks noGrp="1"/>
          </p:cNvSpPr>
          <p:nvPr>
            <p:ph type="title"/>
          </p:nvPr>
        </p:nvSpPr>
        <p:spPr>
          <a:xfrm>
            <a:off x="4195380" y="381000"/>
            <a:ext cx="7848599" cy="5410200"/>
          </a:xfrm>
        </p:spPr>
        <p:txBody>
          <a:bodyPr>
            <a:normAutofit/>
          </a:bodyPr>
          <a:lstStyle/>
          <a:p>
            <a:pPr algn="ctr"/>
            <a:r>
              <a:rPr lang="en-US" sz="3100" b="0" dirty="0">
                <a:effectLst/>
              </a:rPr>
              <a:t>Louisiana Department of Transportation and Development</a:t>
            </a:r>
            <a:br>
              <a:rPr lang="en-US" sz="3200" b="0" dirty="0"/>
            </a:br>
            <a:br>
              <a:rPr lang="en-US" sz="3200" b="0" dirty="0"/>
            </a:br>
            <a:r>
              <a:rPr lang="en-US" sz="5400" b="0" dirty="0"/>
              <a:t>Project Outlook</a:t>
            </a:r>
            <a:br>
              <a:rPr lang="en-US" sz="5400" b="0" dirty="0"/>
            </a:br>
            <a:r>
              <a:rPr lang="en-US" sz="4800" b="0" dirty="0"/>
              <a:t>2025</a:t>
            </a:r>
            <a:r>
              <a:rPr lang="en-US" sz="5400" b="0" dirty="0"/>
              <a:t> </a:t>
            </a:r>
            <a:endParaRPr lang="en-US" sz="3200" b="0" dirty="0"/>
          </a:p>
        </p:txBody>
      </p:sp>
      <p:sp>
        <p:nvSpPr>
          <p:cNvPr id="5" name="Subtitle 1"/>
          <p:cNvSpPr txBox="1">
            <a:spLocks/>
          </p:cNvSpPr>
          <p:nvPr/>
        </p:nvSpPr>
        <p:spPr bwMode="auto">
          <a:xfrm>
            <a:off x="9374946" y="6322830"/>
            <a:ext cx="2569779" cy="551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normAutofit/>
          </a:bodyPr>
          <a:lstStyle>
            <a:lvl1pPr marL="0" indent="0" algn="l" rtl="0" eaLnBrk="0" fontAlgn="base" hangingPunct="0">
              <a:lnSpc>
                <a:spcPts val="3200"/>
              </a:lnSpc>
              <a:spcBef>
                <a:spcPct val="20000"/>
              </a:spcBef>
              <a:spcAft>
                <a:spcPct val="0"/>
              </a:spcAft>
              <a:buFont typeface="Arial" panose="020B0604020202020204" pitchFamily="34" charset="0"/>
              <a:buNone/>
              <a:defRPr sz="3200" kern="1200">
                <a:solidFill>
                  <a:schemeClr val="bg1">
                    <a:lumMod val="85000"/>
                  </a:schemeClr>
                </a:solidFill>
                <a:latin typeface="Franklin Gothic Medium" panose="020B0603020102020204" pitchFamily="34" charset="0"/>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lvl="0" algn="r" defTabSz="457200">
              <a:lnSpc>
                <a:spcPct val="100000"/>
              </a:lnSpc>
              <a:spcBef>
                <a:spcPts val="0"/>
              </a:spcBef>
              <a:defRPr/>
            </a:pPr>
            <a:r>
              <a:rPr lang="en-US" sz="1200" dirty="0">
                <a:solidFill>
                  <a:prstClr val="white"/>
                </a:solidFill>
              </a:rPr>
              <a:t>November </a:t>
            </a:r>
            <a:r>
              <a:rPr kumimoji="0" lang="en-US" sz="1200" i="0" u="none" strike="noStrike" kern="1200" cap="none" spc="0" normalizeH="0" baseline="0" noProof="0" dirty="0">
                <a:ln>
                  <a:noFill/>
                </a:ln>
                <a:solidFill>
                  <a:prstClr val="white"/>
                </a:solidFill>
                <a:uLnTx/>
                <a:uFillTx/>
              </a:rPr>
              <a:t>2025</a:t>
            </a:r>
          </a:p>
          <a:p>
            <a:pPr marL="0" marR="0" lvl="0" indent="0" algn="r" defTabSz="457200" rtl="0" eaLnBrk="0" fontAlgn="base" latinLnBrk="0" hangingPunct="0">
              <a:lnSpc>
                <a:spcPts val="3200"/>
              </a:lnSpc>
              <a:spcBef>
                <a:spcPct val="20000"/>
              </a:spcBef>
              <a:spcAft>
                <a:spcPct val="0"/>
              </a:spcAft>
              <a:buClrTx/>
              <a:buSzTx/>
              <a:buFont typeface="Arial" panose="020B0604020202020204" pitchFamily="34" charset="0"/>
              <a:buNone/>
              <a:tabLst/>
              <a:defRPr/>
            </a:pPr>
            <a:endParaRPr kumimoji="0" lang="en-US" sz="1200" i="0" u="none" strike="noStrike" kern="1200" cap="none" spc="0" normalizeH="0" baseline="0" noProof="0" dirty="0">
              <a:ln>
                <a:noFill/>
              </a:ln>
              <a:solidFill>
                <a:prstClr val="white">
                  <a:lumMod val="85000"/>
                </a:prstClr>
              </a:solidFill>
              <a:uLnTx/>
              <a:uFillTx/>
            </a:endParaRPr>
          </a:p>
        </p:txBody>
      </p:sp>
      <p:pic>
        <p:nvPicPr>
          <p:cNvPr id="6" name="Picture 5" descr="Shape">
            <a:extLst>
              <a:ext uri="{FF2B5EF4-FFF2-40B4-BE49-F238E27FC236}">
                <a16:creationId xmlns:a16="http://schemas.microsoft.com/office/drawing/2014/main" id="{45755F92-40B9-9D37-CAD4-D0450183C754}"/>
              </a:ext>
            </a:extLst>
          </p:cNvPr>
          <p:cNvPicPr>
            <a:picLocks noChangeAspect="1"/>
          </p:cNvPicPr>
          <p:nvPr/>
        </p:nvPicPr>
        <p:blipFill>
          <a:blip r:embed="rId4">
            <a:lum bright="70000" contrast="-70000"/>
            <a:extLst>
              <a:ext uri="{28A0092B-C50C-407E-A947-70E740481C1C}">
                <a14:useLocalDpi xmlns:a14="http://schemas.microsoft.com/office/drawing/2010/main" val="0"/>
              </a:ext>
            </a:extLst>
          </a:blip>
          <a:stretch>
            <a:fillRect/>
          </a:stretch>
        </p:blipFill>
        <p:spPr>
          <a:xfrm>
            <a:off x="-1231901" y="410051"/>
            <a:ext cx="5486400" cy="5486400"/>
          </a:xfrm>
          <a:prstGeom prst="rect">
            <a:avLst/>
          </a:prstGeom>
        </p:spPr>
      </p:pic>
      <p:pic>
        <p:nvPicPr>
          <p:cNvPr id="3" name="Picture 2">
            <a:extLst>
              <a:ext uri="{FF2B5EF4-FFF2-40B4-BE49-F238E27FC236}">
                <a16:creationId xmlns:a16="http://schemas.microsoft.com/office/drawing/2014/main" id="{00D40D58-1019-1434-E8FF-B35C2613C274}"/>
              </a:ext>
            </a:extLst>
          </p:cNvPr>
          <p:cNvPicPr>
            <a:picLocks noChangeAspect="1"/>
          </p:cNvPicPr>
          <p:nvPr/>
        </p:nvPicPr>
        <p:blipFill>
          <a:blip r:embed="rId5"/>
          <a:stretch>
            <a:fillRect/>
          </a:stretch>
        </p:blipFill>
        <p:spPr>
          <a:xfrm>
            <a:off x="9552589" y="5158946"/>
            <a:ext cx="2362200" cy="1071356"/>
          </a:xfrm>
          <a:prstGeom prst="rect">
            <a:avLst/>
          </a:prstGeom>
        </p:spPr>
      </p:pic>
    </p:spTree>
    <p:extLst>
      <p:ext uri="{BB962C8B-B14F-4D97-AF65-F5344CB8AC3E}">
        <p14:creationId xmlns:p14="http://schemas.microsoft.com/office/powerpoint/2010/main" val="30835790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13" name="Google Shape;113;p2"/>
          <p:cNvSpPr txBox="1"/>
          <p:nvPr/>
        </p:nvSpPr>
        <p:spPr>
          <a:xfrm>
            <a:off x="228600" y="565358"/>
            <a:ext cx="11552231" cy="667835"/>
          </a:xfrm>
          <a:prstGeom prst="rect">
            <a:avLst/>
          </a:prstGeom>
          <a:noFill/>
          <a:ln>
            <a:noFill/>
          </a:ln>
        </p:spPr>
        <p:txBody>
          <a:bodyPr spcFirstLastPara="1" wrap="square" lIns="91425" tIns="45700" rIns="91425" bIns="45700" anchor="t" anchorCtr="0">
            <a:spAutoFit/>
          </a:bodyPr>
          <a:lstStyle/>
          <a:p>
            <a:pPr marL="0" marR="0" lvl="0" indent="0" algn="r" defTabSz="914400" rtl="0" eaLnBrk="1" fontAlgn="auto" latinLnBrk="0" hangingPunct="1">
              <a:lnSpc>
                <a:spcPct val="85000"/>
              </a:lnSpc>
              <a:spcBef>
                <a:spcPts val="0"/>
              </a:spcBef>
              <a:spcAft>
                <a:spcPts val="0"/>
              </a:spcAft>
              <a:buClrTx/>
              <a:buSzTx/>
              <a:buFontTx/>
              <a:buNone/>
              <a:tabLst/>
              <a:defRPr/>
            </a:pPr>
            <a:r>
              <a:rPr kumimoji="0" lang="en-US" sz="4400" b="1" i="0" u="none" strike="noStrike" kern="1200" cap="none" spc="0" normalizeH="0" baseline="0" noProof="0" dirty="0">
                <a:ln>
                  <a:noFill/>
                </a:ln>
                <a:solidFill>
                  <a:schemeClr val="bg1"/>
                </a:solidFill>
                <a:effectLst/>
                <a:uLnTx/>
                <a:uFillTx/>
                <a:latin typeface="Public Sans Bold"/>
                <a:ea typeface="Public Sans Bold"/>
                <a:cs typeface="Public Sans Bold"/>
              </a:rPr>
              <a:t>Today’s Topics</a:t>
            </a:r>
            <a:endParaRPr kumimoji="0" sz="5000" b="1" i="0" u="none" strike="noStrike" kern="1200" cap="none" spc="0" normalizeH="0" baseline="0" noProof="0" dirty="0">
              <a:ln>
                <a:noFill/>
              </a:ln>
              <a:solidFill>
                <a:schemeClr val="bg1"/>
              </a:solidFill>
              <a:effectLst/>
              <a:uLnTx/>
              <a:uFillTx/>
              <a:latin typeface="Century Gothic" panose="020B0502020202020204" pitchFamily="34" charset="0"/>
              <a:ea typeface="+mn-ea"/>
              <a:cs typeface="+mn-cs"/>
            </a:endParaRPr>
          </a:p>
        </p:txBody>
      </p:sp>
      <p:sp>
        <p:nvSpPr>
          <p:cNvPr id="5" name="Rectangle 4"/>
          <p:cNvSpPr>
            <a:spLocks noChangeArrowheads="1"/>
          </p:cNvSpPr>
          <p:nvPr/>
        </p:nvSpPr>
        <p:spPr bwMode="auto">
          <a:xfrm>
            <a:off x="838200" y="1828800"/>
            <a:ext cx="10515600" cy="20621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sz="4000" dirty="0">
                <a:solidFill>
                  <a:schemeClr val="bg1"/>
                </a:solidFill>
                <a:latin typeface="Calibri" panose="020F0502020204030204"/>
                <a:cs typeface="+mn-cs"/>
              </a:rPr>
              <a:t>Legislative and Agency Priorities</a:t>
            </a:r>
          </a:p>
          <a:p>
            <a:pPr marL="457200" marR="0" lvl="0" indent="-457200" algn="l" defTabSz="914400" rtl="0" eaLnBrk="0" fontAlgn="base" latinLnBrk="0" hangingPunct="0">
              <a:lnSpc>
                <a:spcPct val="100000"/>
              </a:lnSpc>
              <a:spcBef>
                <a:spcPct val="0"/>
              </a:spcBef>
              <a:spcAft>
                <a:spcPct val="0"/>
              </a:spcAft>
              <a:buClrTx/>
              <a:buSzTx/>
              <a:buFont typeface="Arial" panose="020B0604020202020204" pitchFamily="34" charset="0"/>
              <a:buChar char="•"/>
              <a:tabLst/>
              <a:defRPr/>
            </a:pPr>
            <a:r>
              <a:rPr lang="en-US" sz="4000" dirty="0">
                <a:solidFill>
                  <a:schemeClr val="bg1"/>
                </a:solidFill>
                <a:latin typeface="Calibri" panose="020F0502020204030204"/>
                <a:cs typeface="+mn-cs"/>
              </a:rPr>
              <a:t>Initiatives and Contracting</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altLang="en-US" sz="4800" b="0" i="0" u="none" strike="noStrike" kern="1200" cap="none" spc="0" normalizeH="0" baseline="0" noProof="0" dirty="0">
              <a:ln>
                <a:noFill/>
              </a:ln>
              <a:solidFill>
                <a:schemeClr val="bg1"/>
              </a:solidFill>
              <a:effectLst/>
              <a:uLnTx/>
              <a:uFillTx/>
              <a:latin typeface="Calibri" panose="020F0502020204030204"/>
              <a:ea typeface="Public Sans Bold"/>
              <a:cs typeface="Public Sans Bold"/>
            </a:endParaRPr>
          </a:p>
        </p:txBody>
      </p:sp>
      <p:cxnSp>
        <p:nvCxnSpPr>
          <p:cNvPr id="6" name="Google Shape;143;p6"/>
          <p:cNvCxnSpPr/>
          <p:nvPr/>
        </p:nvCxnSpPr>
        <p:spPr>
          <a:xfrm flipH="1">
            <a:off x="4196002" y="1312942"/>
            <a:ext cx="7515627" cy="39338"/>
          </a:xfrm>
          <a:prstGeom prst="straightConnector1">
            <a:avLst/>
          </a:prstGeom>
          <a:noFill/>
          <a:ln w="22225" cap="flat" cmpd="sng">
            <a:solidFill>
              <a:srgbClr val="386B9D"/>
            </a:solidFill>
            <a:prstDash val="solid"/>
            <a:round/>
            <a:headEnd type="none" w="sm" len="sm"/>
            <a:tailEnd type="none" w="sm" len="sm"/>
          </a:ln>
        </p:spPr>
      </p:cxnSp>
      <p:sp>
        <p:nvSpPr>
          <p:cNvPr id="8" name="Freeform 2"/>
          <p:cNvSpPr/>
          <p:nvPr/>
        </p:nvSpPr>
        <p:spPr>
          <a:xfrm>
            <a:off x="0" y="-58223"/>
            <a:ext cx="12192000" cy="152400"/>
          </a:xfrm>
          <a:custGeom>
            <a:avLst/>
            <a:gdLst/>
            <a:ahLst/>
            <a:cxnLst/>
            <a:rect l="l" t="t" r="r" b="b"/>
            <a:pathLst>
              <a:path w="18288000" h="228600">
                <a:moveTo>
                  <a:pt x="0" y="0"/>
                </a:moveTo>
                <a:lnTo>
                  <a:pt x="18288000" y="0"/>
                </a:lnTo>
                <a:lnTo>
                  <a:pt x="18288000" y="228600"/>
                </a:lnTo>
                <a:lnTo>
                  <a:pt x="0" y="228600"/>
                </a:lnTo>
                <a:lnTo>
                  <a:pt x="0" y="0"/>
                </a:lnTo>
                <a:close/>
              </a:path>
            </a:pathLst>
          </a:custGeom>
          <a:blipFill>
            <a:blip r:embed="rId3"/>
            <a:stretch>
              <a:fillRect/>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00EBC47E-679B-7602-1D85-506CAAFA7DBC}"/>
              </a:ext>
            </a:extLst>
          </p:cNvPr>
          <p:cNvPicPr>
            <a:picLocks noChangeAspect="1"/>
          </p:cNvPicPr>
          <p:nvPr/>
        </p:nvPicPr>
        <p:blipFill>
          <a:blip r:embed="rId4"/>
          <a:stretch>
            <a:fillRect/>
          </a:stretch>
        </p:blipFill>
        <p:spPr>
          <a:xfrm>
            <a:off x="8077200" y="3200400"/>
            <a:ext cx="3866618" cy="3575726"/>
          </a:xfrm>
          <a:prstGeom prst="rect">
            <a:avLst/>
          </a:prstGeom>
        </p:spPr>
      </p:pic>
      <p:sp>
        <p:nvSpPr>
          <p:cNvPr id="3" name="Rectangle: Rounded Corners 2">
            <a:extLst>
              <a:ext uri="{FF2B5EF4-FFF2-40B4-BE49-F238E27FC236}">
                <a16:creationId xmlns:a16="http://schemas.microsoft.com/office/drawing/2014/main" id="{4613C48B-6B75-0D0E-F2F0-6EF034B090BE}"/>
              </a:ext>
            </a:extLst>
          </p:cNvPr>
          <p:cNvSpPr/>
          <p:nvPr/>
        </p:nvSpPr>
        <p:spPr>
          <a:xfrm>
            <a:off x="2438400" y="3962400"/>
            <a:ext cx="6172200" cy="2190711"/>
          </a:xfrm>
          <a:prstGeom prst="roundRect">
            <a:avLst>
              <a:gd name="adj" fmla="val 50000"/>
            </a:avLst>
          </a:prstGeom>
          <a:solidFill>
            <a:srgbClr val="54B4D0"/>
          </a:solidFill>
          <a:ln w="41275">
            <a:solidFill>
              <a:schemeClr val="bg1"/>
            </a:solidFill>
          </a:ln>
          <a:effectLst>
            <a:outerShdw blurRad="50800" dist="38100" dir="2700000" algn="tl" rotWithShape="0">
              <a:schemeClr val="bg1">
                <a:lumMod val="75000"/>
                <a:alpha val="40000"/>
              </a:scheme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eaLnBrk="1" fontAlgn="auto" hangingPunct="1">
              <a:spcBef>
                <a:spcPts val="0"/>
              </a:spcBef>
              <a:spcAft>
                <a:spcPts val="0"/>
              </a:spcAft>
              <a:defRPr/>
            </a:pPr>
            <a:r>
              <a:rPr lang="en-US" sz="2400" b="1" i="1" dirty="0">
                <a:solidFill>
                  <a:schemeClr val="bg1"/>
                </a:solidFill>
              </a:rPr>
              <a:t>LADOTD will advance and strengthen transportation for our state with greater transparency and accountability, driving economic development and growth across Louisiana.</a:t>
            </a:r>
          </a:p>
        </p:txBody>
      </p:sp>
    </p:spTree>
    <p:extLst>
      <p:ext uri="{BB962C8B-B14F-4D97-AF65-F5344CB8AC3E}">
        <p14:creationId xmlns:p14="http://schemas.microsoft.com/office/powerpoint/2010/main" val="809357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40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1676400" y="495299"/>
            <a:ext cx="9525000" cy="838200"/>
          </a:xfrm>
          <a:prstGeom prst="rect">
            <a:avLst/>
          </a:prstGeom>
        </p:spPr>
        <p:txBody>
          <a:bodyPr/>
          <a:lst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a:lstStyle>
          <a:p>
            <a:pPr algn="r" fontAlgn="auto">
              <a:spcAft>
                <a:spcPts val="0"/>
              </a:spcAft>
            </a:pPr>
            <a:r>
              <a:rPr lang="en-US" sz="4800" b="1" dirty="0">
                <a:solidFill>
                  <a:schemeClr val="bg1"/>
                </a:solidFill>
                <a:latin typeface="Public Sans Bold" pitchFamily="2" charset="0"/>
                <a:cs typeface="Arial" panose="020B0604020202020204" pitchFamily="34" charset="0"/>
              </a:rPr>
              <a:t>General Priorities</a:t>
            </a:r>
            <a:endParaRPr lang="en-US" sz="4800" b="1" dirty="0">
              <a:solidFill>
                <a:schemeClr val="bg1"/>
              </a:solidFill>
              <a:latin typeface="Public Sans Bold" pitchFamily="2" charset="0"/>
            </a:endParaRPr>
          </a:p>
        </p:txBody>
      </p:sp>
      <p:sp>
        <p:nvSpPr>
          <p:cNvPr id="3" name="Content Placeholder 3"/>
          <p:cNvSpPr txBox="1">
            <a:spLocks/>
          </p:cNvSpPr>
          <p:nvPr/>
        </p:nvSpPr>
        <p:spPr>
          <a:xfrm>
            <a:off x="1295400" y="1828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spcAft>
                <a:spcPts val="0"/>
              </a:spcAft>
              <a:buFont typeface="Arial" panose="020B0604020202020204" pitchFamily="34" charset="0"/>
              <a:buNone/>
            </a:pPr>
            <a:endParaRPr lang="en-US" sz="3200" dirty="0"/>
          </a:p>
        </p:txBody>
      </p:sp>
      <p:sp>
        <p:nvSpPr>
          <p:cNvPr id="6" name="Content Placeholder 3"/>
          <p:cNvSpPr txBox="1">
            <a:spLocks/>
          </p:cNvSpPr>
          <p:nvPr/>
        </p:nvSpPr>
        <p:spPr>
          <a:xfrm>
            <a:off x="1287379" y="1521488"/>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sz="3600" dirty="0">
                <a:solidFill>
                  <a:schemeClr val="bg1"/>
                </a:solidFill>
              </a:rPr>
              <a:t>Maintain the Existing System</a:t>
            </a:r>
          </a:p>
          <a:p>
            <a:pPr lvl="1" fontAlgn="auto">
              <a:spcAft>
                <a:spcPts val="0"/>
              </a:spcAft>
            </a:pPr>
            <a:r>
              <a:rPr lang="en-US" sz="3200" dirty="0">
                <a:solidFill>
                  <a:schemeClr val="bg1"/>
                </a:solidFill>
              </a:rPr>
              <a:t>Focus on preservation - Road and Bridge</a:t>
            </a:r>
          </a:p>
          <a:p>
            <a:pPr fontAlgn="auto">
              <a:spcAft>
                <a:spcPts val="0"/>
              </a:spcAft>
            </a:pPr>
            <a:r>
              <a:rPr lang="en-US" sz="3600" dirty="0">
                <a:solidFill>
                  <a:schemeClr val="bg1"/>
                </a:solidFill>
              </a:rPr>
              <a:t>4-Mega Projects - Identified by Legislature</a:t>
            </a:r>
          </a:p>
          <a:p>
            <a:pPr lvl="1" fontAlgn="auto">
              <a:spcAft>
                <a:spcPts val="0"/>
              </a:spcAft>
            </a:pPr>
            <a:r>
              <a:rPr lang="en-US" sz="3200" dirty="0">
                <a:solidFill>
                  <a:schemeClr val="bg1"/>
                </a:solidFill>
              </a:rPr>
              <a:t>Calcasieu Bridge</a:t>
            </a:r>
          </a:p>
          <a:p>
            <a:pPr lvl="1" fontAlgn="auto">
              <a:spcAft>
                <a:spcPts val="0"/>
              </a:spcAft>
            </a:pPr>
            <a:r>
              <a:rPr lang="en-US" sz="3200" dirty="0">
                <a:solidFill>
                  <a:schemeClr val="bg1"/>
                </a:solidFill>
              </a:rPr>
              <a:t>I-49 S and I-49 N</a:t>
            </a:r>
          </a:p>
          <a:p>
            <a:pPr lvl="1" fontAlgn="auto">
              <a:spcAft>
                <a:spcPts val="0"/>
              </a:spcAft>
            </a:pPr>
            <a:r>
              <a:rPr lang="en-US" sz="3200" dirty="0">
                <a:solidFill>
                  <a:schemeClr val="bg1"/>
                </a:solidFill>
              </a:rPr>
              <a:t>BR South Mississippi River Bridge</a:t>
            </a:r>
          </a:p>
          <a:p>
            <a:pPr fontAlgn="auto">
              <a:spcAft>
                <a:spcPts val="0"/>
              </a:spcAft>
            </a:pPr>
            <a:r>
              <a:rPr lang="en-US" sz="3600" dirty="0">
                <a:solidFill>
                  <a:schemeClr val="bg1"/>
                </a:solidFill>
              </a:rPr>
              <a:t>Will of Legislature</a:t>
            </a:r>
          </a:p>
          <a:p>
            <a:pPr lvl="1" fontAlgn="auto">
              <a:spcAft>
                <a:spcPts val="0"/>
              </a:spcAft>
            </a:pPr>
            <a:r>
              <a:rPr lang="en-US" sz="3200" dirty="0">
                <a:solidFill>
                  <a:schemeClr val="bg1"/>
                </a:solidFill>
              </a:rPr>
              <a:t>In the form of dedicated funding</a:t>
            </a:r>
          </a:p>
          <a:p>
            <a:pPr marL="0" indent="0" fontAlgn="auto">
              <a:spcAft>
                <a:spcPts val="0"/>
              </a:spcAft>
              <a:buFont typeface="Arial" panose="020B0604020202020204" pitchFamily="34" charset="0"/>
              <a:buNone/>
            </a:pPr>
            <a:endParaRPr lang="en-US" sz="3200" dirty="0">
              <a:solidFill>
                <a:schemeClr val="bg1"/>
              </a:solidFill>
            </a:endParaRPr>
          </a:p>
        </p:txBody>
      </p:sp>
      <p:pic>
        <p:nvPicPr>
          <p:cNvPr id="4" name="Picture 3">
            <a:extLst>
              <a:ext uri="{FF2B5EF4-FFF2-40B4-BE49-F238E27FC236}">
                <a16:creationId xmlns:a16="http://schemas.microsoft.com/office/drawing/2014/main" id="{435C9EAF-6BE8-9F81-6D38-8D194B7AD36C}"/>
              </a:ext>
            </a:extLst>
          </p:cNvPr>
          <p:cNvPicPr>
            <a:picLocks noChangeAspect="1"/>
          </p:cNvPicPr>
          <p:nvPr/>
        </p:nvPicPr>
        <p:blipFill>
          <a:blip r:embed="rId3"/>
          <a:srcRect/>
          <a:stretch>
            <a:fillRect/>
          </a:stretch>
        </p:blipFill>
        <p:spPr>
          <a:xfrm>
            <a:off x="7848600" y="3810000"/>
            <a:ext cx="4090402" cy="4243852"/>
          </a:xfrm>
          <a:prstGeom prst="rect">
            <a:avLst/>
          </a:prstGeom>
        </p:spPr>
      </p:pic>
    </p:spTree>
    <p:extLst>
      <p:ext uri="{BB962C8B-B14F-4D97-AF65-F5344CB8AC3E}">
        <p14:creationId xmlns:p14="http://schemas.microsoft.com/office/powerpoint/2010/main" val="1718976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3BD460D-7599-D22A-C9AE-259EA0F3E7E3}"/>
              </a:ext>
            </a:extLst>
          </p:cNvPr>
          <p:cNvPicPr>
            <a:picLocks noChangeAspect="1"/>
          </p:cNvPicPr>
          <p:nvPr/>
        </p:nvPicPr>
        <p:blipFill>
          <a:blip r:embed="rId3"/>
          <a:stretch>
            <a:fillRect/>
          </a:stretch>
        </p:blipFill>
        <p:spPr>
          <a:xfrm>
            <a:off x="8553450" y="3276600"/>
            <a:ext cx="3067050" cy="306705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4" name="Subtitle 3"/>
          <p:cNvSpPr>
            <a:spLocks noGrp="1"/>
          </p:cNvSpPr>
          <p:nvPr>
            <p:ph type="subTitle" idx="1"/>
          </p:nvPr>
        </p:nvSpPr>
        <p:spPr>
          <a:xfrm>
            <a:off x="1219200" y="1219200"/>
            <a:ext cx="8686800" cy="1828800"/>
          </a:xfrm>
        </p:spPr>
        <p:txBody>
          <a:bodyPr>
            <a:normAutofit lnSpcReduction="10000"/>
          </a:bodyPr>
          <a:lstStyle/>
          <a:p>
            <a:pPr>
              <a:lnSpc>
                <a:spcPct val="100000"/>
              </a:lnSpc>
            </a:pPr>
            <a:r>
              <a:rPr lang="en-US" sz="6000" dirty="0">
                <a:solidFill>
                  <a:schemeClr val="bg1">
                    <a:lumMod val="95000"/>
                  </a:schemeClr>
                </a:solidFill>
                <a:latin typeface="Public Sans Bold" pitchFamily="2" charset="0"/>
              </a:rPr>
              <a:t>Key Initiatives and Consultant Contracting</a:t>
            </a:r>
          </a:p>
        </p:txBody>
      </p:sp>
      <p:pic>
        <p:nvPicPr>
          <p:cNvPr id="2" name="Picture 1">
            <a:extLst>
              <a:ext uri="{FF2B5EF4-FFF2-40B4-BE49-F238E27FC236}">
                <a16:creationId xmlns:a16="http://schemas.microsoft.com/office/drawing/2014/main" id="{548B608B-5834-F1D5-DEB3-C27E1C067D88}"/>
              </a:ext>
            </a:extLst>
          </p:cNvPr>
          <p:cNvPicPr>
            <a:picLocks noChangeAspect="1"/>
          </p:cNvPicPr>
          <p:nvPr/>
        </p:nvPicPr>
        <p:blipFill>
          <a:blip r:embed="rId4"/>
          <a:stretch>
            <a:fillRect/>
          </a:stretch>
        </p:blipFill>
        <p:spPr>
          <a:xfrm>
            <a:off x="7848600" y="5240178"/>
            <a:ext cx="1201016" cy="1103472"/>
          </a:xfrm>
          <a:prstGeom prst="rect">
            <a:avLst/>
          </a:prstGeom>
        </p:spPr>
      </p:pic>
    </p:spTree>
    <p:extLst>
      <p:ext uri="{BB962C8B-B14F-4D97-AF65-F5344CB8AC3E}">
        <p14:creationId xmlns:p14="http://schemas.microsoft.com/office/powerpoint/2010/main" val="27343994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58223"/>
            <a:ext cx="12192000" cy="152400"/>
          </a:xfrm>
          <a:custGeom>
            <a:avLst/>
            <a:gdLst/>
            <a:ahLst/>
            <a:cxnLst/>
            <a:rect l="l" t="t" r="r" b="b"/>
            <a:pathLst>
              <a:path w="18288000" h="228600">
                <a:moveTo>
                  <a:pt x="0" y="0"/>
                </a:moveTo>
                <a:lnTo>
                  <a:pt x="18288000" y="0"/>
                </a:lnTo>
                <a:lnTo>
                  <a:pt x="18288000" y="228600"/>
                </a:lnTo>
                <a:lnTo>
                  <a:pt x="0" y="228600"/>
                </a:lnTo>
                <a:lnTo>
                  <a:pt x="0" y="0"/>
                </a:lnTo>
                <a:close/>
              </a:path>
            </a:pathLst>
          </a:custGeom>
          <a:blipFill>
            <a:blip r:embed="rId3"/>
            <a:stretch>
              <a:fillRect/>
            </a:stretch>
          </a:blipFill>
        </p:spPr>
        <p:txBody>
          <a:bodyPr/>
          <a:lstStyle/>
          <a:p>
            <a:endParaRPr lang="en-US" dirty="0">
              <a:solidFill>
                <a:schemeClr val="bg1"/>
              </a:solidFill>
            </a:endParaRPr>
          </a:p>
        </p:txBody>
      </p:sp>
      <p:sp>
        <p:nvSpPr>
          <p:cNvPr id="3" name="TextBox 3"/>
          <p:cNvSpPr txBox="1"/>
          <p:nvPr/>
        </p:nvSpPr>
        <p:spPr>
          <a:xfrm>
            <a:off x="304800" y="1087221"/>
            <a:ext cx="6239768" cy="703334"/>
          </a:xfrm>
          <a:prstGeom prst="rect">
            <a:avLst/>
          </a:prstGeom>
        </p:spPr>
        <p:txBody>
          <a:bodyPr wrap="square" lIns="0" tIns="0" rIns="0" bIns="0" rtlCol="0" anchor="t">
            <a:spAutoFit/>
          </a:bodyPr>
          <a:lstStyle/>
          <a:p>
            <a:pPr>
              <a:lnSpc>
                <a:spcPts val="6716"/>
              </a:lnSpc>
            </a:pPr>
            <a:r>
              <a:rPr lang="en-US" sz="2000" dirty="0">
                <a:solidFill>
                  <a:schemeClr val="bg1"/>
                </a:solidFill>
                <a:latin typeface="Public Sans Bold"/>
                <a:ea typeface="Public Sans Bold"/>
                <a:cs typeface="Public Sans Bold"/>
                <a:sym typeface="Public Sans Bold"/>
              </a:rPr>
              <a:t>Initiative Description</a:t>
            </a:r>
          </a:p>
        </p:txBody>
      </p:sp>
      <p:sp>
        <p:nvSpPr>
          <p:cNvPr id="4" name="TextBox 4"/>
          <p:cNvSpPr txBox="1"/>
          <p:nvPr/>
        </p:nvSpPr>
        <p:spPr>
          <a:xfrm>
            <a:off x="-914400" y="906979"/>
            <a:ext cx="6926095" cy="360483"/>
          </a:xfrm>
          <a:prstGeom prst="rect">
            <a:avLst/>
          </a:prstGeom>
        </p:spPr>
        <p:txBody>
          <a:bodyPr wrap="square" lIns="0" tIns="0" rIns="0" bIns="0" rtlCol="0" anchor="t">
            <a:spAutoFit/>
          </a:bodyPr>
          <a:lstStyle/>
          <a:p>
            <a:pPr algn="ctr">
              <a:lnSpc>
                <a:spcPts val="2379"/>
              </a:lnSpc>
            </a:pPr>
            <a:r>
              <a:rPr lang="en-US" sz="4400" b="1" dirty="0">
                <a:solidFill>
                  <a:schemeClr val="bg1"/>
                </a:solidFill>
                <a:latin typeface="Public Sans Bold"/>
                <a:ea typeface="Public Sans Bold"/>
                <a:cs typeface="Public Sans Bold"/>
                <a:sym typeface="Public Sans Bold"/>
              </a:rPr>
              <a:t>PRIORITIZATION</a:t>
            </a:r>
          </a:p>
        </p:txBody>
      </p:sp>
      <p:sp>
        <p:nvSpPr>
          <p:cNvPr id="5" name="TextBox 5"/>
          <p:cNvSpPr txBox="1"/>
          <p:nvPr/>
        </p:nvSpPr>
        <p:spPr>
          <a:xfrm>
            <a:off x="1371600" y="1893515"/>
            <a:ext cx="9604017" cy="4326634"/>
          </a:xfrm>
          <a:prstGeom prst="rect">
            <a:avLst/>
          </a:prstGeom>
        </p:spPr>
        <p:txBody>
          <a:bodyPr wrap="square" lIns="0" tIns="0" rIns="0" bIns="0" rtlCol="0" anchor="t">
            <a:spAutoFit/>
          </a:bodyPr>
          <a:lstStyle/>
          <a:p>
            <a:pPr marL="331129" lvl="1" indent="-165564">
              <a:lnSpc>
                <a:spcPts val="3067"/>
              </a:lnSpc>
              <a:buFont typeface="Arial"/>
              <a:buChar char="•"/>
            </a:pPr>
            <a:r>
              <a:rPr lang="en-US" b="1" dirty="0">
                <a:solidFill>
                  <a:schemeClr val="bg1"/>
                </a:solidFill>
                <a:latin typeface="Public Sans Bold"/>
                <a:ea typeface="Public Sans Bold"/>
                <a:cs typeface="Public Sans Bold"/>
                <a:sym typeface="Public Sans Bold"/>
              </a:rPr>
              <a:t>This initiative modifies the processes for selecting projects to include in the annual Highway Priority Program. </a:t>
            </a:r>
          </a:p>
          <a:p>
            <a:pPr marL="331129" lvl="1" indent="-165564">
              <a:lnSpc>
                <a:spcPts val="3067"/>
              </a:lnSpc>
              <a:buFont typeface="Arial"/>
              <a:buChar char="•"/>
            </a:pPr>
            <a:r>
              <a:rPr lang="en-US" b="1" dirty="0">
                <a:solidFill>
                  <a:schemeClr val="bg1"/>
                </a:solidFill>
                <a:latin typeface="Public Sans Bold"/>
                <a:ea typeface="Public Sans Bold"/>
                <a:cs typeface="Public Sans Bold"/>
                <a:sym typeface="Public Sans Bold"/>
              </a:rPr>
              <a:t>The goal is to ensure funding is allocated based on objective project assessments and that the HPP is consistently delivered annually, improving the reliability of published letting dates.</a:t>
            </a:r>
          </a:p>
          <a:p>
            <a:pPr marL="331129" lvl="1" indent="-165564">
              <a:lnSpc>
                <a:spcPts val="3067"/>
              </a:lnSpc>
              <a:buFont typeface="Arial"/>
              <a:buChar char="•"/>
            </a:pPr>
            <a:r>
              <a:rPr lang="en-US" b="1" dirty="0">
                <a:solidFill>
                  <a:schemeClr val="bg1"/>
                </a:solidFill>
                <a:latin typeface="Public Sans Bold"/>
                <a:ea typeface="Public Sans Bold"/>
                <a:cs typeface="Public Sans Bold"/>
                <a:sym typeface="Public Sans Bold"/>
              </a:rPr>
              <a:t>The initiative will improve the Statewide Transportation Improvement Program processes to ensure they are transparent and effective for efficient project programming and delivery.</a:t>
            </a:r>
          </a:p>
          <a:p>
            <a:pPr marL="331129" lvl="1" indent="-165564">
              <a:lnSpc>
                <a:spcPts val="3067"/>
              </a:lnSpc>
              <a:buFont typeface="Arial"/>
              <a:buChar char="•"/>
            </a:pPr>
            <a:r>
              <a:rPr lang="en-US" b="1" dirty="0">
                <a:solidFill>
                  <a:schemeClr val="bg1"/>
                </a:solidFill>
                <a:latin typeface="Public Sans Bold"/>
                <a:ea typeface="Public Sans Bold"/>
                <a:cs typeface="Public Sans Bold"/>
                <a:sym typeface="Public Sans Bold"/>
              </a:rPr>
              <a:t>This initiative aligns with the Strategic Improvement Plan’s Planning Core Area as it directly addresses concerns regarding a “fragmented and inconsistent prioritization of projects.”</a:t>
            </a:r>
          </a:p>
        </p:txBody>
      </p:sp>
    </p:spTree>
    <p:extLst>
      <p:ext uri="{BB962C8B-B14F-4D97-AF65-F5344CB8AC3E}">
        <p14:creationId xmlns:p14="http://schemas.microsoft.com/office/powerpoint/2010/main" val="11665163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58223"/>
            <a:ext cx="12192000" cy="152400"/>
          </a:xfrm>
          <a:custGeom>
            <a:avLst/>
            <a:gdLst/>
            <a:ahLst/>
            <a:cxnLst/>
            <a:rect l="l" t="t" r="r" b="b"/>
            <a:pathLst>
              <a:path w="18288000" h="228600">
                <a:moveTo>
                  <a:pt x="0" y="0"/>
                </a:moveTo>
                <a:lnTo>
                  <a:pt x="18288000" y="0"/>
                </a:lnTo>
                <a:lnTo>
                  <a:pt x="18288000" y="228600"/>
                </a:lnTo>
                <a:lnTo>
                  <a:pt x="0" y="228600"/>
                </a:lnTo>
                <a:lnTo>
                  <a:pt x="0" y="0"/>
                </a:lnTo>
                <a:close/>
              </a:path>
            </a:pathLst>
          </a:custGeom>
          <a:blipFill>
            <a:blip r:embed="rId3"/>
            <a:stretch>
              <a:fillRect/>
            </a:stretch>
          </a:blipFill>
        </p:spPr>
        <p:txBody>
          <a:bodyPr/>
          <a:lstStyle/>
          <a:p>
            <a:endParaRPr lang="en-US" dirty="0">
              <a:solidFill>
                <a:schemeClr val="bg1"/>
              </a:solidFill>
            </a:endParaRPr>
          </a:p>
        </p:txBody>
      </p:sp>
      <p:sp>
        <p:nvSpPr>
          <p:cNvPr id="3" name="TextBox 3"/>
          <p:cNvSpPr txBox="1"/>
          <p:nvPr/>
        </p:nvSpPr>
        <p:spPr>
          <a:xfrm>
            <a:off x="381000" y="1051126"/>
            <a:ext cx="6138168" cy="703334"/>
          </a:xfrm>
          <a:prstGeom prst="rect">
            <a:avLst/>
          </a:prstGeom>
        </p:spPr>
        <p:txBody>
          <a:bodyPr wrap="square" lIns="0" tIns="0" rIns="0" bIns="0" rtlCol="0" anchor="t">
            <a:spAutoFit/>
          </a:bodyPr>
          <a:lstStyle/>
          <a:p>
            <a:pPr>
              <a:lnSpc>
                <a:spcPts val="6716"/>
              </a:lnSpc>
            </a:pPr>
            <a:r>
              <a:rPr lang="en-US" sz="2000" b="1" dirty="0">
                <a:solidFill>
                  <a:schemeClr val="bg1"/>
                </a:solidFill>
                <a:latin typeface="Public Sans Bold"/>
                <a:ea typeface="Public Sans Bold"/>
                <a:cs typeface="Public Sans Bold"/>
                <a:sym typeface="Public Sans Bold"/>
              </a:rPr>
              <a:t>Initiative Description</a:t>
            </a:r>
          </a:p>
        </p:txBody>
      </p:sp>
      <p:sp>
        <p:nvSpPr>
          <p:cNvPr id="4" name="TextBox 4"/>
          <p:cNvSpPr txBox="1"/>
          <p:nvPr/>
        </p:nvSpPr>
        <p:spPr>
          <a:xfrm>
            <a:off x="-1066800" y="870884"/>
            <a:ext cx="6926095" cy="360483"/>
          </a:xfrm>
          <a:prstGeom prst="rect">
            <a:avLst/>
          </a:prstGeom>
        </p:spPr>
        <p:txBody>
          <a:bodyPr wrap="square" lIns="0" tIns="0" rIns="0" bIns="0" rtlCol="0" anchor="t">
            <a:spAutoFit/>
          </a:bodyPr>
          <a:lstStyle/>
          <a:p>
            <a:pPr algn="ctr">
              <a:lnSpc>
                <a:spcPts val="2379"/>
              </a:lnSpc>
            </a:pPr>
            <a:r>
              <a:rPr lang="en-US" sz="4400" b="1" dirty="0">
                <a:solidFill>
                  <a:schemeClr val="bg1"/>
                </a:solidFill>
                <a:latin typeface="Public Sans Bold"/>
                <a:ea typeface="Public Sans Bold"/>
                <a:cs typeface="Public Sans Bold"/>
                <a:sym typeface="Public Sans Bold"/>
              </a:rPr>
              <a:t>LPA PROGRAM</a:t>
            </a:r>
          </a:p>
        </p:txBody>
      </p:sp>
      <p:sp>
        <p:nvSpPr>
          <p:cNvPr id="5" name="TextBox 5"/>
          <p:cNvSpPr txBox="1"/>
          <p:nvPr/>
        </p:nvSpPr>
        <p:spPr>
          <a:xfrm>
            <a:off x="1219200" y="1893516"/>
            <a:ext cx="9756417" cy="3934988"/>
          </a:xfrm>
          <a:prstGeom prst="rect">
            <a:avLst/>
          </a:prstGeom>
        </p:spPr>
        <p:txBody>
          <a:bodyPr wrap="square" lIns="0" tIns="0" rIns="0" bIns="0" rtlCol="0" anchor="t">
            <a:spAutoFit/>
          </a:bodyPr>
          <a:lstStyle/>
          <a:p>
            <a:pPr marL="331129" lvl="1" indent="-165564">
              <a:lnSpc>
                <a:spcPts val="3067"/>
              </a:lnSpc>
              <a:buFont typeface="Arial"/>
              <a:buChar char="•"/>
            </a:pPr>
            <a:r>
              <a:rPr lang="en-US" sz="2000" b="1" dirty="0">
                <a:solidFill>
                  <a:schemeClr val="bg1"/>
                </a:solidFill>
                <a:latin typeface="Public Sans Bold"/>
                <a:ea typeface="Public Sans Bold"/>
                <a:cs typeface="Public Sans Bold"/>
                <a:sym typeface="Public Sans Bold"/>
              </a:rPr>
              <a:t>A comprehensive analysis of the current procedures and organizational structure is being conducted to identify opportunities to improve DOTD program oversight and project delivery while providing the LPAs with a more consistent, coordinated and consolidated program structure and improved processes and guidance. </a:t>
            </a:r>
          </a:p>
          <a:p>
            <a:pPr marL="331129" lvl="1" indent="-165564">
              <a:lnSpc>
                <a:spcPts val="3067"/>
              </a:lnSpc>
              <a:buFont typeface="Arial"/>
              <a:buChar char="•"/>
            </a:pPr>
            <a:r>
              <a:rPr lang="en-US" sz="2000" b="1" dirty="0">
                <a:solidFill>
                  <a:schemeClr val="bg1"/>
                </a:solidFill>
                <a:latin typeface="Public Sans Bold"/>
                <a:ea typeface="Public Sans Bold"/>
                <a:cs typeface="Public Sans Bold"/>
                <a:sym typeface="Public Sans Bold"/>
              </a:rPr>
              <a:t>This initiative modifies Local Public Agency Program processes and the program and project delivery organizational structure​. </a:t>
            </a:r>
          </a:p>
          <a:p>
            <a:pPr marL="331129" lvl="1" indent="-165564">
              <a:lnSpc>
                <a:spcPts val="3067"/>
              </a:lnSpc>
              <a:buFont typeface="Arial"/>
              <a:buChar char="•"/>
            </a:pPr>
            <a:r>
              <a:rPr lang="en-US" sz="2000" b="1" dirty="0">
                <a:solidFill>
                  <a:schemeClr val="bg1"/>
                </a:solidFill>
                <a:latin typeface="Public Sans Bold"/>
                <a:ea typeface="Public Sans Bold"/>
                <a:cs typeface="Public Sans Bold"/>
                <a:sym typeface="Public Sans Bold"/>
              </a:rPr>
              <a:t>This initiative assists in optimizing the agency’s operations in the Strategic Improvement Plan’s Policies and Procedures Core Area, which identified “unreliability in project delivery and letting” as a concern. </a:t>
            </a:r>
          </a:p>
        </p:txBody>
      </p:sp>
    </p:spTree>
    <p:extLst>
      <p:ext uri="{BB962C8B-B14F-4D97-AF65-F5344CB8AC3E}">
        <p14:creationId xmlns:p14="http://schemas.microsoft.com/office/powerpoint/2010/main" val="33713129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58223"/>
            <a:ext cx="12192000" cy="152400"/>
          </a:xfrm>
          <a:custGeom>
            <a:avLst/>
            <a:gdLst/>
            <a:ahLst/>
            <a:cxnLst/>
            <a:rect l="l" t="t" r="r" b="b"/>
            <a:pathLst>
              <a:path w="18288000" h="228600">
                <a:moveTo>
                  <a:pt x="0" y="0"/>
                </a:moveTo>
                <a:lnTo>
                  <a:pt x="18288000" y="0"/>
                </a:lnTo>
                <a:lnTo>
                  <a:pt x="18288000" y="228600"/>
                </a:lnTo>
                <a:lnTo>
                  <a:pt x="0" y="228600"/>
                </a:lnTo>
                <a:lnTo>
                  <a:pt x="0" y="0"/>
                </a:lnTo>
                <a:close/>
              </a:path>
            </a:pathLst>
          </a:custGeom>
          <a:blipFill>
            <a:blip r:embed="rId3"/>
            <a:stretch>
              <a:fillRect/>
            </a:stretch>
          </a:blipFill>
        </p:spPr>
        <p:txBody>
          <a:bodyPr/>
          <a:lstStyle/>
          <a:p>
            <a:endParaRPr lang="en-US" dirty="0">
              <a:solidFill>
                <a:schemeClr val="bg1"/>
              </a:solidFill>
            </a:endParaRPr>
          </a:p>
        </p:txBody>
      </p:sp>
      <p:sp>
        <p:nvSpPr>
          <p:cNvPr id="3" name="TextBox 3"/>
          <p:cNvSpPr txBox="1"/>
          <p:nvPr/>
        </p:nvSpPr>
        <p:spPr>
          <a:xfrm>
            <a:off x="289369" y="1214245"/>
            <a:ext cx="6138168" cy="703334"/>
          </a:xfrm>
          <a:prstGeom prst="rect">
            <a:avLst/>
          </a:prstGeom>
        </p:spPr>
        <p:txBody>
          <a:bodyPr wrap="square" lIns="0" tIns="0" rIns="0" bIns="0" rtlCol="0" anchor="t">
            <a:spAutoFit/>
          </a:bodyPr>
          <a:lstStyle/>
          <a:p>
            <a:pPr>
              <a:lnSpc>
                <a:spcPts val="6716"/>
              </a:lnSpc>
            </a:pPr>
            <a:r>
              <a:rPr lang="en-US" sz="2000" b="1" dirty="0">
                <a:solidFill>
                  <a:schemeClr val="bg1"/>
                </a:solidFill>
                <a:latin typeface="Public Sans Bold"/>
                <a:ea typeface="Public Sans Bold"/>
                <a:cs typeface="Public Sans Bold"/>
                <a:sym typeface="Public Sans Bold"/>
              </a:rPr>
              <a:t>Initiative Description</a:t>
            </a:r>
          </a:p>
        </p:txBody>
      </p:sp>
      <p:sp>
        <p:nvSpPr>
          <p:cNvPr id="4" name="TextBox 4"/>
          <p:cNvSpPr txBox="1"/>
          <p:nvPr/>
        </p:nvSpPr>
        <p:spPr>
          <a:xfrm>
            <a:off x="281348" y="819504"/>
            <a:ext cx="11421368" cy="348685"/>
          </a:xfrm>
          <a:prstGeom prst="rect">
            <a:avLst/>
          </a:prstGeom>
        </p:spPr>
        <p:txBody>
          <a:bodyPr wrap="square" lIns="0" tIns="0" rIns="0" bIns="0" rtlCol="0" anchor="t">
            <a:spAutoFit/>
          </a:bodyPr>
          <a:lstStyle/>
          <a:p>
            <a:pPr>
              <a:lnSpc>
                <a:spcPts val="2379"/>
              </a:lnSpc>
            </a:pPr>
            <a:r>
              <a:rPr lang="en-US" sz="4000" b="1" dirty="0">
                <a:solidFill>
                  <a:schemeClr val="bg1"/>
                </a:solidFill>
                <a:latin typeface="Public Sans Bold"/>
                <a:ea typeface="Public Sans Bold"/>
                <a:cs typeface="Public Sans Bold"/>
                <a:sym typeface="Public Sans Bold"/>
              </a:rPr>
              <a:t>CONSULTANT CONTRACT ADMINISTRATION</a:t>
            </a:r>
          </a:p>
        </p:txBody>
      </p:sp>
      <p:sp>
        <p:nvSpPr>
          <p:cNvPr id="5" name="TextBox 5"/>
          <p:cNvSpPr txBox="1"/>
          <p:nvPr/>
        </p:nvSpPr>
        <p:spPr>
          <a:xfrm>
            <a:off x="1371600" y="2051924"/>
            <a:ext cx="9070617" cy="2754152"/>
          </a:xfrm>
          <a:prstGeom prst="rect">
            <a:avLst/>
          </a:prstGeom>
        </p:spPr>
        <p:txBody>
          <a:bodyPr wrap="square" lIns="0" tIns="0" rIns="0" bIns="0" rtlCol="0" anchor="t">
            <a:spAutoFit/>
          </a:bodyPr>
          <a:lstStyle/>
          <a:p>
            <a:pPr marL="331129" lvl="1" indent="-165564">
              <a:lnSpc>
                <a:spcPts val="3067"/>
              </a:lnSpc>
              <a:buFont typeface="Arial"/>
              <a:buChar char="•"/>
            </a:pPr>
            <a:r>
              <a:rPr lang="en-US" sz="2400" b="1" dirty="0">
                <a:solidFill>
                  <a:schemeClr val="bg1"/>
                </a:solidFill>
                <a:latin typeface="Public Sans Bold"/>
                <a:ea typeface="Public Sans Bold"/>
                <a:cs typeface="Public Sans Bold"/>
                <a:sym typeface="Public Sans Bold"/>
              </a:rPr>
              <a:t>This effort looks to refine Consultant Contract Administration into a more agile and impactful process.</a:t>
            </a:r>
          </a:p>
          <a:p>
            <a:pPr marL="331129" lvl="1" indent="-165564">
              <a:lnSpc>
                <a:spcPts val="3067"/>
              </a:lnSpc>
              <a:buFont typeface="Arial"/>
              <a:buChar char="•"/>
            </a:pPr>
            <a:r>
              <a:rPr lang="en-US" sz="2400" b="1" dirty="0">
                <a:solidFill>
                  <a:schemeClr val="bg1"/>
                </a:solidFill>
                <a:latin typeface="Public Sans Bold"/>
                <a:ea typeface="Public Sans Bold"/>
                <a:cs typeface="Public Sans Bold"/>
                <a:sym typeface="Public Sans Bold"/>
              </a:rPr>
              <a:t>Streamline operations and centralize key administrative functions, significantly reducing the administrative burden on project managers. </a:t>
            </a:r>
          </a:p>
          <a:p>
            <a:pPr marL="331129" lvl="1" indent="-165564">
              <a:lnSpc>
                <a:spcPts val="3067"/>
              </a:lnSpc>
              <a:buFont typeface="Arial"/>
              <a:buChar char="•"/>
            </a:pPr>
            <a:r>
              <a:rPr lang="en-US" sz="2400" b="1" dirty="0">
                <a:solidFill>
                  <a:schemeClr val="bg1"/>
                </a:solidFill>
                <a:latin typeface="Public Sans Bold"/>
                <a:ea typeface="Public Sans Bold"/>
                <a:cs typeface="Public Sans Bold"/>
                <a:sym typeface="Public Sans Bold"/>
              </a:rPr>
              <a:t>Leverage technology for contract preparation and execution</a:t>
            </a:r>
          </a:p>
          <a:p>
            <a:pPr marL="331129" lvl="1" indent="-165564">
              <a:lnSpc>
                <a:spcPts val="3067"/>
              </a:lnSpc>
              <a:buFont typeface="Arial"/>
              <a:buChar char="•"/>
            </a:pPr>
            <a:r>
              <a:rPr lang="en-US" sz="2400" b="1" dirty="0">
                <a:solidFill>
                  <a:schemeClr val="bg1"/>
                </a:solidFill>
                <a:latin typeface="Public Sans Bold"/>
                <a:ea typeface="Public Sans Bold"/>
                <a:cs typeface="Public Sans Bold"/>
                <a:sym typeface="Public Sans Bold"/>
              </a:rPr>
              <a:t>Implement electronic invoicing</a:t>
            </a:r>
          </a:p>
        </p:txBody>
      </p:sp>
    </p:spTree>
    <p:extLst>
      <p:ext uri="{BB962C8B-B14F-4D97-AF65-F5344CB8AC3E}">
        <p14:creationId xmlns:p14="http://schemas.microsoft.com/office/powerpoint/2010/main" val="151631560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58223"/>
            <a:ext cx="12192000" cy="152400"/>
          </a:xfrm>
          <a:custGeom>
            <a:avLst/>
            <a:gdLst/>
            <a:ahLst/>
            <a:cxnLst/>
            <a:rect l="l" t="t" r="r" b="b"/>
            <a:pathLst>
              <a:path w="18288000" h="228600">
                <a:moveTo>
                  <a:pt x="0" y="0"/>
                </a:moveTo>
                <a:lnTo>
                  <a:pt x="18288000" y="0"/>
                </a:lnTo>
                <a:lnTo>
                  <a:pt x="18288000" y="228600"/>
                </a:lnTo>
                <a:lnTo>
                  <a:pt x="0" y="228600"/>
                </a:lnTo>
                <a:lnTo>
                  <a:pt x="0" y="0"/>
                </a:lnTo>
                <a:close/>
              </a:path>
            </a:pathLst>
          </a:custGeom>
          <a:blipFill>
            <a:blip r:embed="rId3"/>
            <a:stretch>
              <a:fillRect/>
            </a:stretch>
          </a:blipFill>
        </p:spPr>
        <p:txBody>
          <a:bodyPr/>
          <a:lstStyle/>
          <a:p>
            <a:endParaRPr lang="en-US" dirty="0"/>
          </a:p>
        </p:txBody>
      </p:sp>
      <p:sp>
        <p:nvSpPr>
          <p:cNvPr id="3" name="TextBox 3"/>
          <p:cNvSpPr txBox="1"/>
          <p:nvPr/>
        </p:nvSpPr>
        <p:spPr>
          <a:xfrm>
            <a:off x="990600" y="1066800"/>
            <a:ext cx="5462484" cy="703334"/>
          </a:xfrm>
          <a:prstGeom prst="rect">
            <a:avLst/>
          </a:prstGeom>
        </p:spPr>
        <p:txBody>
          <a:bodyPr wrap="square" lIns="0" tIns="0" rIns="0" bIns="0" rtlCol="0" anchor="t">
            <a:spAutoFit/>
          </a:bodyPr>
          <a:lstStyle/>
          <a:p>
            <a:pPr>
              <a:lnSpc>
                <a:spcPts val="6716"/>
              </a:lnSpc>
            </a:pPr>
            <a:r>
              <a:rPr lang="en-US" sz="2000" b="1" dirty="0">
                <a:solidFill>
                  <a:schemeClr val="bg1"/>
                </a:solidFill>
                <a:latin typeface="Public Sans Bold"/>
                <a:ea typeface="Public Sans Bold"/>
                <a:cs typeface="Public Sans Bold"/>
                <a:sym typeface="Public Sans Bold"/>
              </a:rPr>
              <a:t>Initiative Description</a:t>
            </a:r>
          </a:p>
        </p:txBody>
      </p:sp>
      <p:sp>
        <p:nvSpPr>
          <p:cNvPr id="4" name="TextBox 4"/>
          <p:cNvSpPr txBox="1"/>
          <p:nvPr/>
        </p:nvSpPr>
        <p:spPr>
          <a:xfrm>
            <a:off x="304800" y="748428"/>
            <a:ext cx="9760511" cy="372281"/>
          </a:xfrm>
          <a:prstGeom prst="rect">
            <a:avLst/>
          </a:prstGeom>
        </p:spPr>
        <p:txBody>
          <a:bodyPr wrap="square" lIns="0" tIns="0" rIns="0" bIns="0" rtlCol="0" anchor="t">
            <a:spAutoFit/>
          </a:bodyPr>
          <a:lstStyle/>
          <a:p>
            <a:pPr>
              <a:lnSpc>
                <a:spcPts val="2379"/>
              </a:lnSpc>
            </a:pPr>
            <a:r>
              <a:rPr lang="en-US" sz="4800" b="1" dirty="0">
                <a:solidFill>
                  <a:schemeClr val="bg1"/>
                </a:solidFill>
                <a:latin typeface="Public Sans Bold"/>
                <a:ea typeface="Public Sans Bold"/>
                <a:cs typeface="Public Sans Bold"/>
                <a:sym typeface="Public Sans Bold"/>
              </a:rPr>
              <a:t>PROJECT DELIVERY</a:t>
            </a:r>
          </a:p>
        </p:txBody>
      </p:sp>
      <p:sp>
        <p:nvSpPr>
          <p:cNvPr id="5" name="TextBox 5"/>
          <p:cNvSpPr txBox="1"/>
          <p:nvPr/>
        </p:nvSpPr>
        <p:spPr>
          <a:xfrm>
            <a:off x="1371600" y="1893516"/>
            <a:ext cx="9604017" cy="3139899"/>
          </a:xfrm>
          <a:prstGeom prst="rect">
            <a:avLst/>
          </a:prstGeom>
        </p:spPr>
        <p:txBody>
          <a:bodyPr wrap="square" lIns="0" tIns="0" rIns="0" bIns="0" rtlCol="0" anchor="t">
            <a:spAutoFit/>
          </a:bodyPr>
          <a:lstStyle/>
          <a:p>
            <a:pPr marL="331129" lvl="1" indent="-165564">
              <a:lnSpc>
                <a:spcPts val="3067"/>
              </a:lnSpc>
              <a:buFont typeface="Arial"/>
              <a:buChar char="•"/>
            </a:pPr>
            <a:r>
              <a:rPr lang="en-US" sz="2000" b="1" dirty="0">
                <a:solidFill>
                  <a:schemeClr val="bg1"/>
                </a:solidFill>
                <a:latin typeface="Public Sans Bold"/>
                <a:ea typeface="Public Sans Bold"/>
                <a:cs typeface="Public Sans Bold"/>
                <a:sym typeface="Public Sans Bold"/>
              </a:rPr>
              <a:t>Optimize project delivery by implementing a Project Delivery Network approach, which focuses on increasing coordination and collaboration among project team members through a system of defined activities. </a:t>
            </a:r>
          </a:p>
          <a:p>
            <a:pPr marL="331129" lvl="1" indent="-165564">
              <a:lnSpc>
                <a:spcPts val="3067"/>
              </a:lnSpc>
              <a:buFont typeface="Arial"/>
              <a:buChar char="•"/>
            </a:pPr>
            <a:r>
              <a:rPr lang="en-US" sz="2000" b="1" dirty="0">
                <a:solidFill>
                  <a:schemeClr val="bg1"/>
                </a:solidFill>
                <a:latin typeface="Public Sans Bold"/>
                <a:ea typeface="Public Sans Bold"/>
                <a:cs typeface="Public Sans Bold"/>
                <a:sym typeface="Public Sans Bold"/>
              </a:rPr>
              <a:t>Implement WBS based project delivery plan</a:t>
            </a:r>
          </a:p>
          <a:p>
            <a:pPr marL="331129" lvl="1" indent="-165564">
              <a:lnSpc>
                <a:spcPts val="3067"/>
              </a:lnSpc>
              <a:buFont typeface="Arial"/>
              <a:buChar char="•"/>
            </a:pPr>
            <a:r>
              <a:rPr lang="en-US" sz="2000" b="1" dirty="0">
                <a:solidFill>
                  <a:schemeClr val="bg1"/>
                </a:solidFill>
                <a:latin typeface="Public Sans Bold"/>
                <a:ea typeface="Public Sans Bold"/>
                <a:cs typeface="Public Sans Bold"/>
                <a:sym typeface="Public Sans Bold"/>
              </a:rPr>
              <a:t>Implement online project tracking and reporting </a:t>
            </a:r>
          </a:p>
          <a:p>
            <a:pPr marL="331129" lvl="1" indent="-165564">
              <a:lnSpc>
                <a:spcPts val="3067"/>
              </a:lnSpc>
              <a:buFont typeface="Arial"/>
              <a:buChar char="•"/>
            </a:pPr>
            <a:r>
              <a:rPr lang="en-US" sz="2000" b="1" dirty="0">
                <a:solidFill>
                  <a:schemeClr val="bg1"/>
                </a:solidFill>
                <a:latin typeface="Public Sans Bold"/>
                <a:ea typeface="Public Sans Bold"/>
                <a:cs typeface="Public Sans Bold"/>
                <a:sym typeface="Public Sans Bold"/>
              </a:rPr>
              <a:t>This initiative enhances the Strategic Improvement Plan’s Policies and Procedures Core Area, which identified unreliability in project delivery and letting as a concern.</a:t>
            </a:r>
          </a:p>
        </p:txBody>
      </p:sp>
    </p:spTree>
    <p:extLst>
      <p:ext uri="{BB962C8B-B14F-4D97-AF65-F5344CB8AC3E}">
        <p14:creationId xmlns:p14="http://schemas.microsoft.com/office/powerpoint/2010/main" val="40636251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58223"/>
            <a:ext cx="12192000" cy="152400"/>
          </a:xfrm>
          <a:custGeom>
            <a:avLst/>
            <a:gdLst/>
            <a:ahLst/>
            <a:cxnLst/>
            <a:rect l="l" t="t" r="r" b="b"/>
            <a:pathLst>
              <a:path w="18288000" h="228600">
                <a:moveTo>
                  <a:pt x="0" y="0"/>
                </a:moveTo>
                <a:lnTo>
                  <a:pt x="18288000" y="0"/>
                </a:lnTo>
                <a:lnTo>
                  <a:pt x="18288000" y="228600"/>
                </a:lnTo>
                <a:lnTo>
                  <a:pt x="0" y="228600"/>
                </a:lnTo>
                <a:lnTo>
                  <a:pt x="0" y="0"/>
                </a:lnTo>
                <a:close/>
              </a:path>
            </a:pathLst>
          </a:custGeom>
          <a:blipFill>
            <a:blip r:embed="rId2"/>
            <a:stretch>
              <a:fillRect/>
            </a:stretch>
          </a:blipFill>
        </p:spPr>
        <p:txBody>
          <a:bodyPr/>
          <a:lstStyle/>
          <a:p>
            <a:endParaRPr lang="en-US" dirty="0"/>
          </a:p>
        </p:txBody>
      </p:sp>
      <p:sp>
        <p:nvSpPr>
          <p:cNvPr id="4" name="TextBox 4"/>
          <p:cNvSpPr txBox="1"/>
          <p:nvPr/>
        </p:nvSpPr>
        <p:spPr>
          <a:xfrm>
            <a:off x="762000" y="982273"/>
            <a:ext cx="6188968" cy="703334"/>
          </a:xfrm>
          <a:prstGeom prst="rect">
            <a:avLst/>
          </a:prstGeom>
        </p:spPr>
        <p:txBody>
          <a:bodyPr wrap="square" lIns="0" tIns="0" rIns="0" bIns="0" rtlCol="0" anchor="t">
            <a:spAutoFit/>
          </a:bodyPr>
          <a:lstStyle/>
          <a:p>
            <a:pPr>
              <a:lnSpc>
                <a:spcPts val="6716"/>
              </a:lnSpc>
            </a:pPr>
            <a:r>
              <a:rPr lang="en-US" sz="2000" b="1" dirty="0">
                <a:solidFill>
                  <a:schemeClr val="bg1"/>
                </a:solidFill>
                <a:latin typeface="Public Sans Bold"/>
                <a:ea typeface="Public Sans Bold"/>
                <a:cs typeface="Public Sans Bold"/>
                <a:sym typeface="Public Sans Bold"/>
              </a:rPr>
              <a:t>Initiative Description</a:t>
            </a:r>
          </a:p>
        </p:txBody>
      </p:sp>
      <p:sp>
        <p:nvSpPr>
          <p:cNvPr id="5" name="TextBox 5"/>
          <p:cNvSpPr txBox="1"/>
          <p:nvPr/>
        </p:nvSpPr>
        <p:spPr>
          <a:xfrm>
            <a:off x="311121" y="655572"/>
            <a:ext cx="11497568" cy="372281"/>
          </a:xfrm>
          <a:prstGeom prst="rect">
            <a:avLst/>
          </a:prstGeom>
        </p:spPr>
        <p:txBody>
          <a:bodyPr wrap="square" lIns="0" tIns="0" rIns="0" bIns="0" rtlCol="0" anchor="t">
            <a:spAutoFit/>
          </a:bodyPr>
          <a:lstStyle/>
          <a:p>
            <a:pPr>
              <a:lnSpc>
                <a:spcPts val="2379"/>
              </a:lnSpc>
            </a:pPr>
            <a:r>
              <a:rPr lang="en-US" sz="4800" b="1" dirty="0">
                <a:solidFill>
                  <a:schemeClr val="bg1"/>
                </a:solidFill>
                <a:latin typeface="Public Sans Bold"/>
                <a:ea typeface="Public Sans Bold"/>
                <a:cs typeface="Public Sans Bold"/>
                <a:sym typeface="Public Sans Bold"/>
              </a:rPr>
              <a:t>PROJECT REPORTING SYSTEM</a:t>
            </a:r>
          </a:p>
        </p:txBody>
      </p:sp>
      <p:sp>
        <p:nvSpPr>
          <p:cNvPr id="6" name="TextBox 6"/>
          <p:cNvSpPr txBox="1"/>
          <p:nvPr/>
        </p:nvSpPr>
        <p:spPr>
          <a:xfrm>
            <a:off x="622328" y="1905000"/>
            <a:ext cx="5437577" cy="3273140"/>
          </a:xfrm>
          <a:prstGeom prst="rect">
            <a:avLst/>
          </a:prstGeom>
        </p:spPr>
        <p:txBody>
          <a:bodyPr wrap="square" lIns="0" tIns="0" rIns="0" bIns="0" rtlCol="0" anchor="t">
            <a:spAutoFit/>
          </a:bodyPr>
          <a:lstStyle/>
          <a:p>
            <a:pPr marL="331129" lvl="1" indent="-165564">
              <a:lnSpc>
                <a:spcPct val="150000"/>
              </a:lnSpc>
              <a:buFont typeface="Arial"/>
              <a:buChar char="•"/>
            </a:pPr>
            <a:r>
              <a:rPr lang="en-US" b="1" dirty="0">
                <a:solidFill>
                  <a:schemeClr val="bg1"/>
                </a:solidFill>
                <a:latin typeface="Public Sans Bold"/>
                <a:ea typeface="Public Sans Bold"/>
                <a:cs typeface="Public Sans Bold"/>
                <a:sym typeface="Public Sans Bold"/>
              </a:rPr>
              <a:t>Implement new interface and updated process for project schedule development and updates</a:t>
            </a:r>
          </a:p>
          <a:p>
            <a:pPr marL="331129" lvl="1" indent="-165564">
              <a:lnSpc>
                <a:spcPct val="150000"/>
              </a:lnSpc>
              <a:buFont typeface="Arial"/>
              <a:buChar char="•"/>
            </a:pPr>
            <a:r>
              <a:rPr lang="en-US" b="1" dirty="0">
                <a:solidFill>
                  <a:schemeClr val="bg1"/>
                </a:solidFill>
                <a:latin typeface="Public Sans Bold"/>
                <a:ea typeface="Public Sans Bold"/>
                <a:cs typeface="Public Sans Bold"/>
                <a:sym typeface="Public Sans Bold"/>
              </a:rPr>
              <a:t>Develop project status and workload forecast report</a:t>
            </a:r>
          </a:p>
          <a:p>
            <a:pPr marL="331129" lvl="1" indent="-165564">
              <a:lnSpc>
                <a:spcPct val="150000"/>
              </a:lnSpc>
              <a:buFont typeface="Arial"/>
              <a:buChar char="•"/>
            </a:pPr>
            <a:r>
              <a:rPr lang="en-US" b="1" dirty="0">
                <a:solidFill>
                  <a:schemeClr val="bg1"/>
                </a:solidFill>
                <a:latin typeface="Public Sans Bold"/>
                <a:ea typeface="Public Sans Bold"/>
                <a:cs typeface="Public Sans Bold"/>
                <a:sym typeface="Public Sans Bold"/>
              </a:rPr>
              <a:t>Build schedule templates based on current processes</a:t>
            </a:r>
          </a:p>
          <a:p>
            <a:pPr marL="331129" lvl="1" indent="-165564">
              <a:lnSpc>
                <a:spcPct val="150000"/>
              </a:lnSpc>
              <a:buFont typeface="Arial"/>
              <a:buChar char="•"/>
            </a:pPr>
            <a:r>
              <a:rPr lang="en-US" b="1" dirty="0">
                <a:solidFill>
                  <a:schemeClr val="bg1"/>
                </a:solidFill>
                <a:latin typeface="Public Sans Bold"/>
                <a:ea typeface="Public Sans Bold"/>
                <a:cs typeface="Public Sans Bold"/>
                <a:sym typeface="Public Sans Bold"/>
              </a:rPr>
              <a:t>Perform regular schedule updates, review project status in dashboard</a:t>
            </a:r>
          </a:p>
        </p:txBody>
      </p:sp>
      <p:pic>
        <p:nvPicPr>
          <p:cNvPr id="16" name="Picture 15">
            <a:extLst>
              <a:ext uri="{FF2B5EF4-FFF2-40B4-BE49-F238E27FC236}">
                <a16:creationId xmlns:a16="http://schemas.microsoft.com/office/drawing/2014/main" id="{F17A7375-38D1-5C8A-1DF9-F1C63B6F8433}"/>
              </a:ext>
            </a:extLst>
          </p:cNvPr>
          <p:cNvPicPr>
            <a:picLocks noChangeAspect="1"/>
          </p:cNvPicPr>
          <p:nvPr/>
        </p:nvPicPr>
        <p:blipFill>
          <a:blip r:embed="rId3"/>
          <a:stretch>
            <a:fillRect/>
          </a:stretch>
        </p:blipFill>
        <p:spPr>
          <a:xfrm>
            <a:off x="6132095" y="1445713"/>
            <a:ext cx="5437577" cy="2739835"/>
          </a:xfrm>
          <a:prstGeom prst="rect">
            <a:avLst/>
          </a:prstGeom>
        </p:spPr>
      </p:pic>
      <p:pic>
        <p:nvPicPr>
          <p:cNvPr id="17" name="Picture 16">
            <a:extLst>
              <a:ext uri="{FF2B5EF4-FFF2-40B4-BE49-F238E27FC236}">
                <a16:creationId xmlns:a16="http://schemas.microsoft.com/office/drawing/2014/main" id="{7510001F-712C-F8B9-CE9A-35FA4DDAB998}"/>
              </a:ext>
            </a:extLst>
          </p:cNvPr>
          <p:cNvPicPr>
            <a:picLocks noChangeAspect="1"/>
          </p:cNvPicPr>
          <p:nvPr/>
        </p:nvPicPr>
        <p:blipFill>
          <a:blip r:embed="rId4"/>
          <a:stretch>
            <a:fillRect/>
          </a:stretch>
        </p:blipFill>
        <p:spPr>
          <a:xfrm>
            <a:off x="8839200" y="3505200"/>
            <a:ext cx="3090307" cy="3198288"/>
          </a:xfrm>
          <a:prstGeom prst="rect">
            <a:avLst/>
          </a:prstGeom>
        </p:spPr>
      </p:pic>
    </p:spTree>
    <p:extLst>
      <p:ext uri="{BB962C8B-B14F-4D97-AF65-F5344CB8AC3E}">
        <p14:creationId xmlns:p14="http://schemas.microsoft.com/office/powerpoint/2010/main" val="26279194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58223"/>
            <a:ext cx="12192000" cy="152400"/>
          </a:xfrm>
          <a:custGeom>
            <a:avLst/>
            <a:gdLst/>
            <a:ahLst/>
            <a:cxnLst/>
            <a:rect l="l" t="t" r="r" b="b"/>
            <a:pathLst>
              <a:path w="18288000" h="228600">
                <a:moveTo>
                  <a:pt x="0" y="0"/>
                </a:moveTo>
                <a:lnTo>
                  <a:pt x="18288000" y="0"/>
                </a:lnTo>
                <a:lnTo>
                  <a:pt x="18288000" y="228600"/>
                </a:lnTo>
                <a:lnTo>
                  <a:pt x="0" y="228600"/>
                </a:lnTo>
                <a:lnTo>
                  <a:pt x="0" y="0"/>
                </a:lnTo>
                <a:close/>
              </a:path>
            </a:pathLst>
          </a:custGeom>
          <a:blipFill>
            <a:blip r:embed="rId3"/>
            <a:stretch>
              <a:fillRect/>
            </a:stretch>
          </a:blipFill>
        </p:spPr>
        <p:txBody>
          <a:bodyPr/>
          <a:lstStyle/>
          <a:p>
            <a:endParaRPr lang="en-US" dirty="0">
              <a:solidFill>
                <a:schemeClr val="bg1"/>
              </a:solidFill>
            </a:endParaRPr>
          </a:p>
        </p:txBody>
      </p:sp>
      <p:sp>
        <p:nvSpPr>
          <p:cNvPr id="3" name="TextBox 3"/>
          <p:cNvSpPr txBox="1"/>
          <p:nvPr/>
        </p:nvSpPr>
        <p:spPr>
          <a:xfrm>
            <a:off x="313431" y="869314"/>
            <a:ext cx="6138168" cy="703334"/>
          </a:xfrm>
          <a:prstGeom prst="rect">
            <a:avLst/>
          </a:prstGeom>
        </p:spPr>
        <p:txBody>
          <a:bodyPr wrap="square" lIns="0" tIns="0" rIns="0" bIns="0" rtlCol="0" anchor="t">
            <a:spAutoFit/>
          </a:bodyPr>
          <a:lstStyle/>
          <a:p>
            <a:pPr>
              <a:lnSpc>
                <a:spcPts val="6716"/>
              </a:lnSpc>
            </a:pPr>
            <a:r>
              <a:rPr lang="en-US" sz="2000" b="1" dirty="0">
                <a:solidFill>
                  <a:schemeClr val="bg1"/>
                </a:solidFill>
                <a:latin typeface="Public Sans Bold"/>
                <a:ea typeface="Public Sans Bold"/>
                <a:cs typeface="Public Sans Bold"/>
                <a:sym typeface="Public Sans Bold"/>
              </a:rPr>
              <a:t>Initiative Description</a:t>
            </a:r>
          </a:p>
        </p:txBody>
      </p:sp>
      <p:sp>
        <p:nvSpPr>
          <p:cNvPr id="4" name="TextBox 4"/>
          <p:cNvSpPr txBox="1"/>
          <p:nvPr/>
        </p:nvSpPr>
        <p:spPr>
          <a:xfrm>
            <a:off x="313431" y="743147"/>
            <a:ext cx="8305800" cy="360483"/>
          </a:xfrm>
          <a:prstGeom prst="rect">
            <a:avLst/>
          </a:prstGeom>
        </p:spPr>
        <p:txBody>
          <a:bodyPr wrap="square" lIns="0" tIns="0" rIns="0" bIns="0" rtlCol="0" anchor="t">
            <a:spAutoFit/>
          </a:bodyPr>
          <a:lstStyle/>
          <a:p>
            <a:pPr>
              <a:lnSpc>
                <a:spcPts val="2379"/>
              </a:lnSpc>
            </a:pPr>
            <a:r>
              <a:rPr lang="en-US" sz="4400" b="1" dirty="0">
                <a:solidFill>
                  <a:schemeClr val="bg1"/>
                </a:solidFill>
                <a:latin typeface="Public Sans Bold"/>
                <a:ea typeface="Public Sans Bold"/>
                <a:cs typeface="Public Sans Bold"/>
                <a:sym typeface="Public Sans Bold"/>
              </a:rPr>
              <a:t>BRIDGE PROGRAM</a:t>
            </a:r>
          </a:p>
        </p:txBody>
      </p:sp>
      <p:sp>
        <p:nvSpPr>
          <p:cNvPr id="5" name="TextBox 5"/>
          <p:cNvSpPr txBox="1"/>
          <p:nvPr/>
        </p:nvSpPr>
        <p:spPr>
          <a:xfrm>
            <a:off x="1649591" y="1752600"/>
            <a:ext cx="9604017" cy="3385542"/>
          </a:xfrm>
          <a:prstGeom prst="rect">
            <a:avLst/>
          </a:prstGeom>
        </p:spPr>
        <p:txBody>
          <a:bodyPr wrap="square" lIns="0" tIns="0" rIns="0" bIns="0" rtlCol="0" anchor="t">
            <a:spAutoFit/>
          </a:bodyPr>
          <a:lstStyle/>
          <a:p>
            <a:pPr marL="331129" lvl="1" indent="-165564">
              <a:buFont typeface="Arial"/>
              <a:buChar char="•"/>
            </a:pPr>
            <a:r>
              <a:rPr lang="en-US" sz="2000" b="1" dirty="0">
                <a:solidFill>
                  <a:schemeClr val="bg1"/>
                </a:solidFill>
                <a:latin typeface="Public Sans Bold"/>
                <a:ea typeface="Public Sans Bold"/>
                <a:cs typeface="Public Sans Bold"/>
                <a:sym typeface="Public Sans Bold"/>
              </a:rPr>
              <a:t>This initiative will pursue innovative means to improve deficient bridges, enhance the program’s efficiency and streamline processes to ensure the long-term success of DOTD’s bridge preservation program.</a:t>
            </a:r>
          </a:p>
          <a:p>
            <a:pPr marL="331129" lvl="1" indent="-165564">
              <a:buFont typeface="Arial"/>
              <a:buChar char="•"/>
            </a:pPr>
            <a:r>
              <a:rPr lang="en-US" sz="2000" b="1" dirty="0">
                <a:solidFill>
                  <a:schemeClr val="bg1"/>
                </a:solidFill>
                <a:latin typeface="Public Sans Bold"/>
                <a:ea typeface="Public Sans Bold"/>
                <a:cs typeface="Public Sans Bold"/>
                <a:sym typeface="Public Sans Bold"/>
              </a:rPr>
              <a:t>Louisiana is currently ranked 7th among all states with the highest percentage of bridges in poor condition. </a:t>
            </a:r>
          </a:p>
          <a:p>
            <a:pPr marL="331129" lvl="1" indent="-165564">
              <a:buFont typeface="Arial"/>
              <a:buChar char="•"/>
            </a:pPr>
            <a:r>
              <a:rPr lang="en-US" sz="2000" b="1" dirty="0">
                <a:solidFill>
                  <a:schemeClr val="bg1"/>
                </a:solidFill>
                <a:latin typeface="Public Sans Bold"/>
                <a:ea typeface="Public Sans Bold"/>
                <a:cs typeface="Public Sans Bold"/>
                <a:sym typeface="Public Sans Bold"/>
              </a:rPr>
              <a:t>This initiative will outline recommendations and suggest efficiency improvements to streamline the bridge program, to optimize project scope and improve plan development efficiencies. </a:t>
            </a:r>
          </a:p>
          <a:p>
            <a:pPr marL="331129" lvl="1" indent="-165564">
              <a:buFont typeface="Arial"/>
              <a:buChar char="•"/>
            </a:pPr>
            <a:endParaRPr lang="en-US" sz="2000" b="1" dirty="0">
              <a:solidFill>
                <a:schemeClr val="bg1"/>
              </a:solidFill>
              <a:latin typeface="Public Sans Bold"/>
              <a:ea typeface="Public Sans Bold"/>
              <a:cs typeface="Public Sans Bold"/>
              <a:sym typeface="Public Sans Bold"/>
            </a:endParaRPr>
          </a:p>
          <a:p>
            <a:pPr marL="331129" lvl="1" indent="-165564">
              <a:buFont typeface="Arial"/>
              <a:buChar char="•"/>
            </a:pPr>
            <a:r>
              <a:rPr lang="en-US" sz="2000" b="1" dirty="0">
                <a:solidFill>
                  <a:schemeClr val="bg1"/>
                </a:solidFill>
                <a:latin typeface="Public Sans Bold"/>
                <a:ea typeface="Public Sans Bold"/>
                <a:cs typeface="Public Sans Bold"/>
                <a:sym typeface="Public Sans Bold"/>
              </a:rPr>
              <a:t>Bridge bundling program to accelerate project delivery sent to OLHC. </a:t>
            </a:r>
          </a:p>
          <a:p>
            <a:pPr marL="331129" lvl="1" indent="-165564">
              <a:buFont typeface="Arial"/>
              <a:buChar char="•"/>
            </a:pPr>
            <a:endParaRPr lang="en-US" sz="2000" b="1" dirty="0">
              <a:solidFill>
                <a:schemeClr val="bg1"/>
              </a:solidFill>
              <a:latin typeface="Public Sans Bold"/>
              <a:ea typeface="Public Sans Bold"/>
              <a:cs typeface="Public Sans Bold"/>
              <a:sym typeface="Public Sans Bold"/>
            </a:endParaRPr>
          </a:p>
        </p:txBody>
      </p:sp>
    </p:spTree>
    <p:extLst>
      <p:ext uri="{BB962C8B-B14F-4D97-AF65-F5344CB8AC3E}">
        <p14:creationId xmlns:p14="http://schemas.microsoft.com/office/powerpoint/2010/main" val="40367742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type="subTitle" idx="1"/>
          </p:nvPr>
        </p:nvSpPr>
        <p:spPr>
          <a:xfrm>
            <a:off x="1447800" y="2133600"/>
            <a:ext cx="9931400" cy="3352800"/>
          </a:xfrm>
        </p:spPr>
        <p:txBody>
          <a:bodyPr>
            <a:noAutofit/>
          </a:bodyPr>
          <a:lstStyle/>
          <a:p>
            <a:pPr>
              <a:lnSpc>
                <a:spcPct val="150000"/>
              </a:lnSpc>
              <a:buFont typeface="Arial" panose="020B0604020202020204" pitchFamily="34" charset="0"/>
              <a:buChar char="•"/>
            </a:pPr>
            <a:r>
              <a:rPr lang="en-US" dirty="0"/>
              <a:t> Systematic efficiencies</a:t>
            </a:r>
          </a:p>
          <a:p>
            <a:pPr>
              <a:lnSpc>
                <a:spcPct val="150000"/>
              </a:lnSpc>
              <a:buFont typeface="Arial" panose="020B0604020202020204" pitchFamily="34" charset="0"/>
              <a:buChar char="•"/>
            </a:pPr>
            <a:r>
              <a:rPr lang="en-US" dirty="0"/>
              <a:t> Update Policies, Specifications and Standards</a:t>
            </a:r>
          </a:p>
          <a:p>
            <a:pPr>
              <a:lnSpc>
                <a:spcPct val="150000"/>
              </a:lnSpc>
              <a:buFont typeface="Arial" panose="020B0604020202020204" pitchFamily="34" charset="0"/>
              <a:buChar char="•"/>
            </a:pPr>
            <a:r>
              <a:rPr lang="en-US" dirty="0"/>
              <a:t> Workforce</a:t>
            </a:r>
          </a:p>
          <a:p>
            <a:pPr>
              <a:lnSpc>
                <a:spcPct val="150000"/>
              </a:lnSpc>
              <a:buFont typeface="Arial" panose="020B0604020202020204" pitchFamily="34" charset="0"/>
              <a:buChar char="•"/>
            </a:pPr>
            <a:r>
              <a:rPr lang="en-US" dirty="0"/>
              <a:t> Relationships</a:t>
            </a:r>
          </a:p>
        </p:txBody>
      </p:sp>
      <p:sp>
        <p:nvSpPr>
          <p:cNvPr id="4" name="Title 3"/>
          <p:cNvSpPr>
            <a:spLocks noGrp="1"/>
          </p:cNvSpPr>
          <p:nvPr>
            <p:ph type="title"/>
          </p:nvPr>
        </p:nvSpPr>
        <p:spPr>
          <a:xfrm>
            <a:off x="914400" y="1143000"/>
            <a:ext cx="10464800" cy="828675"/>
          </a:xfrm>
        </p:spPr>
        <p:txBody>
          <a:bodyPr>
            <a:noAutofit/>
          </a:bodyPr>
          <a:lstStyle/>
          <a:p>
            <a:pPr algn="r"/>
            <a:r>
              <a:rPr lang="en-US" sz="5400" b="0" dirty="0">
                <a:latin typeface="Public Sans Bold" pitchFamily="2" charset="0"/>
              </a:rPr>
              <a:t>Engineering Priorities</a:t>
            </a:r>
          </a:p>
        </p:txBody>
      </p:sp>
    </p:spTree>
    <p:extLst>
      <p:ext uri="{BB962C8B-B14F-4D97-AF65-F5344CB8AC3E}">
        <p14:creationId xmlns:p14="http://schemas.microsoft.com/office/powerpoint/2010/main" val="16279495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3733800" y="838200"/>
            <a:ext cx="6538288" cy="838200"/>
          </a:xfrm>
          <a:prstGeom prst="rect">
            <a:avLst/>
          </a:prstGeom>
        </p:spPr>
        <p:txBody>
          <a:bodyPr/>
          <a:lstStyle>
            <a:lvl1pPr algn="l" defTabSz="914400" rtl="0" eaLnBrk="1" latinLnBrk="0" hangingPunct="1">
              <a:lnSpc>
                <a:spcPct val="90000"/>
              </a:lnSpc>
              <a:spcBef>
                <a:spcPct val="0"/>
              </a:spcBef>
              <a:buNone/>
              <a:defRPr sz="4400" kern="1200">
                <a:solidFill>
                  <a:schemeClr val="accent1">
                    <a:lumMod val="50000"/>
                  </a:schemeClr>
                </a:solidFill>
                <a:effectLst>
                  <a:outerShdw blurRad="38100" dist="38100" dir="2700000" algn="tl">
                    <a:srgbClr val="000000">
                      <a:alpha val="43137"/>
                    </a:srgbClr>
                  </a:outerShdw>
                </a:effectLst>
                <a:latin typeface="+mn-lt"/>
                <a:ea typeface="+mj-ea"/>
                <a:cs typeface="+mj-cs"/>
              </a:defRPr>
            </a:lvl1pPr>
          </a:lstStyle>
          <a:p>
            <a:pPr algn="r" fontAlgn="auto">
              <a:spcAft>
                <a:spcPts val="0"/>
              </a:spcAft>
            </a:pPr>
            <a:r>
              <a:rPr lang="en-US" sz="5000" b="1" dirty="0">
                <a:solidFill>
                  <a:schemeClr val="tx1"/>
                </a:solidFill>
                <a:latin typeface="Public Sans Bold" pitchFamily="2" charset="0"/>
                <a:cs typeface="Arial" panose="020B0604020202020204" pitchFamily="34" charset="0"/>
              </a:rPr>
              <a:t>Needs for Success</a:t>
            </a:r>
            <a:endParaRPr lang="en-US" sz="5000" b="1" dirty="0">
              <a:solidFill>
                <a:schemeClr val="tx1"/>
              </a:solidFill>
              <a:latin typeface="Public Sans Bold" pitchFamily="2" charset="0"/>
            </a:endParaRPr>
          </a:p>
        </p:txBody>
      </p:sp>
      <p:sp>
        <p:nvSpPr>
          <p:cNvPr id="3" name="Content Placeholder 3"/>
          <p:cNvSpPr txBox="1">
            <a:spLocks/>
          </p:cNvSpPr>
          <p:nvPr/>
        </p:nvSpPr>
        <p:spPr>
          <a:xfrm>
            <a:off x="1295400" y="1828800"/>
            <a:ext cx="9333688" cy="457702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sz="3200" dirty="0"/>
              <a:t>Workforce / Resources</a:t>
            </a:r>
          </a:p>
          <a:p>
            <a:pPr lvl="1" fontAlgn="auto">
              <a:spcAft>
                <a:spcPts val="0"/>
              </a:spcAft>
            </a:pPr>
            <a:r>
              <a:rPr lang="en-US" sz="2800" dirty="0"/>
              <a:t>Pre-Construction and Construction</a:t>
            </a:r>
          </a:p>
          <a:p>
            <a:pPr fontAlgn="auto">
              <a:spcAft>
                <a:spcPts val="0"/>
              </a:spcAft>
            </a:pPr>
            <a:r>
              <a:rPr lang="en-US" sz="3200" dirty="0"/>
              <a:t>Innovations to reduce time or $</a:t>
            </a:r>
          </a:p>
          <a:p>
            <a:pPr marL="457200" lvl="1" indent="0" fontAlgn="auto">
              <a:spcAft>
                <a:spcPts val="0"/>
              </a:spcAft>
              <a:buNone/>
            </a:pPr>
            <a:endParaRPr lang="en-US" sz="2800" dirty="0"/>
          </a:p>
          <a:p>
            <a:pPr fontAlgn="auto">
              <a:spcAft>
                <a:spcPts val="0"/>
              </a:spcAft>
            </a:pPr>
            <a:r>
              <a:rPr lang="en-US" sz="3200" dirty="0"/>
              <a:t>Opportunities</a:t>
            </a:r>
          </a:p>
          <a:p>
            <a:pPr lvl="1" fontAlgn="auto">
              <a:spcAft>
                <a:spcPts val="0"/>
              </a:spcAft>
            </a:pPr>
            <a:r>
              <a:rPr lang="en-US" sz="2800" dirty="0"/>
              <a:t>More $ = More projects =&gt; More help</a:t>
            </a:r>
          </a:p>
          <a:p>
            <a:pPr lvl="1" fontAlgn="auto">
              <a:spcAft>
                <a:spcPts val="0"/>
              </a:spcAft>
            </a:pPr>
            <a:r>
              <a:rPr lang="en-US" sz="2800" dirty="0"/>
              <a:t>Plan Development, Project Management, Program Management, Construction Oversight</a:t>
            </a:r>
          </a:p>
        </p:txBody>
      </p:sp>
    </p:spTree>
    <p:extLst>
      <p:ext uri="{BB962C8B-B14F-4D97-AF65-F5344CB8AC3E}">
        <p14:creationId xmlns:p14="http://schemas.microsoft.com/office/powerpoint/2010/main" val="5353220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0" y="990600"/>
            <a:ext cx="8361443" cy="4585871"/>
          </a:xfrm>
          <a:prstGeom prst="rect">
            <a:avLst/>
          </a:prstGeom>
        </p:spPr>
        <p:txBody>
          <a:bodyPr wrap="square">
            <a:spAutoFit/>
          </a:bodyPr>
          <a:lstStyle/>
          <a:p>
            <a:r>
              <a:rPr lang="en-US" sz="4000" b="1" dirty="0">
                <a:solidFill>
                  <a:srgbClr val="0FB0DC"/>
                </a:solidFill>
                <a:latin typeface="+mn-lt"/>
              </a:rPr>
              <a:t>Engineers</a:t>
            </a:r>
            <a:r>
              <a:rPr lang="en-US" sz="3600" dirty="0">
                <a:latin typeface="+mn-lt"/>
              </a:rPr>
              <a:t>, </a:t>
            </a:r>
          </a:p>
          <a:p>
            <a:r>
              <a:rPr lang="en-US" sz="3600" dirty="0">
                <a:latin typeface="+mn-lt"/>
              </a:rPr>
              <a:t>as practitioners of engineering, are professionals who invent, design, analyze, build and test machines, complex systems, structures, gadgets and materials to fulfill functional objectives and requirements while considering the limitations imposed by practicality, regulation, safety and cost.</a:t>
            </a:r>
          </a:p>
        </p:txBody>
      </p:sp>
      <p:pic>
        <p:nvPicPr>
          <p:cNvPr id="5" name="Picture 4">
            <a:extLst>
              <a:ext uri="{FF2B5EF4-FFF2-40B4-BE49-F238E27FC236}">
                <a16:creationId xmlns:a16="http://schemas.microsoft.com/office/drawing/2014/main" id="{DB110F0F-D632-EB53-8631-170E63B56685}"/>
              </a:ext>
            </a:extLst>
          </p:cNvPr>
          <p:cNvPicPr>
            <a:picLocks noChangeAspect="1"/>
          </p:cNvPicPr>
          <p:nvPr/>
        </p:nvPicPr>
        <p:blipFill>
          <a:blip r:embed="rId3">
            <a:duotone>
              <a:schemeClr val="accent3">
                <a:shade val="45000"/>
                <a:satMod val="135000"/>
              </a:schemeClr>
              <a:prstClr val="white"/>
            </a:duotone>
          </a:blip>
          <a:stretch>
            <a:fillRect/>
          </a:stretch>
        </p:blipFill>
        <p:spPr>
          <a:xfrm>
            <a:off x="914400" y="2058571"/>
            <a:ext cx="2449928" cy="2449928"/>
          </a:xfrm>
          <a:prstGeom prst="rect">
            <a:avLst/>
          </a:prstGeom>
        </p:spPr>
      </p:pic>
    </p:spTree>
    <p:extLst>
      <p:ext uri="{BB962C8B-B14F-4D97-AF65-F5344CB8AC3E}">
        <p14:creationId xmlns:p14="http://schemas.microsoft.com/office/powerpoint/2010/main" val="6309106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6184B"/>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a:extLst>
              <a:ext uri="{BEBA8EAE-BF5A-486C-A8C5-ECC9F3942E4B}">
                <a14:imgProps xmlns:a14="http://schemas.microsoft.com/office/drawing/2010/main">
                  <a14:imgLayer r:embed="rId4">
                    <a14:imgEffect>
                      <a14:saturation sat="101000"/>
                    </a14:imgEffect>
                  </a14:imgLayer>
                </a14:imgProps>
              </a:ext>
            </a:extLst>
          </a:blip>
          <a:srcRect l="625"/>
          <a:stretch/>
        </p:blipFill>
        <p:spPr>
          <a:xfrm>
            <a:off x="-1143000" y="1219200"/>
            <a:ext cx="14290158" cy="3840480"/>
          </a:xfrm>
          <a:prstGeom prst="roundRect">
            <a:avLst>
              <a:gd name="adj" fmla="val 17958"/>
            </a:avLst>
          </a:prstGeom>
          <a:solidFill>
            <a:srgbClr val="FFFFFF">
              <a:shade val="85000"/>
            </a:srgbClr>
          </a:solidFill>
          <a:ln>
            <a:noFill/>
          </a:ln>
          <a:effectLst>
            <a:softEdge rad="114300"/>
          </a:effectLst>
        </p:spPr>
      </p:pic>
      <p:sp>
        <p:nvSpPr>
          <p:cNvPr id="3" name="Subtitle 3"/>
          <p:cNvSpPr txBox="1">
            <a:spLocks/>
          </p:cNvSpPr>
          <p:nvPr/>
        </p:nvSpPr>
        <p:spPr>
          <a:xfrm>
            <a:off x="9144000" y="5638800"/>
            <a:ext cx="2743200" cy="990600"/>
          </a:xfrm>
          <a:prstGeom prst="rect">
            <a:avLst/>
          </a:prstGeom>
        </p:spPr>
        <p:txBody>
          <a:bodyPr vert="horz" lIns="91440" tIns="45720" rIns="91440" bIns="45720" rtlCol="0">
            <a:noAutofit/>
          </a:bodyPr>
          <a:lstStyle>
            <a:lvl1pPr marL="0" indent="0" algn="l" defTabSz="914400" rtl="0" eaLnBrk="1" latinLnBrk="0" hangingPunct="1">
              <a:lnSpc>
                <a:spcPts val="3200"/>
              </a:lnSpc>
              <a:spcBef>
                <a:spcPts val="1000"/>
              </a:spcBef>
              <a:buFont typeface="Arial" panose="020B0604020202020204" pitchFamily="34" charset="0"/>
              <a:buNone/>
              <a:defRPr sz="2800" kern="1200">
                <a:solidFill>
                  <a:schemeClr val="bg1">
                    <a:lumMod val="85000"/>
                  </a:schemeClr>
                </a:solidFill>
                <a:latin typeface="Franklin Gothic Medium" panose="020B0603020102020204" pitchFamily="34" charset="0"/>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400" kern="1200">
                <a:solidFill>
                  <a:schemeClr val="tx1">
                    <a:tint val="75000"/>
                  </a:schemeClr>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2000" kern="1200">
                <a:solidFill>
                  <a:schemeClr val="tx1">
                    <a:tint val="75000"/>
                  </a:schemeClr>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800" kern="1200">
                <a:solidFill>
                  <a:schemeClr val="tx1">
                    <a:tint val="75000"/>
                  </a:schemeClr>
                </a:solidFill>
                <a:latin typeface="+mn-lt"/>
                <a:ea typeface="+mn-ea"/>
                <a:cs typeface="+mn-cs"/>
              </a:defRPr>
            </a:lvl9pPr>
          </a:lstStyle>
          <a:p>
            <a:pPr algn="r" fontAlgn="auto">
              <a:lnSpc>
                <a:spcPct val="100000"/>
              </a:lnSpc>
              <a:spcBef>
                <a:spcPts val="0"/>
              </a:spcBef>
              <a:spcAft>
                <a:spcPts val="0"/>
              </a:spcAft>
            </a:pPr>
            <a:r>
              <a:rPr lang="en-US" sz="1800" dirty="0">
                <a:solidFill>
                  <a:schemeClr val="bg1"/>
                </a:solidFill>
              </a:rPr>
              <a:t>Chad Winchester, PE</a:t>
            </a:r>
          </a:p>
          <a:p>
            <a:pPr algn="r" fontAlgn="auto">
              <a:lnSpc>
                <a:spcPct val="100000"/>
              </a:lnSpc>
              <a:spcBef>
                <a:spcPts val="0"/>
              </a:spcBef>
              <a:spcAft>
                <a:spcPts val="0"/>
              </a:spcAft>
            </a:pPr>
            <a:r>
              <a:rPr lang="en-US" sz="1800" dirty="0">
                <a:solidFill>
                  <a:schemeClr val="bg1"/>
                </a:solidFill>
              </a:rPr>
              <a:t>DOTD Chief Engineer</a:t>
            </a:r>
          </a:p>
          <a:p>
            <a:pPr algn="r" fontAlgn="auto">
              <a:lnSpc>
                <a:spcPct val="100000"/>
              </a:lnSpc>
              <a:spcBef>
                <a:spcPts val="0"/>
              </a:spcBef>
              <a:spcAft>
                <a:spcPts val="0"/>
              </a:spcAft>
            </a:pPr>
            <a:r>
              <a:rPr lang="en-US" sz="1800" dirty="0">
                <a:solidFill>
                  <a:srgbClr val="54B4D0"/>
                </a:solidFill>
              </a:rPr>
              <a:t>chad.winchester@lagov</a:t>
            </a:r>
          </a:p>
          <a:p>
            <a:pPr algn="r" fontAlgn="auto">
              <a:lnSpc>
                <a:spcPct val="100000"/>
              </a:lnSpc>
              <a:spcBef>
                <a:spcPts val="0"/>
              </a:spcBef>
              <a:spcAft>
                <a:spcPts val="0"/>
              </a:spcAft>
            </a:pPr>
            <a:endParaRPr lang="en-US" sz="1800" dirty="0">
              <a:solidFill>
                <a:schemeClr val="bg1"/>
              </a:solidFill>
            </a:endParaRPr>
          </a:p>
          <a:p>
            <a:pPr algn="r" fontAlgn="auto">
              <a:lnSpc>
                <a:spcPct val="100000"/>
              </a:lnSpc>
              <a:spcBef>
                <a:spcPts val="0"/>
              </a:spcBef>
              <a:spcAft>
                <a:spcPts val="0"/>
              </a:spcAft>
            </a:pPr>
            <a:endParaRPr lang="en-US" sz="1000" dirty="0">
              <a:solidFill>
                <a:schemeClr val="bg1"/>
              </a:solidFill>
            </a:endParaRPr>
          </a:p>
          <a:p>
            <a:pPr algn="r" fontAlgn="auto">
              <a:lnSpc>
                <a:spcPct val="100000"/>
              </a:lnSpc>
              <a:spcBef>
                <a:spcPts val="0"/>
              </a:spcBef>
              <a:spcAft>
                <a:spcPts val="0"/>
              </a:spcAft>
            </a:pPr>
            <a:r>
              <a:rPr lang="en-US" sz="900" dirty="0"/>
              <a:t> </a:t>
            </a:r>
          </a:p>
        </p:txBody>
      </p:sp>
    </p:spTree>
    <p:extLst>
      <p:ext uri="{BB962C8B-B14F-4D97-AF65-F5344CB8AC3E}">
        <p14:creationId xmlns:p14="http://schemas.microsoft.com/office/powerpoint/2010/main" val="24817718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2192000" cy="6858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333" b="-9333"/>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grpSp>
        <p:nvGrpSpPr>
          <p:cNvPr id="3" name="Group 3"/>
          <p:cNvGrpSpPr/>
          <p:nvPr/>
        </p:nvGrpSpPr>
        <p:grpSpPr>
          <a:xfrm>
            <a:off x="-2841062" y="-108134"/>
            <a:ext cx="16897936" cy="9014287"/>
            <a:chOff x="0" y="0"/>
            <a:chExt cx="6675728" cy="3561200"/>
          </a:xfrm>
        </p:grpSpPr>
        <p:sp>
          <p:nvSpPr>
            <p:cNvPr id="4" name="Freeform 4"/>
            <p:cNvSpPr/>
            <p:nvPr/>
          </p:nvSpPr>
          <p:spPr>
            <a:xfrm>
              <a:off x="0" y="0"/>
              <a:ext cx="6675728" cy="3561200"/>
            </a:xfrm>
            <a:custGeom>
              <a:avLst/>
              <a:gdLst/>
              <a:ahLst/>
              <a:cxnLst/>
              <a:rect l="l" t="t" r="r" b="b"/>
              <a:pathLst>
                <a:path w="6675728" h="3561200">
                  <a:moveTo>
                    <a:pt x="0" y="0"/>
                  </a:moveTo>
                  <a:lnTo>
                    <a:pt x="6675728" y="0"/>
                  </a:lnTo>
                  <a:lnTo>
                    <a:pt x="6675728" y="3561200"/>
                  </a:lnTo>
                  <a:lnTo>
                    <a:pt x="0" y="3561200"/>
                  </a:lnTo>
                  <a:close/>
                </a:path>
              </a:pathLst>
            </a:custGeom>
            <a:solidFill>
              <a:srgbClr val="BAB2AE">
                <a:alpha val="47843"/>
              </a:srgbClr>
            </a:solid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5" name="TextBox 5"/>
            <p:cNvSpPr txBox="1"/>
            <p:nvPr/>
          </p:nvSpPr>
          <p:spPr>
            <a:xfrm>
              <a:off x="0" y="-19050"/>
              <a:ext cx="6675728" cy="3580250"/>
            </a:xfrm>
            <a:prstGeom prst="rect">
              <a:avLst/>
            </a:prstGeom>
          </p:spPr>
          <p:txBody>
            <a:bodyPr lIns="33867" tIns="33867" rIns="33867" bIns="33867"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906"/>
                </a:lnSpc>
              </a:pPr>
              <a:endParaRPr sz="800"/>
            </a:p>
          </p:txBody>
        </p:sp>
      </p:grpSp>
      <p:grpSp>
        <p:nvGrpSpPr>
          <p:cNvPr id="6" name="Group 6"/>
          <p:cNvGrpSpPr/>
          <p:nvPr/>
        </p:nvGrpSpPr>
        <p:grpSpPr>
          <a:xfrm>
            <a:off x="2794348" y="3184709"/>
            <a:ext cx="6603306" cy="2619481"/>
            <a:chOff x="0" y="0"/>
            <a:chExt cx="2608713" cy="1034857"/>
          </a:xfrm>
        </p:grpSpPr>
        <p:sp>
          <p:nvSpPr>
            <p:cNvPr id="7" name="Freeform 7"/>
            <p:cNvSpPr/>
            <p:nvPr/>
          </p:nvSpPr>
          <p:spPr>
            <a:xfrm>
              <a:off x="0" y="0"/>
              <a:ext cx="2608713" cy="1034857"/>
            </a:xfrm>
            <a:custGeom>
              <a:avLst/>
              <a:gdLst/>
              <a:ahLst/>
              <a:cxnLst/>
              <a:rect l="l" t="t" r="r" b="b"/>
              <a:pathLst>
                <a:path w="2608713" h="1034857">
                  <a:moveTo>
                    <a:pt x="0" y="0"/>
                  </a:moveTo>
                  <a:lnTo>
                    <a:pt x="2608713" y="0"/>
                  </a:lnTo>
                  <a:lnTo>
                    <a:pt x="2608713" y="1034857"/>
                  </a:lnTo>
                  <a:lnTo>
                    <a:pt x="0" y="1034857"/>
                  </a:lnTo>
                  <a:close/>
                </a:path>
              </a:pathLst>
            </a:custGeom>
            <a:solidFill>
              <a:srgbClr val="FFFFFF">
                <a:alpha val="84706"/>
              </a:srgbClr>
            </a:solid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8" name="TextBox 8"/>
            <p:cNvSpPr txBox="1"/>
            <p:nvPr/>
          </p:nvSpPr>
          <p:spPr>
            <a:xfrm>
              <a:off x="0" y="-19050"/>
              <a:ext cx="2608713" cy="1053907"/>
            </a:xfrm>
            <a:prstGeom prst="rect">
              <a:avLst/>
            </a:prstGeom>
          </p:spPr>
          <p:txBody>
            <a:bodyPr lIns="33867" tIns="33867" rIns="33867" bIns="33867"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906"/>
                </a:lnSpc>
              </a:pPr>
              <a:endParaRPr sz="800"/>
            </a:p>
          </p:txBody>
        </p:sp>
      </p:grpSp>
      <p:sp>
        <p:nvSpPr>
          <p:cNvPr id="9" name="Freeform 9"/>
          <p:cNvSpPr/>
          <p:nvPr/>
        </p:nvSpPr>
        <p:spPr>
          <a:xfrm>
            <a:off x="2794348" y="5804190"/>
            <a:ext cx="6603306" cy="453834"/>
          </a:xfrm>
          <a:custGeom>
            <a:avLst/>
            <a:gdLst/>
            <a:ahLst/>
            <a:cxnLst/>
            <a:rect l="l" t="t" r="r" b="b"/>
            <a:pathLst>
              <a:path w="9904959" h="680751">
                <a:moveTo>
                  <a:pt x="0" y="0"/>
                </a:moveTo>
                <a:lnTo>
                  <a:pt x="9904958" y="0"/>
                </a:lnTo>
                <a:lnTo>
                  <a:pt x="9904958" y="680751"/>
                </a:lnTo>
                <a:lnTo>
                  <a:pt x="0" y="680751"/>
                </a:lnTo>
                <a:lnTo>
                  <a:pt x="0" y="0"/>
                </a:lnTo>
                <a:close/>
              </a:path>
            </a:pathLst>
          </a:custGeom>
          <a:blipFill>
            <a:blip r:embed="rId3"/>
            <a:stretch>
              <a:fillRect t="-187363"/>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10" name="Freeform 10"/>
          <p:cNvSpPr/>
          <p:nvPr/>
        </p:nvSpPr>
        <p:spPr>
          <a:xfrm>
            <a:off x="9702800" y="109931"/>
            <a:ext cx="2053417" cy="2053417"/>
          </a:xfrm>
          <a:custGeom>
            <a:avLst/>
            <a:gdLst/>
            <a:ahLst/>
            <a:cxnLst/>
            <a:rect l="l" t="t" r="r" b="b"/>
            <a:pathLst>
              <a:path w="3080125" h="3080125">
                <a:moveTo>
                  <a:pt x="0" y="0"/>
                </a:moveTo>
                <a:lnTo>
                  <a:pt x="3080126" y="0"/>
                </a:lnTo>
                <a:lnTo>
                  <a:pt x="3080126" y="3080125"/>
                </a:lnTo>
                <a:lnTo>
                  <a:pt x="0" y="3080125"/>
                </a:lnTo>
                <a:lnTo>
                  <a:pt x="0" y="0"/>
                </a:lnTo>
                <a:close/>
              </a:path>
            </a:pathLst>
          </a:custGeom>
          <a:blipFill>
            <a:blip r:embed="rId4"/>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11" name="TextBox 11"/>
          <p:cNvSpPr txBox="1"/>
          <p:nvPr/>
        </p:nvSpPr>
        <p:spPr>
          <a:xfrm>
            <a:off x="2960881" y="3546514"/>
            <a:ext cx="6270239" cy="1623681"/>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4326"/>
              </a:lnSpc>
            </a:pPr>
            <a:r>
              <a:rPr lang="en-US" sz="3135" spc="43" dirty="0">
                <a:solidFill>
                  <a:srgbClr val="0C1235"/>
                </a:solidFill>
                <a:latin typeface="Archivo Black"/>
                <a:ea typeface="Archivo Black"/>
                <a:cs typeface="Archivo Black"/>
                <a:sym typeface="Archivo Black"/>
              </a:rPr>
              <a:t>OFFICE OF LOUISIANA HIGHWAY CONSTRUCTION</a:t>
            </a:r>
          </a:p>
          <a:p>
            <a:pPr algn="ctr">
              <a:lnSpc>
                <a:spcPts val="4326"/>
              </a:lnSpc>
            </a:pPr>
            <a:endParaRPr lang="en-US" sz="3135" spc="43" dirty="0">
              <a:solidFill>
                <a:srgbClr val="0C1235"/>
              </a:solidFill>
              <a:latin typeface="Archivo Black"/>
              <a:ea typeface="Archivo Black"/>
              <a:cs typeface="Archivo Black"/>
              <a:sym typeface="Archivo Black"/>
            </a:endParaRPr>
          </a:p>
        </p:txBody>
      </p:sp>
      <p:sp>
        <p:nvSpPr>
          <p:cNvPr id="12" name="TextBox 12"/>
          <p:cNvSpPr txBox="1"/>
          <p:nvPr/>
        </p:nvSpPr>
        <p:spPr>
          <a:xfrm>
            <a:off x="2930173" y="4840050"/>
            <a:ext cx="6331655" cy="293286"/>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2441"/>
              </a:lnSpc>
            </a:pPr>
            <a:r>
              <a:rPr lang="en-US" sz="1769" b="1" spc="93" dirty="0">
                <a:solidFill>
                  <a:srgbClr val="7E5E3C"/>
                </a:solidFill>
                <a:latin typeface="Montserrat Bold"/>
                <a:ea typeface="Montserrat Bold"/>
                <a:cs typeface="Montserrat Bold"/>
                <a:sym typeface="Montserrat Bold"/>
              </a:rPr>
              <a:t>American Council of Engineering Companies</a:t>
            </a:r>
          </a:p>
        </p:txBody>
      </p:sp>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03201" y="-108134"/>
            <a:ext cx="2489547" cy="2489547"/>
          </a:xfrm>
          <a:prstGeom prst="rect">
            <a:avLst/>
          </a:prstGeom>
        </p:spPr>
      </p:pic>
    </p:spTree>
    <p:extLst>
      <p:ext uri="{BB962C8B-B14F-4D97-AF65-F5344CB8AC3E}">
        <p14:creationId xmlns:p14="http://schemas.microsoft.com/office/powerpoint/2010/main" val="187856966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DAD5D2"/>
        </a:solidFill>
        <a:effectLst/>
      </p:bgPr>
    </p:bg>
    <p:spTree>
      <p:nvGrpSpPr>
        <p:cNvPr id="1" name=""/>
        <p:cNvGrpSpPr/>
        <p:nvPr/>
      </p:nvGrpSpPr>
      <p:grpSpPr>
        <a:xfrm>
          <a:off x="0" y="0"/>
          <a:ext cx="0" cy="0"/>
          <a:chOff x="0" y="0"/>
          <a:chExt cx="0" cy="0"/>
        </a:xfrm>
      </p:grpSpPr>
      <p:grpSp>
        <p:nvGrpSpPr>
          <p:cNvPr id="2" name="Group 2"/>
          <p:cNvGrpSpPr/>
          <p:nvPr/>
        </p:nvGrpSpPr>
        <p:grpSpPr>
          <a:xfrm>
            <a:off x="524702" y="1365997"/>
            <a:ext cx="8060498" cy="2784645"/>
            <a:chOff x="0" y="0"/>
            <a:chExt cx="2442313" cy="647122"/>
          </a:xfrm>
        </p:grpSpPr>
        <p:sp>
          <p:nvSpPr>
            <p:cNvPr id="3" name="Freeform 3"/>
            <p:cNvSpPr/>
            <p:nvPr/>
          </p:nvSpPr>
          <p:spPr>
            <a:xfrm>
              <a:off x="0" y="0"/>
              <a:ext cx="2442313" cy="647122"/>
            </a:xfrm>
            <a:custGeom>
              <a:avLst/>
              <a:gdLst/>
              <a:ahLst/>
              <a:cxnLst/>
              <a:rect l="l" t="t" r="r" b="b"/>
              <a:pathLst>
                <a:path w="2442313" h="647122">
                  <a:moveTo>
                    <a:pt x="11295" y="0"/>
                  </a:moveTo>
                  <a:lnTo>
                    <a:pt x="2431018" y="0"/>
                  </a:lnTo>
                  <a:cubicBezTo>
                    <a:pt x="2434014" y="0"/>
                    <a:pt x="2436887" y="1190"/>
                    <a:pt x="2439005" y="3308"/>
                  </a:cubicBezTo>
                  <a:cubicBezTo>
                    <a:pt x="2441123" y="5427"/>
                    <a:pt x="2442313" y="8300"/>
                    <a:pt x="2442313" y="11295"/>
                  </a:cubicBezTo>
                  <a:lnTo>
                    <a:pt x="2442313" y="635826"/>
                  </a:lnTo>
                  <a:cubicBezTo>
                    <a:pt x="2442313" y="642064"/>
                    <a:pt x="2437256" y="647122"/>
                    <a:pt x="2431018" y="647122"/>
                  </a:cubicBezTo>
                  <a:lnTo>
                    <a:pt x="11295" y="647122"/>
                  </a:lnTo>
                  <a:cubicBezTo>
                    <a:pt x="5057" y="647122"/>
                    <a:pt x="0" y="642064"/>
                    <a:pt x="0" y="635826"/>
                  </a:cubicBezTo>
                  <a:lnTo>
                    <a:pt x="0" y="11295"/>
                  </a:lnTo>
                  <a:cubicBezTo>
                    <a:pt x="0" y="5057"/>
                    <a:pt x="5057" y="0"/>
                    <a:pt x="11295" y="0"/>
                  </a:cubicBezTo>
                  <a:close/>
                </a:path>
              </a:pathLst>
            </a:custGeom>
            <a:blipFill>
              <a:blip r:embed="rId2"/>
              <a:stretch>
                <a:fillRect t="-11617" b="-140304"/>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grpSp>
      <p:grpSp>
        <p:nvGrpSpPr>
          <p:cNvPr id="4" name="Group 4"/>
          <p:cNvGrpSpPr/>
          <p:nvPr/>
        </p:nvGrpSpPr>
        <p:grpSpPr>
          <a:xfrm>
            <a:off x="524702" y="4531854"/>
            <a:ext cx="10081313" cy="1900156"/>
            <a:chOff x="0" y="0"/>
            <a:chExt cx="20162625" cy="3800312"/>
          </a:xfrm>
        </p:grpSpPr>
        <p:sp>
          <p:nvSpPr>
            <p:cNvPr id="5" name="Freeform 5"/>
            <p:cNvSpPr/>
            <p:nvPr/>
          </p:nvSpPr>
          <p:spPr>
            <a:xfrm>
              <a:off x="0" y="0"/>
              <a:ext cx="496479" cy="496479"/>
            </a:xfrm>
            <a:custGeom>
              <a:avLst/>
              <a:gdLst/>
              <a:ahLst/>
              <a:cxnLst/>
              <a:rect l="l" t="t" r="r" b="b"/>
              <a:pathLst>
                <a:path w="496479" h="496479">
                  <a:moveTo>
                    <a:pt x="0" y="0"/>
                  </a:moveTo>
                  <a:lnTo>
                    <a:pt x="496479" y="0"/>
                  </a:lnTo>
                  <a:lnTo>
                    <a:pt x="496479" y="496479"/>
                  </a:lnTo>
                  <a:lnTo>
                    <a:pt x="0" y="496479"/>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6" name="Freeform 6"/>
            <p:cNvSpPr/>
            <p:nvPr/>
          </p:nvSpPr>
          <p:spPr>
            <a:xfrm>
              <a:off x="0" y="2072718"/>
              <a:ext cx="496479" cy="496479"/>
            </a:xfrm>
            <a:custGeom>
              <a:avLst/>
              <a:gdLst/>
              <a:ahLst/>
              <a:cxnLst/>
              <a:rect l="l" t="t" r="r" b="b"/>
              <a:pathLst>
                <a:path w="496479" h="496479">
                  <a:moveTo>
                    <a:pt x="0" y="0"/>
                  </a:moveTo>
                  <a:lnTo>
                    <a:pt x="496479" y="0"/>
                  </a:lnTo>
                  <a:lnTo>
                    <a:pt x="496479" y="496480"/>
                  </a:lnTo>
                  <a:lnTo>
                    <a:pt x="0" y="49648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7" name="TextBox 7"/>
            <p:cNvSpPr txBox="1"/>
            <p:nvPr/>
          </p:nvSpPr>
          <p:spPr>
            <a:xfrm>
              <a:off x="1468169" y="-38100"/>
              <a:ext cx="18694456" cy="3838412"/>
            </a:xfrm>
            <a:prstGeom prst="rect">
              <a:avLst/>
            </a:prstGeom>
          </p:spPr>
          <p:txBody>
            <a:bodyPr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l">
                <a:lnSpc>
                  <a:spcPts val="2585"/>
                </a:lnSpc>
              </a:pPr>
              <a:r>
                <a:rPr lang="en-US" sz="1873" b="1" spc="148">
                  <a:solidFill>
                    <a:srgbClr val="231F20"/>
                  </a:solidFill>
                  <a:latin typeface="Montserrat Bold"/>
                  <a:ea typeface="Montserrat Bold"/>
                  <a:cs typeface="Montserrat Bold"/>
                  <a:sym typeface="Montserrat Bold"/>
                </a:rPr>
                <a:t>Non-Federal Aid routes are made up of mostly rural roads.</a:t>
              </a:r>
            </a:p>
            <a:p>
              <a:pPr algn="l">
                <a:lnSpc>
                  <a:spcPts val="2585"/>
                </a:lnSpc>
              </a:pPr>
              <a:endParaRPr lang="en-US" sz="1873" b="1" spc="148">
                <a:solidFill>
                  <a:srgbClr val="231F20"/>
                </a:solidFill>
                <a:latin typeface="Montserrat Bold"/>
                <a:ea typeface="Montserrat Bold"/>
                <a:cs typeface="Montserrat Bold"/>
                <a:sym typeface="Montserrat Bold"/>
              </a:endParaRPr>
            </a:p>
            <a:p>
              <a:pPr algn="l">
                <a:lnSpc>
                  <a:spcPts val="2585"/>
                </a:lnSpc>
              </a:pPr>
              <a:endParaRPr lang="en-US" sz="1873" b="1" spc="148">
                <a:solidFill>
                  <a:srgbClr val="231F20"/>
                </a:solidFill>
                <a:latin typeface="Montserrat Bold"/>
                <a:ea typeface="Montserrat Bold"/>
                <a:cs typeface="Montserrat Bold"/>
                <a:sym typeface="Montserrat Bold"/>
              </a:endParaRPr>
            </a:p>
            <a:p>
              <a:pPr algn="l">
                <a:lnSpc>
                  <a:spcPts val="2585"/>
                </a:lnSpc>
              </a:pPr>
              <a:r>
                <a:rPr lang="en-US" sz="1873" b="1" spc="148">
                  <a:solidFill>
                    <a:srgbClr val="231F20"/>
                  </a:solidFill>
                  <a:latin typeface="Montserrat Bold"/>
                  <a:ea typeface="Montserrat Bold"/>
                  <a:cs typeface="Montserrat Bold"/>
                  <a:sym typeface="Montserrat Bold"/>
                </a:rPr>
                <a:t>Unlike major roadways, Non-Federal Aid routes are not eligible for matching funds from the federal government.</a:t>
              </a:r>
            </a:p>
            <a:p>
              <a:pPr marL="0" lvl="0" indent="0" algn="l">
                <a:lnSpc>
                  <a:spcPts val="2585"/>
                </a:lnSpc>
                <a:spcBef>
                  <a:spcPct val="0"/>
                </a:spcBef>
              </a:pPr>
              <a:endParaRPr lang="en-US" sz="1873" b="1" spc="148">
                <a:solidFill>
                  <a:srgbClr val="231F20"/>
                </a:solidFill>
                <a:latin typeface="Montserrat Bold"/>
                <a:ea typeface="Montserrat Bold"/>
                <a:cs typeface="Montserrat Bold"/>
                <a:sym typeface="Montserrat Bold"/>
              </a:endParaRPr>
            </a:p>
          </p:txBody>
        </p:sp>
      </p:grpSp>
      <p:sp>
        <p:nvSpPr>
          <p:cNvPr id="8" name="Freeform 8"/>
          <p:cNvSpPr/>
          <p:nvPr/>
        </p:nvSpPr>
        <p:spPr>
          <a:xfrm>
            <a:off x="11034282" y="213882"/>
            <a:ext cx="943837" cy="943837"/>
          </a:xfrm>
          <a:custGeom>
            <a:avLst/>
            <a:gdLst/>
            <a:ahLst/>
            <a:cxnLst/>
            <a:rect l="l" t="t" r="r" b="b"/>
            <a:pathLst>
              <a:path w="1415755" h="1415755">
                <a:moveTo>
                  <a:pt x="0" y="0"/>
                </a:moveTo>
                <a:lnTo>
                  <a:pt x="1415754" y="0"/>
                </a:lnTo>
                <a:lnTo>
                  <a:pt x="1415754" y="1415754"/>
                </a:lnTo>
                <a:lnTo>
                  <a:pt x="0" y="1415754"/>
                </a:lnTo>
                <a:lnTo>
                  <a:pt x="0" y="0"/>
                </a:lnTo>
                <a:close/>
              </a:path>
            </a:pathLst>
          </a:custGeom>
          <a:blipFill>
            <a:blip r:embed="rId5"/>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9" name="Freeform 9"/>
          <p:cNvSpPr/>
          <p:nvPr/>
        </p:nvSpPr>
        <p:spPr>
          <a:xfrm rot="201614">
            <a:off x="8672158" y="5778985"/>
            <a:ext cx="1562150" cy="144499"/>
          </a:xfrm>
          <a:custGeom>
            <a:avLst/>
            <a:gdLst/>
            <a:ahLst/>
            <a:cxnLst/>
            <a:rect l="l" t="t" r="r" b="b"/>
            <a:pathLst>
              <a:path w="2343225" h="216748">
                <a:moveTo>
                  <a:pt x="0" y="0"/>
                </a:moveTo>
                <a:lnTo>
                  <a:pt x="2343225" y="0"/>
                </a:lnTo>
                <a:lnTo>
                  <a:pt x="2343225" y="216749"/>
                </a:lnTo>
                <a:lnTo>
                  <a:pt x="0" y="216749"/>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10" name="TextBox 10"/>
          <p:cNvSpPr txBox="1"/>
          <p:nvPr/>
        </p:nvSpPr>
        <p:spPr>
          <a:xfrm>
            <a:off x="524703" y="459924"/>
            <a:ext cx="4944627" cy="598945"/>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lvl="0" indent="0" algn="l">
              <a:lnSpc>
                <a:spcPts val="4858"/>
              </a:lnSpc>
              <a:spcBef>
                <a:spcPct val="0"/>
              </a:spcBef>
            </a:pPr>
            <a:r>
              <a:rPr lang="en-US" sz="3520" u="none" strike="noStrike" spc="70">
                <a:solidFill>
                  <a:srgbClr val="0C1235"/>
                </a:solidFill>
                <a:latin typeface="Archivo Black"/>
                <a:ea typeface="Archivo Black"/>
                <a:cs typeface="Archivo Black"/>
                <a:sym typeface="Archivo Black"/>
              </a:rPr>
              <a:t>ABOUT US</a:t>
            </a:r>
          </a:p>
        </p:txBody>
      </p:sp>
      <p:pic>
        <p:nvPicPr>
          <p:cNvPr id="12" name="Picture 11" descr="A document with text and a black text&#10;&#10;AI-generated content may be incorrect.">
            <a:extLst>
              <a:ext uri="{FF2B5EF4-FFF2-40B4-BE49-F238E27FC236}">
                <a16:creationId xmlns:a16="http://schemas.microsoft.com/office/drawing/2014/main" id="{FB752992-DB78-C2A1-D155-DC806B96742D}"/>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907146" y="1376783"/>
            <a:ext cx="2660108" cy="2784645"/>
          </a:xfrm>
          <a:prstGeom prst="rect">
            <a:avLst/>
          </a:prstGeom>
        </p:spPr>
      </p:pic>
    </p:spTree>
    <p:extLst>
      <p:ext uri="{BB962C8B-B14F-4D97-AF65-F5344CB8AC3E}">
        <p14:creationId xmlns:p14="http://schemas.microsoft.com/office/powerpoint/2010/main" val="28839936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DAD5D2"/>
        </a:solidFill>
        <a:effectLst/>
      </p:bgPr>
    </p:bg>
    <p:spTree>
      <p:nvGrpSpPr>
        <p:cNvPr id="1" name=""/>
        <p:cNvGrpSpPr/>
        <p:nvPr/>
      </p:nvGrpSpPr>
      <p:grpSpPr>
        <a:xfrm>
          <a:off x="0" y="0"/>
          <a:ext cx="0" cy="0"/>
          <a:chOff x="0" y="0"/>
          <a:chExt cx="0" cy="0"/>
        </a:xfrm>
      </p:grpSpPr>
      <p:grpSp>
        <p:nvGrpSpPr>
          <p:cNvPr id="2" name="Group 2"/>
          <p:cNvGrpSpPr/>
          <p:nvPr/>
        </p:nvGrpSpPr>
        <p:grpSpPr>
          <a:xfrm>
            <a:off x="7062176" y="1493650"/>
            <a:ext cx="3250225" cy="2290950"/>
            <a:chOff x="0" y="0"/>
            <a:chExt cx="8165204" cy="6350000"/>
          </a:xfrm>
        </p:grpSpPr>
        <p:sp>
          <p:nvSpPr>
            <p:cNvPr id="3" name="Freeform 3"/>
            <p:cNvSpPr/>
            <p:nvPr/>
          </p:nvSpPr>
          <p:spPr>
            <a:xfrm>
              <a:off x="0" y="0"/>
              <a:ext cx="8165204" cy="6351270"/>
            </a:xfrm>
            <a:custGeom>
              <a:avLst/>
              <a:gdLst/>
              <a:ahLst/>
              <a:cxnLst/>
              <a:rect l="l" t="t" r="r" b="b"/>
              <a:pathLst>
                <a:path w="8165204" h="6351270">
                  <a:moveTo>
                    <a:pt x="0" y="5955030"/>
                  </a:moveTo>
                  <a:lnTo>
                    <a:pt x="0" y="394970"/>
                  </a:lnTo>
                  <a:cubicBezTo>
                    <a:pt x="0" y="176530"/>
                    <a:pt x="226993" y="0"/>
                    <a:pt x="507876" y="0"/>
                  </a:cubicBezTo>
                  <a:lnTo>
                    <a:pt x="7658961" y="0"/>
                  </a:lnTo>
                  <a:cubicBezTo>
                    <a:pt x="7938211" y="0"/>
                    <a:pt x="8165204" y="176530"/>
                    <a:pt x="8165204" y="394970"/>
                  </a:cubicBezTo>
                  <a:lnTo>
                    <a:pt x="8165204" y="5956300"/>
                  </a:lnTo>
                  <a:cubicBezTo>
                    <a:pt x="8165204" y="6174740"/>
                    <a:pt x="7938211" y="6351270"/>
                    <a:pt x="7657328" y="6351270"/>
                  </a:cubicBezTo>
                  <a:lnTo>
                    <a:pt x="507876" y="6351270"/>
                  </a:lnTo>
                  <a:cubicBezTo>
                    <a:pt x="226993" y="6350000"/>
                    <a:pt x="0" y="6173470"/>
                    <a:pt x="0" y="5955030"/>
                  </a:cubicBezTo>
                  <a:close/>
                </a:path>
              </a:pathLst>
            </a:custGeom>
            <a:blipFill>
              <a:blip r:embed="rId2"/>
              <a:stretch>
                <a:fillRect l="-8444" r="-8444"/>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grpSp>
      <p:grpSp>
        <p:nvGrpSpPr>
          <p:cNvPr id="4" name="Group 4"/>
          <p:cNvGrpSpPr/>
          <p:nvPr/>
        </p:nvGrpSpPr>
        <p:grpSpPr>
          <a:xfrm>
            <a:off x="7036288" y="4004633"/>
            <a:ext cx="3302001" cy="2291408"/>
            <a:chOff x="0" y="0"/>
            <a:chExt cx="8165204" cy="6350000"/>
          </a:xfrm>
        </p:grpSpPr>
        <p:sp>
          <p:nvSpPr>
            <p:cNvPr id="5" name="Freeform 5"/>
            <p:cNvSpPr/>
            <p:nvPr/>
          </p:nvSpPr>
          <p:spPr>
            <a:xfrm>
              <a:off x="0" y="0"/>
              <a:ext cx="8165204" cy="6351270"/>
            </a:xfrm>
            <a:custGeom>
              <a:avLst/>
              <a:gdLst/>
              <a:ahLst/>
              <a:cxnLst/>
              <a:rect l="l" t="t" r="r" b="b"/>
              <a:pathLst>
                <a:path w="8165204" h="6351270">
                  <a:moveTo>
                    <a:pt x="0" y="5955030"/>
                  </a:moveTo>
                  <a:lnTo>
                    <a:pt x="0" y="394970"/>
                  </a:lnTo>
                  <a:cubicBezTo>
                    <a:pt x="0" y="176530"/>
                    <a:pt x="226993" y="0"/>
                    <a:pt x="507876" y="0"/>
                  </a:cubicBezTo>
                  <a:lnTo>
                    <a:pt x="7658961" y="0"/>
                  </a:lnTo>
                  <a:cubicBezTo>
                    <a:pt x="7938211" y="0"/>
                    <a:pt x="8165204" y="176530"/>
                    <a:pt x="8165204" y="394970"/>
                  </a:cubicBezTo>
                  <a:lnTo>
                    <a:pt x="8165204" y="5956300"/>
                  </a:lnTo>
                  <a:cubicBezTo>
                    <a:pt x="8165204" y="6174740"/>
                    <a:pt x="7938211" y="6351270"/>
                    <a:pt x="7657328" y="6351270"/>
                  </a:cubicBezTo>
                  <a:lnTo>
                    <a:pt x="507876" y="6351270"/>
                  </a:lnTo>
                  <a:cubicBezTo>
                    <a:pt x="226993" y="6350000"/>
                    <a:pt x="0" y="6173470"/>
                    <a:pt x="0" y="5955030"/>
                  </a:cubicBezTo>
                  <a:close/>
                </a:path>
              </a:pathLst>
            </a:custGeom>
            <a:blipFill>
              <a:blip r:embed="rId3"/>
              <a:stretch>
                <a:fillRect l="-12363" r="-12363"/>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grpSp>
      <p:sp>
        <p:nvSpPr>
          <p:cNvPr id="6" name="TextBox 6"/>
          <p:cNvSpPr txBox="1"/>
          <p:nvPr/>
        </p:nvSpPr>
        <p:spPr>
          <a:xfrm>
            <a:off x="458489" y="558828"/>
            <a:ext cx="8753417" cy="598890"/>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lvl="0" indent="0" algn="l">
              <a:lnSpc>
                <a:spcPts val="4861"/>
              </a:lnSpc>
              <a:spcBef>
                <a:spcPct val="0"/>
              </a:spcBef>
            </a:pPr>
            <a:r>
              <a:rPr lang="en-US" sz="3522" spc="70" dirty="0">
                <a:solidFill>
                  <a:srgbClr val="0C1235"/>
                </a:solidFill>
                <a:latin typeface="Archivo Black"/>
                <a:ea typeface="Archivo Black"/>
                <a:cs typeface="Archivo Black"/>
                <a:sym typeface="Archivo Black"/>
              </a:rPr>
              <a:t>OPERATIONAL FOCUS AREAS</a:t>
            </a:r>
          </a:p>
        </p:txBody>
      </p:sp>
      <p:sp>
        <p:nvSpPr>
          <p:cNvPr id="7" name="TextBox 7"/>
          <p:cNvSpPr txBox="1"/>
          <p:nvPr/>
        </p:nvSpPr>
        <p:spPr>
          <a:xfrm>
            <a:off x="458489" y="1398458"/>
            <a:ext cx="5231111" cy="1182717"/>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304815" indent="-304815">
              <a:lnSpc>
                <a:spcPct val="200000"/>
              </a:lnSpc>
              <a:buFont typeface="Arial" panose="020B0604020202020204" pitchFamily="34" charset="0"/>
              <a:buChar char="•"/>
            </a:pPr>
            <a:r>
              <a:rPr lang="en-US" sz="2074" b="1" spc="203" dirty="0">
                <a:solidFill>
                  <a:srgbClr val="7E5E3C"/>
                </a:solidFill>
                <a:latin typeface="Montserrat Bold"/>
                <a:ea typeface="Montserrat Bold"/>
                <a:cs typeface="Montserrat Bold"/>
                <a:sym typeface="Montserrat Bold"/>
              </a:rPr>
              <a:t>Non Fede</a:t>
            </a:r>
            <a:r>
              <a:rPr lang="en-US" sz="2074" b="1" u="none" strike="noStrike" spc="203" dirty="0">
                <a:solidFill>
                  <a:srgbClr val="7E5E3C"/>
                </a:solidFill>
                <a:latin typeface="Montserrat Bold"/>
                <a:ea typeface="Montserrat Bold"/>
                <a:cs typeface="Montserrat Bold"/>
                <a:sym typeface="Montserrat Bold"/>
              </a:rPr>
              <a:t>ral Aid Routes</a:t>
            </a:r>
          </a:p>
          <a:p>
            <a:pPr marL="304815" indent="-304815">
              <a:lnSpc>
                <a:spcPct val="200000"/>
              </a:lnSpc>
              <a:buFont typeface="Arial" panose="020B0604020202020204" pitchFamily="34" charset="0"/>
              <a:buChar char="•"/>
            </a:pPr>
            <a:r>
              <a:rPr lang="en-US" sz="2074" b="1" spc="203" dirty="0">
                <a:solidFill>
                  <a:srgbClr val="7E5E3C"/>
                </a:solidFill>
                <a:latin typeface="Montserrat Bold"/>
                <a:ea typeface="Montserrat Bold"/>
                <a:cs typeface="Montserrat Bold"/>
                <a:sym typeface="Montserrat Bold"/>
              </a:rPr>
              <a:t>Bridge Bundle Packages</a:t>
            </a:r>
          </a:p>
        </p:txBody>
      </p:sp>
      <p:sp>
        <p:nvSpPr>
          <p:cNvPr id="9" name="Freeform 9"/>
          <p:cNvSpPr/>
          <p:nvPr/>
        </p:nvSpPr>
        <p:spPr>
          <a:xfrm>
            <a:off x="11034282" y="213882"/>
            <a:ext cx="943837" cy="943837"/>
          </a:xfrm>
          <a:custGeom>
            <a:avLst/>
            <a:gdLst/>
            <a:ahLst/>
            <a:cxnLst/>
            <a:rect l="l" t="t" r="r" b="b"/>
            <a:pathLst>
              <a:path w="1415755" h="1415755">
                <a:moveTo>
                  <a:pt x="0" y="0"/>
                </a:moveTo>
                <a:lnTo>
                  <a:pt x="1415754" y="0"/>
                </a:lnTo>
                <a:lnTo>
                  <a:pt x="1415754" y="1415754"/>
                </a:lnTo>
                <a:lnTo>
                  <a:pt x="0" y="1415754"/>
                </a:lnTo>
                <a:lnTo>
                  <a:pt x="0" y="0"/>
                </a:lnTo>
                <a:close/>
              </a:path>
            </a:pathLst>
          </a:custGeom>
          <a:blipFill>
            <a:blip r:embed="rId4"/>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Tree>
    <p:extLst>
      <p:ext uri="{BB962C8B-B14F-4D97-AF65-F5344CB8AC3E}">
        <p14:creationId xmlns:p14="http://schemas.microsoft.com/office/powerpoint/2010/main" val="139193410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DAD5D2"/>
        </a:solidFill>
        <a:effectLst/>
      </p:bgPr>
    </p:bg>
    <p:spTree>
      <p:nvGrpSpPr>
        <p:cNvPr id="1" name=""/>
        <p:cNvGrpSpPr/>
        <p:nvPr/>
      </p:nvGrpSpPr>
      <p:grpSpPr>
        <a:xfrm>
          <a:off x="0" y="0"/>
          <a:ext cx="0" cy="0"/>
          <a:chOff x="0" y="0"/>
          <a:chExt cx="0" cy="0"/>
        </a:xfrm>
      </p:grpSpPr>
      <p:grpSp>
        <p:nvGrpSpPr>
          <p:cNvPr id="2" name="Group 2"/>
          <p:cNvGrpSpPr/>
          <p:nvPr/>
        </p:nvGrpSpPr>
        <p:grpSpPr>
          <a:xfrm>
            <a:off x="4673600" y="2779059"/>
            <a:ext cx="7139660" cy="2663883"/>
            <a:chOff x="0" y="0"/>
            <a:chExt cx="14279321" cy="5327766"/>
          </a:xfrm>
        </p:grpSpPr>
        <p:sp>
          <p:nvSpPr>
            <p:cNvPr id="3" name="AutoShape 3"/>
            <p:cNvSpPr/>
            <p:nvPr/>
          </p:nvSpPr>
          <p:spPr>
            <a:xfrm>
              <a:off x="2757173" y="2118343"/>
              <a:ext cx="3723215" cy="0"/>
            </a:xfrm>
            <a:prstGeom prst="line">
              <a:avLst/>
            </a:prstGeom>
            <a:ln w="48492" cap="flat">
              <a:solidFill>
                <a:srgbClr val="FFFFFF"/>
              </a:solidFill>
              <a:prstDash val="solid"/>
              <a:headEnd type="none" w="sm" len="sm"/>
              <a:tailEnd type="none" w="sm" len="sm"/>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4" name="AutoShape 4"/>
            <p:cNvSpPr/>
            <p:nvPr/>
          </p:nvSpPr>
          <p:spPr>
            <a:xfrm>
              <a:off x="2757173" y="3233670"/>
              <a:ext cx="3723215" cy="0"/>
            </a:xfrm>
            <a:prstGeom prst="line">
              <a:avLst/>
            </a:prstGeom>
            <a:ln w="48492" cap="flat">
              <a:solidFill>
                <a:srgbClr val="FFFFFF"/>
              </a:solidFill>
              <a:prstDash val="solid"/>
              <a:headEnd type="none" w="sm" len="sm"/>
              <a:tailEnd type="none" w="sm" len="sm"/>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5" name="AutoShape 5"/>
            <p:cNvSpPr/>
            <p:nvPr/>
          </p:nvSpPr>
          <p:spPr>
            <a:xfrm>
              <a:off x="7526810" y="2094097"/>
              <a:ext cx="3984889" cy="0"/>
            </a:xfrm>
            <a:prstGeom prst="line">
              <a:avLst/>
            </a:prstGeom>
            <a:ln w="48492" cap="flat">
              <a:solidFill>
                <a:srgbClr val="FFFFFF"/>
              </a:solidFill>
              <a:prstDash val="solid"/>
              <a:headEnd type="none" w="sm" len="sm"/>
              <a:tailEnd type="none" w="sm" len="sm"/>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6" name="AutoShape 6"/>
            <p:cNvSpPr/>
            <p:nvPr/>
          </p:nvSpPr>
          <p:spPr>
            <a:xfrm>
              <a:off x="6650111" y="3209423"/>
              <a:ext cx="4861588" cy="0"/>
            </a:xfrm>
            <a:prstGeom prst="line">
              <a:avLst/>
            </a:prstGeom>
            <a:ln w="48492" cap="flat">
              <a:solidFill>
                <a:srgbClr val="FFFFFF"/>
              </a:solidFill>
              <a:prstDash val="solid"/>
              <a:headEnd type="none" w="sm" len="sm"/>
              <a:tailEnd type="none" w="sm" len="sm"/>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grpSp>
          <p:nvGrpSpPr>
            <p:cNvPr id="7" name="Group 7"/>
            <p:cNvGrpSpPr/>
            <p:nvPr/>
          </p:nvGrpSpPr>
          <p:grpSpPr>
            <a:xfrm>
              <a:off x="5107384" y="597046"/>
              <a:ext cx="3927890" cy="3927890"/>
              <a:chOff x="0" y="0"/>
              <a:chExt cx="812800" cy="812800"/>
            </a:xfrm>
          </p:grpSpPr>
          <p:sp>
            <p:nvSpPr>
              <p:cNvPr id="8" name="Freeform 8"/>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C1235"/>
              </a:solid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9" name="TextBox 9"/>
              <p:cNvSpPr txBox="1"/>
              <p:nvPr/>
            </p:nvSpPr>
            <p:spPr>
              <a:xfrm>
                <a:off x="76200" y="28575"/>
                <a:ext cx="660400" cy="708025"/>
              </a:xfrm>
              <a:prstGeom prst="rect">
                <a:avLst/>
              </a:prstGeom>
            </p:spPr>
            <p:txBody>
              <a:bodyPr lIns="33867" tIns="33867" rIns="33867" bIns="33867"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2441"/>
                  </a:lnSpc>
                </a:pPr>
                <a:endParaRPr sz="800"/>
              </a:p>
            </p:txBody>
          </p:sp>
        </p:grpSp>
        <p:grpSp>
          <p:nvGrpSpPr>
            <p:cNvPr id="10" name="Group 10"/>
            <p:cNvGrpSpPr/>
            <p:nvPr/>
          </p:nvGrpSpPr>
          <p:grpSpPr>
            <a:xfrm>
              <a:off x="793227" y="0"/>
              <a:ext cx="3927890" cy="1194092"/>
              <a:chOff x="0" y="0"/>
              <a:chExt cx="812800" cy="247094"/>
            </a:xfrm>
          </p:grpSpPr>
          <p:sp>
            <p:nvSpPr>
              <p:cNvPr id="11" name="Freeform 11"/>
              <p:cNvSpPr/>
              <p:nvPr/>
            </p:nvSpPr>
            <p:spPr>
              <a:xfrm>
                <a:off x="0" y="0"/>
                <a:ext cx="812800" cy="247094"/>
              </a:xfrm>
              <a:custGeom>
                <a:avLst/>
                <a:gdLst/>
                <a:ahLst/>
                <a:cxnLst/>
                <a:rect l="l" t="t" r="r" b="b"/>
                <a:pathLst>
                  <a:path w="812800" h="247094">
                    <a:moveTo>
                      <a:pt x="0" y="0"/>
                    </a:moveTo>
                    <a:lnTo>
                      <a:pt x="812800" y="0"/>
                    </a:lnTo>
                    <a:lnTo>
                      <a:pt x="812800" y="247094"/>
                    </a:lnTo>
                    <a:lnTo>
                      <a:pt x="0" y="247094"/>
                    </a:lnTo>
                    <a:close/>
                  </a:path>
                </a:pathLst>
              </a:custGeom>
              <a:solidFill>
                <a:srgbClr val="7E5E3C"/>
              </a:solid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12" name="TextBox 12"/>
              <p:cNvSpPr txBox="1"/>
              <p:nvPr/>
            </p:nvSpPr>
            <p:spPr>
              <a:xfrm>
                <a:off x="0" y="-47625"/>
                <a:ext cx="812800" cy="294719"/>
              </a:xfrm>
              <a:prstGeom prst="rect">
                <a:avLst/>
              </a:prstGeom>
            </p:spPr>
            <p:txBody>
              <a:bodyPr lIns="33867" tIns="33867" rIns="33867" bIns="33867"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2441"/>
                  </a:lnSpc>
                </a:pPr>
                <a:endParaRPr sz="800"/>
              </a:p>
            </p:txBody>
          </p:sp>
        </p:grpSp>
        <p:grpSp>
          <p:nvGrpSpPr>
            <p:cNvPr id="13" name="Group 13"/>
            <p:cNvGrpSpPr/>
            <p:nvPr/>
          </p:nvGrpSpPr>
          <p:grpSpPr>
            <a:xfrm>
              <a:off x="793227" y="4133675"/>
              <a:ext cx="3927890" cy="1194092"/>
              <a:chOff x="0" y="0"/>
              <a:chExt cx="812800" cy="247094"/>
            </a:xfrm>
          </p:grpSpPr>
          <p:sp>
            <p:nvSpPr>
              <p:cNvPr id="14" name="Freeform 14"/>
              <p:cNvSpPr/>
              <p:nvPr/>
            </p:nvSpPr>
            <p:spPr>
              <a:xfrm>
                <a:off x="0" y="0"/>
                <a:ext cx="812800" cy="247094"/>
              </a:xfrm>
              <a:custGeom>
                <a:avLst/>
                <a:gdLst/>
                <a:ahLst/>
                <a:cxnLst/>
                <a:rect l="l" t="t" r="r" b="b"/>
                <a:pathLst>
                  <a:path w="812800" h="247094">
                    <a:moveTo>
                      <a:pt x="0" y="0"/>
                    </a:moveTo>
                    <a:lnTo>
                      <a:pt x="812800" y="0"/>
                    </a:lnTo>
                    <a:lnTo>
                      <a:pt x="812800" y="247094"/>
                    </a:lnTo>
                    <a:lnTo>
                      <a:pt x="0" y="247094"/>
                    </a:lnTo>
                    <a:close/>
                  </a:path>
                </a:pathLst>
              </a:custGeom>
              <a:solidFill>
                <a:srgbClr val="7E5E3C"/>
              </a:solid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15" name="TextBox 15"/>
              <p:cNvSpPr txBox="1"/>
              <p:nvPr/>
            </p:nvSpPr>
            <p:spPr>
              <a:xfrm>
                <a:off x="0" y="-47625"/>
                <a:ext cx="812800" cy="294719"/>
              </a:xfrm>
              <a:prstGeom prst="rect">
                <a:avLst/>
              </a:prstGeom>
            </p:spPr>
            <p:txBody>
              <a:bodyPr lIns="33867" tIns="33867" rIns="33867" bIns="33867"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2441"/>
                  </a:lnSpc>
                </a:pPr>
                <a:endParaRPr sz="800"/>
              </a:p>
            </p:txBody>
          </p:sp>
        </p:grpSp>
        <p:grpSp>
          <p:nvGrpSpPr>
            <p:cNvPr id="16" name="Group 16"/>
            <p:cNvGrpSpPr/>
            <p:nvPr/>
          </p:nvGrpSpPr>
          <p:grpSpPr>
            <a:xfrm>
              <a:off x="9546080" y="0"/>
              <a:ext cx="3927890" cy="1194092"/>
              <a:chOff x="0" y="0"/>
              <a:chExt cx="812800" cy="247094"/>
            </a:xfrm>
          </p:grpSpPr>
          <p:sp>
            <p:nvSpPr>
              <p:cNvPr id="17" name="Freeform 17"/>
              <p:cNvSpPr/>
              <p:nvPr/>
            </p:nvSpPr>
            <p:spPr>
              <a:xfrm>
                <a:off x="0" y="0"/>
                <a:ext cx="812800" cy="247094"/>
              </a:xfrm>
              <a:custGeom>
                <a:avLst/>
                <a:gdLst/>
                <a:ahLst/>
                <a:cxnLst/>
                <a:rect l="l" t="t" r="r" b="b"/>
                <a:pathLst>
                  <a:path w="812800" h="247094">
                    <a:moveTo>
                      <a:pt x="0" y="0"/>
                    </a:moveTo>
                    <a:lnTo>
                      <a:pt x="812800" y="0"/>
                    </a:lnTo>
                    <a:lnTo>
                      <a:pt x="812800" y="247094"/>
                    </a:lnTo>
                    <a:lnTo>
                      <a:pt x="0" y="247094"/>
                    </a:lnTo>
                    <a:close/>
                  </a:path>
                </a:pathLst>
              </a:custGeom>
              <a:solidFill>
                <a:srgbClr val="7E5E3C"/>
              </a:solid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18" name="TextBox 18"/>
              <p:cNvSpPr txBox="1"/>
              <p:nvPr/>
            </p:nvSpPr>
            <p:spPr>
              <a:xfrm>
                <a:off x="0" y="-47625"/>
                <a:ext cx="812800" cy="294719"/>
              </a:xfrm>
              <a:prstGeom prst="rect">
                <a:avLst/>
              </a:prstGeom>
            </p:spPr>
            <p:txBody>
              <a:bodyPr lIns="33867" tIns="33867" rIns="33867" bIns="33867"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2441"/>
                  </a:lnSpc>
                </a:pPr>
                <a:endParaRPr sz="800"/>
              </a:p>
            </p:txBody>
          </p:sp>
        </p:grpSp>
        <p:grpSp>
          <p:nvGrpSpPr>
            <p:cNvPr id="19" name="Group 19"/>
            <p:cNvGrpSpPr/>
            <p:nvPr/>
          </p:nvGrpSpPr>
          <p:grpSpPr>
            <a:xfrm>
              <a:off x="9546080" y="4133675"/>
              <a:ext cx="3927890" cy="1194092"/>
              <a:chOff x="0" y="0"/>
              <a:chExt cx="812800" cy="247094"/>
            </a:xfrm>
          </p:grpSpPr>
          <p:sp>
            <p:nvSpPr>
              <p:cNvPr id="20" name="Freeform 20"/>
              <p:cNvSpPr/>
              <p:nvPr/>
            </p:nvSpPr>
            <p:spPr>
              <a:xfrm>
                <a:off x="0" y="0"/>
                <a:ext cx="812800" cy="247094"/>
              </a:xfrm>
              <a:custGeom>
                <a:avLst/>
                <a:gdLst/>
                <a:ahLst/>
                <a:cxnLst/>
                <a:rect l="l" t="t" r="r" b="b"/>
                <a:pathLst>
                  <a:path w="812800" h="247094">
                    <a:moveTo>
                      <a:pt x="0" y="0"/>
                    </a:moveTo>
                    <a:lnTo>
                      <a:pt x="812800" y="0"/>
                    </a:lnTo>
                    <a:lnTo>
                      <a:pt x="812800" y="247094"/>
                    </a:lnTo>
                    <a:lnTo>
                      <a:pt x="0" y="247094"/>
                    </a:lnTo>
                    <a:close/>
                  </a:path>
                </a:pathLst>
              </a:custGeom>
              <a:solidFill>
                <a:srgbClr val="7E5E3C"/>
              </a:solid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21" name="TextBox 21"/>
              <p:cNvSpPr txBox="1"/>
              <p:nvPr/>
            </p:nvSpPr>
            <p:spPr>
              <a:xfrm>
                <a:off x="0" y="-47625"/>
                <a:ext cx="812800" cy="294719"/>
              </a:xfrm>
              <a:prstGeom prst="rect">
                <a:avLst/>
              </a:prstGeom>
            </p:spPr>
            <p:txBody>
              <a:bodyPr lIns="33867" tIns="33867" rIns="33867" bIns="33867"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2441"/>
                  </a:lnSpc>
                </a:pPr>
                <a:endParaRPr sz="800"/>
              </a:p>
            </p:txBody>
          </p:sp>
        </p:grpSp>
        <p:sp>
          <p:nvSpPr>
            <p:cNvPr id="22" name="AutoShape 22"/>
            <p:cNvSpPr/>
            <p:nvPr/>
          </p:nvSpPr>
          <p:spPr>
            <a:xfrm flipH="1">
              <a:off x="2781418" y="1194246"/>
              <a:ext cx="0" cy="924097"/>
            </a:xfrm>
            <a:prstGeom prst="line">
              <a:avLst/>
            </a:prstGeom>
            <a:ln w="48492" cap="flat">
              <a:solidFill>
                <a:srgbClr val="FFFFFF"/>
              </a:solidFill>
              <a:prstDash val="solid"/>
              <a:headEnd type="none" w="sm" len="sm"/>
              <a:tailEnd type="none" w="sm" len="sm"/>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23" name="AutoShape 23"/>
            <p:cNvSpPr/>
            <p:nvPr/>
          </p:nvSpPr>
          <p:spPr>
            <a:xfrm flipH="1">
              <a:off x="2757173" y="3209423"/>
              <a:ext cx="0" cy="924097"/>
            </a:xfrm>
            <a:prstGeom prst="line">
              <a:avLst/>
            </a:prstGeom>
            <a:ln w="48492" cap="flat">
              <a:solidFill>
                <a:srgbClr val="FFFFFF"/>
              </a:solidFill>
              <a:prstDash val="solid"/>
              <a:headEnd type="none" w="sm" len="sm"/>
              <a:tailEnd type="none" w="sm" len="sm"/>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24" name="AutoShape 24"/>
            <p:cNvSpPr/>
            <p:nvPr/>
          </p:nvSpPr>
          <p:spPr>
            <a:xfrm>
              <a:off x="11522148" y="1194092"/>
              <a:ext cx="0" cy="924097"/>
            </a:xfrm>
            <a:prstGeom prst="line">
              <a:avLst/>
            </a:prstGeom>
            <a:ln w="48492" cap="flat">
              <a:solidFill>
                <a:srgbClr val="FFFFFF"/>
              </a:solidFill>
              <a:prstDash val="solid"/>
              <a:headEnd type="none" w="sm" len="sm"/>
              <a:tailEnd type="none" w="sm" len="sm"/>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25" name="AutoShape 25"/>
            <p:cNvSpPr/>
            <p:nvPr/>
          </p:nvSpPr>
          <p:spPr>
            <a:xfrm>
              <a:off x="11497902" y="3209269"/>
              <a:ext cx="0" cy="924097"/>
            </a:xfrm>
            <a:prstGeom prst="line">
              <a:avLst/>
            </a:prstGeom>
            <a:ln w="48492" cap="flat">
              <a:solidFill>
                <a:srgbClr val="FFFFFF"/>
              </a:solidFill>
              <a:prstDash val="solid"/>
              <a:headEnd type="none" w="sm" len="sm"/>
              <a:tailEnd type="none" w="sm" len="sm"/>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26" name="TextBox 26"/>
            <p:cNvSpPr txBox="1"/>
            <p:nvPr/>
          </p:nvSpPr>
          <p:spPr>
            <a:xfrm>
              <a:off x="4314156" y="2009746"/>
              <a:ext cx="5514345" cy="1211800"/>
            </a:xfrm>
            <a:prstGeom prst="rect">
              <a:avLst/>
            </a:prstGeom>
          </p:spPr>
          <p:txBody>
            <a:bodyPr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2468"/>
                </a:lnSpc>
              </a:pPr>
              <a:r>
                <a:rPr lang="en-US" sz="1788" b="1" spc="175" dirty="0">
                  <a:solidFill>
                    <a:srgbClr val="FFFFFF"/>
                  </a:solidFill>
                  <a:latin typeface="Montserrat Bold"/>
                  <a:ea typeface="Montserrat Bold"/>
                  <a:cs typeface="Montserrat Bold"/>
                  <a:sym typeface="Montserrat Bold"/>
                </a:rPr>
                <a:t>Program</a:t>
              </a:r>
            </a:p>
            <a:p>
              <a:pPr marL="0" lvl="0" indent="0" algn="ctr">
                <a:lnSpc>
                  <a:spcPts val="2468"/>
                </a:lnSpc>
                <a:spcBef>
                  <a:spcPct val="0"/>
                </a:spcBef>
              </a:pPr>
              <a:r>
                <a:rPr lang="en-US" sz="1788" b="1" spc="175" dirty="0">
                  <a:solidFill>
                    <a:srgbClr val="FFFFFF"/>
                  </a:solidFill>
                  <a:latin typeface="Montserrat Bold"/>
                  <a:ea typeface="Montserrat Bold"/>
                  <a:cs typeface="Montserrat Bold"/>
                  <a:sym typeface="Montserrat Bold"/>
                </a:rPr>
                <a:t>Manager</a:t>
              </a:r>
            </a:p>
          </p:txBody>
        </p:sp>
        <p:sp>
          <p:nvSpPr>
            <p:cNvPr id="27" name="TextBox 27"/>
            <p:cNvSpPr txBox="1"/>
            <p:nvPr/>
          </p:nvSpPr>
          <p:spPr>
            <a:xfrm>
              <a:off x="0" y="283613"/>
              <a:ext cx="5514345" cy="643008"/>
            </a:xfrm>
            <a:prstGeom prst="rect">
              <a:avLst/>
            </a:prstGeom>
          </p:spPr>
          <p:txBody>
            <a:bodyPr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334"/>
                </a:lnSpc>
              </a:pPr>
              <a:r>
                <a:rPr lang="en-US" sz="967" b="1" spc="95">
                  <a:solidFill>
                    <a:srgbClr val="FFFFFF"/>
                  </a:solidFill>
                  <a:latin typeface="Montserrat Bold"/>
                  <a:ea typeface="Montserrat Bold"/>
                  <a:cs typeface="Montserrat Bold"/>
                  <a:sym typeface="Montserrat Bold"/>
                </a:rPr>
                <a:t>OPERATIONS +</a:t>
              </a:r>
            </a:p>
            <a:p>
              <a:pPr marL="0" lvl="0" indent="0" algn="ctr">
                <a:lnSpc>
                  <a:spcPts val="1334"/>
                </a:lnSpc>
                <a:spcBef>
                  <a:spcPct val="0"/>
                </a:spcBef>
              </a:pPr>
              <a:r>
                <a:rPr lang="en-US" sz="967" b="1" spc="95">
                  <a:solidFill>
                    <a:srgbClr val="FFFFFF"/>
                  </a:solidFill>
                  <a:latin typeface="Montserrat Bold"/>
                  <a:ea typeface="Montserrat Bold"/>
                  <a:cs typeface="Montserrat Bold"/>
                  <a:sym typeface="Montserrat Bold"/>
                </a:rPr>
                <a:t>MAINTENANCE</a:t>
              </a:r>
            </a:p>
          </p:txBody>
        </p:sp>
        <p:sp>
          <p:nvSpPr>
            <p:cNvPr id="28" name="TextBox 28"/>
            <p:cNvSpPr txBox="1"/>
            <p:nvPr/>
          </p:nvSpPr>
          <p:spPr>
            <a:xfrm>
              <a:off x="0" y="4447869"/>
              <a:ext cx="5514345" cy="643008"/>
            </a:xfrm>
            <a:prstGeom prst="rect">
              <a:avLst/>
            </a:prstGeom>
          </p:spPr>
          <p:txBody>
            <a:bodyPr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334"/>
                </a:lnSpc>
              </a:pPr>
              <a:r>
                <a:rPr lang="en-US" sz="967" b="1" spc="95">
                  <a:solidFill>
                    <a:srgbClr val="FFFFFF"/>
                  </a:solidFill>
                  <a:latin typeface="Montserrat Bold"/>
                  <a:ea typeface="Montserrat Bold"/>
                  <a:cs typeface="Montserrat Bold"/>
                  <a:sym typeface="Montserrat Bold"/>
                </a:rPr>
                <a:t>CAPITAL PROJECTS</a:t>
              </a:r>
            </a:p>
            <a:p>
              <a:pPr marL="0" lvl="0" indent="0" algn="ctr">
                <a:lnSpc>
                  <a:spcPts val="1334"/>
                </a:lnSpc>
                <a:spcBef>
                  <a:spcPct val="0"/>
                </a:spcBef>
              </a:pPr>
              <a:r>
                <a:rPr lang="en-US" sz="967" b="1" spc="95">
                  <a:solidFill>
                    <a:srgbClr val="FFFFFF"/>
                  </a:solidFill>
                  <a:latin typeface="Montserrat Bold"/>
                  <a:ea typeface="Montserrat Bold"/>
                  <a:cs typeface="Montserrat Bold"/>
                  <a:sym typeface="Montserrat Bold"/>
                </a:rPr>
                <a:t>BRIDGES</a:t>
              </a:r>
            </a:p>
          </p:txBody>
        </p:sp>
        <p:sp>
          <p:nvSpPr>
            <p:cNvPr id="29" name="TextBox 29"/>
            <p:cNvSpPr txBox="1"/>
            <p:nvPr/>
          </p:nvSpPr>
          <p:spPr>
            <a:xfrm>
              <a:off x="8740730" y="285912"/>
              <a:ext cx="5514345" cy="643008"/>
            </a:xfrm>
            <a:prstGeom prst="rect">
              <a:avLst/>
            </a:prstGeom>
          </p:spPr>
          <p:txBody>
            <a:bodyPr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334"/>
                </a:lnSpc>
              </a:pPr>
              <a:r>
                <a:rPr lang="en-US" sz="967" b="1" spc="95">
                  <a:solidFill>
                    <a:srgbClr val="FFFFFF"/>
                  </a:solidFill>
                  <a:latin typeface="Montserrat Bold"/>
                  <a:ea typeface="Montserrat Bold"/>
                  <a:cs typeface="Montserrat Bold"/>
                  <a:sym typeface="Montserrat Bold"/>
                </a:rPr>
                <a:t>CAPITAL PROJECTS</a:t>
              </a:r>
            </a:p>
            <a:p>
              <a:pPr marL="0" lvl="0" indent="0" algn="ctr">
                <a:lnSpc>
                  <a:spcPts val="1334"/>
                </a:lnSpc>
                <a:spcBef>
                  <a:spcPct val="0"/>
                </a:spcBef>
              </a:pPr>
              <a:r>
                <a:rPr lang="en-US" sz="967" b="1" spc="95">
                  <a:solidFill>
                    <a:srgbClr val="FFFFFF"/>
                  </a:solidFill>
                  <a:latin typeface="Montserrat Bold"/>
                  <a:ea typeface="Montserrat Bold"/>
                  <a:cs typeface="Montserrat Bold"/>
                  <a:sym typeface="Montserrat Bold"/>
                </a:rPr>
                <a:t>ROADWAYS</a:t>
              </a:r>
            </a:p>
          </p:txBody>
        </p:sp>
        <p:sp>
          <p:nvSpPr>
            <p:cNvPr id="30" name="TextBox 30"/>
            <p:cNvSpPr txBox="1"/>
            <p:nvPr/>
          </p:nvSpPr>
          <p:spPr>
            <a:xfrm>
              <a:off x="8764975" y="4599408"/>
              <a:ext cx="5514345" cy="313692"/>
            </a:xfrm>
            <a:prstGeom prst="rect">
              <a:avLst/>
            </a:prstGeom>
          </p:spPr>
          <p:txBody>
            <a:bodyPr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lvl="0" indent="0" algn="ctr">
                <a:lnSpc>
                  <a:spcPts val="1334"/>
                </a:lnSpc>
                <a:spcBef>
                  <a:spcPct val="0"/>
                </a:spcBef>
              </a:pPr>
              <a:r>
                <a:rPr lang="en-US" sz="967" b="1" spc="95">
                  <a:solidFill>
                    <a:srgbClr val="FFFFFF"/>
                  </a:solidFill>
                  <a:latin typeface="Montserrat Bold"/>
                  <a:ea typeface="Montserrat Bold"/>
                  <a:cs typeface="Montserrat Bold"/>
                  <a:sym typeface="Montserrat Bold"/>
                </a:rPr>
                <a:t>BRIDGE INSPECTIONS</a:t>
              </a:r>
            </a:p>
          </p:txBody>
        </p:sp>
      </p:grpSp>
      <p:sp>
        <p:nvSpPr>
          <p:cNvPr id="31" name="TextBox 31"/>
          <p:cNvSpPr txBox="1"/>
          <p:nvPr/>
        </p:nvSpPr>
        <p:spPr>
          <a:xfrm>
            <a:off x="1648814" y="144701"/>
            <a:ext cx="8753417" cy="1248205"/>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lvl="0" indent="0" algn="ctr">
              <a:lnSpc>
                <a:spcPts val="4861"/>
              </a:lnSpc>
              <a:spcBef>
                <a:spcPct val="0"/>
              </a:spcBef>
            </a:pPr>
            <a:r>
              <a:rPr lang="en-US" sz="3522" spc="70" dirty="0">
                <a:solidFill>
                  <a:srgbClr val="0C1235"/>
                </a:solidFill>
                <a:latin typeface="Archivo Black"/>
                <a:ea typeface="Archivo Black"/>
                <a:cs typeface="Archivo Black"/>
                <a:sym typeface="Archivo Black"/>
              </a:rPr>
              <a:t>NON FEDERAL AID ROUTES</a:t>
            </a:r>
          </a:p>
          <a:p>
            <a:pPr marL="0" lvl="0" indent="0" algn="ctr">
              <a:lnSpc>
                <a:spcPts val="4861"/>
              </a:lnSpc>
              <a:spcBef>
                <a:spcPct val="0"/>
              </a:spcBef>
            </a:pPr>
            <a:r>
              <a:rPr lang="en-US" sz="3522" spc="70" dirty="0">
                <a:solidFill>
                  <a:srgbClr val="0C1235"/>
                </a:solidFill>
                <a:latin typeface="Archivo Black"/>
                <a:ea typeface="Archivo Black"/>
                <a:cs typeface="Archivo Black"/>
                <a:sym typeface="Archivo Black"/>
              </a:rPr>
              <a:t>Organization Structure</a:t>
            </a:r>
          </a:p>
        </p:txBody>
      </p:sp>
      <p:grpSp>
        <p:nvGrpSpPr>
          <p:cNvPr id="32" name="Group 32"/>
          <p:cNvGrpSpPr/>
          <p:nvPr/>
        </p:nvGrpSpPr>
        <p:grpSpPr>
          <a:xfrm>
            <a:off x="-1325836" y="2868694"/>
            <a:ext cx="6771172" cy="1240158"/>
            <a:chOff x="0" y="0"/>
            <a:chExt cx="13542344" cy="2480315"/>
          </a:xfrm>
        </p:grpSpPr>
        <p:grpSp>
          <p:nvGrpSpPr>
            <p:cNvPr id="33" name="Group 33"/>
            <p:cNvGrpSpPr/>
            <p:nvPr/>
          </p:nvGrpSpPr>
          <p:grpSpPr>
            <a:xfrm>
              <a:off x="4933060" y="1241791"/>
              <a:ext cx="3676224" cy="62763"/>
              <a:chOff x="0" y="0"/>
              <a:chExt cx="736531" cy="12575"/>
            </a:xfrm>
          </p:grpSpPr>
          <p:sp>
            <p:nvSpPr>
              <p:cNvPr id="34" name="Freeform 34"/>
              <p:cNvSpPr/>
              <p:nvPr/>
            </p:nvSpPr>
            <p:spPr>
              <a:xfrm>
                <a:off x="0" y="0"/>
                <a:ext cx="736531" cy="12575"/>
              </a:xfrm>
              <a:custGeom>
                <a:avLst/>
                <a:gdLst/>
                <a:ahLst/>
                <a:cxnLst/>
                <a:rect l="l" t="t" r="r" b="b"/>
                <a:pathLst>
                  <a:path w="736531" h="12575">
                    <a:moveTo>
                      <a:pt x="0" y="0"/>
                    </a:moveTo>
                    <a:lnTo>
                      <a:pt x="736531" y="0"/>
                    </a:lnTo>
                    <a:lnTo>
                      <a:pt x="736531" y="12575"/>
                    </a:lnTo>
                    <a:lnTo>
                      <a:pt x="0" y="12575"/>
                    </a:lnTo>
                    <a:close/>
                  </a:path>
                </a:pathLst>
              </a:custGeom>
              <a:solidFill>
                <a:srgbClr val="7E5E3C"/>
              </a:solid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35" name="TextBox 35"/>
              <p:cNvSpPr txBox="1"/>
              <p:nvPr/>
            </p:nvSpPr>
            <p:spPr>
              <a:xfrm>
                <a:off x="0" y="-19050"/>
                <a:ext cx="736531" cy="31625"/>
              </a:xfrm>
              <a:prstGeom prst="rect">
                <a:avLst/>
              </a:prstGeom>
            </p:spPr>
            <p:txBody>
              <a:bodyPr lIns="33867" tIns="33867" rIns="33867" bIns="33867"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906"/>
                  </a:lnSpc>
                </a:pPr>
                <a:endParaRPr sz="800"/>
              </a:p>
            </p:txBody>
          </p:sp>
        </p:grpSp>
        <p:sp>
          <p:nvSpPr>
            <p:cNvPr id="36" name="TextBox 36"/>
            <p:cNvSpPr txBox="1"/>
            <p:nvPr/>
          </p:nvSpPr>
          <p:spPr>
            <a:xfrm>
              <a:off x="0" y="1490413"/>
              <a:ext cx="13542344" cy="989903"/>
            </a:xfrm>
            <a:prstGeom prst="rect">
              <a:avLst/>
            </a:prstGeom>
          </p:spPr>
          <p:txBody>
            <a:bodyPr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965"/>
                </a:lnSpc>
              </a:pPr>
              <a:r>
                <a:rPr lang="en-US" sz="1637" b="1" spc="160">
                  <a:solidFill>
                    <a:srgbClr val="0C1235"/>
                  </a:solidFill>
                  <a:latin typeface="Montserrat Bold"/>
                  <a:ea typeface="Montserrat Bold"/>
                  <a:cs typeface="Montserrat Bold"/>
                  <a:sym typeface="Montserrat Bold"/>
                </a:rPr>
                <a:t>Miles of Roadway</a:t>
              </a:r>
            </a:p>
            <a:p>
              <a:pPr marL="0" lvl="0" indent="0" algn="ctr">
                <a:lnSpc>
                  <a:spcPts val="1965"/>
                </a:lnSpc>
              </a:pPr>
              <a:r>
                <a:rPr lang="en-US" sz="1637" b="1" spc="160">
                  <a:solidFill>
                    <a:srgbClr val="0C1235"/>
                  </a:solidFill>
                  <a:latin typeface="Montserrat Bold"/>
                  <a:ea typeface="Montserrat Bold"/>
                  <a:cs typeface="Montserrat Bold"/>
                  <a:sym typeface="Montserrat Bold"/>
                </a:rPr>
                <a:t>Across the State</a:t>
              </a:r>
            </a:p>
          </p:txBody>
        </p:sp>
        <p:sp>
          <p:nvSpPr>
            <p:cNvPr id="37" name="TextBox 37"/>
            <p:cNvSpPr txBox="1"/>
            <p:nvPr/>
          </p:nvSpPr>
          <p:spPr>
            <a:xfrm>
              <a:off x="5342693" y="-76200"/>
              <a:ext cx="2856957" cy="1132132"/>
            </a:xfrm>
            <a:prstGeom prst="rect">
              <a:avLst/>
            </a:prstGeom>
          </p:spPr>
          <p:txBody>
            <a:bodyPr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4789"/>
                </a:lnSpc>
                <a:spcBef>
                  <a:spcPct val="0"/>
                </a:spcBef>
              </a:pPr>
              <a:r>
                <a:rPr lang="en-US" sz="3470" b="1" spc="183">
                  <a:solidFill>
                    <a:srgbClr val="0C1235"/>
                  </a:solidFill>
                  <a:latin typeface="Montserrat Bold"/>
                  <a:ea typeface="Montserrat Bold"/>
                  <a:cs typeface="Montserrat Bold"/>
                  <a:sym typeface="Montserrat Bold"/>
                </a:rPr>
                <a:t>4,080</a:t>
              </a:r>
            </a:p>
          </p:txBody>
        </p:sp>
      </p:grpSp>
      <p:grpSp>
        <p:nvGrpSpPr>
          <p:cNvPr id="38" name="Group 38"/>
          <p:cNvGrpSpPr/>
          <p:nvPr/>
        </p:nvGrpSpPr>
        <p:grpSpPr>
          <a:xfrm>
            <a:off x="-1334642" y="4676647"/>
            <a:ext cx="6771172" cy="991631"/>
            <a:chOff x="0" y="0"/>
            <a:chExt cx="13542344" cy="1983263"/>
          </a:xfrm>
        </p:grpSpPr>
        <p:sp>
          <p:nvSpPr>
            <p:cNvPr id="39" name="TextBox 39"/>
            <p:cNvSpPr txBox="1"/>
            <p:nvPr/>
          </p:nvSpPr>
          <p:spPr>
            <a:xfrm>
              <a:off x="5380577" y="-76200"/>
              <a:ext cx="2781189" cy="1132132"/>
            </a:xfrm>
            <a:prstGeom prst="rect">
              <a:avLst/>
            </a:prstGeom>
          </p:spPr>
          <p:txBody>
            <a:bodyPr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4789"/>
                </a:lnSpc>
                <a:spcBef>
                  <a:spcPct val="0"/>
                </a:spcBef>
              </a:pPr>
              <a:r>
                <a:rPr lang="en-US" sz="3470" b="1" spc="183" dirty="0">
                  <a:solidFill>
                    <a:srgbClr val="0C1235"/>
                  </a:solidFill>
                  <a:latin typeface="Montserrat Bold"/>
                  <a:ea typeface="Montserrat Bold"/>
                  <a:cs typeface="Montserrat Bold"/>
                  <a:sym typeface="Montserrat Bold"/>
                </a:rPr>
                <a:t>2,800</a:t>
              </a:r>
            </a:p>
          </p:txBody>
        </p:sp>
        <p:sp>
          <p:nvSpPr>
            <p:cNvPr id="40" name="TextBox 40"/>
            <p:cNvSpPr txBox="1"/>
            <p:nvPr/>
          </p:nvSpPr>
          <p:spPr>
            <a:xfrm>
              <a:off x="0" y="1452313"/>
              <a:ext cx="13542344" cy="530950"/>
            </a:xfrm>
            <a:prstGeom prst="rect">
              <a:avLst/>
            </a:prstGeom>
          </p:spPr>
          <p:txBody>
            <a:bodyPr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lvl="0" indent="0" algn="ctr">
                <a:lnSpc>
                  <a:spcPts val="2260"/>
                </a:lnSpc>
                <a:spcBef>
                  <a:spcPct val="0"/>
                </a:spcBef>
              </a:pPr>
              <a:r>
                <a:rPr lang="en-US" sz="1637" b="1" spc="160">
                  <a:solidFill>
                    <a:srgbClr val="0C1235"/>
                  </a:solidFill>
                  <a:latin typeface="Montserrat Bold"/>
                  <a:ea typeface="Montserrat Bold"/>
                  <a:cs typeface="Montserrat Bold"/>
                  <a:sym typeface="Montserrat Bold"/>
                </a:rPr>
                <a:t>Bridges</a:t>
              </a:r>
            </a:p>
          </p:txBody>
        </p:sp>
        <p:grpSp>
          <p:nvGrpSpPr>
            <p:cNvPr id="41" name="Group 41"/>
            <p:cNvGrpSpPr/>
            <p:nvPr/>
          </p:nvGrpSpPr>
          <p:grpSpPr>
            <a:xfrm>
              <a:off x="4933060" y="1210409"/>
              <a:ext cx="3676224" cy="62763"/>
              <a:chOff x="0" y="0"/>
              <a:chExt cx="736531" cy="12575"/>
            </a:xfrm>
          </p:grpSpPr>
          <p:sp>
            <p:nvSpPr>
              <p:cNvPr id="42" name="Freeform 42"/>
              <p:cNvSpPr/>
              <p:nvPr/>
            </p:nvSpPr>
            <p:spPr>
              <a:xfrm>
                <a:off x="0" y="0"/>
                <a:ext cx="736531" cy="12575"/>
              </a:xfrm>
              <a:custGeom>
                <a:avLst/>
                <a:gdLst/>
                <a:ahLst/>
                <a:cxnLst/>
                <a:rect l="l" t="t" r="r" b="b"/>
                <a:pathLst>
                  <a:path w="736531" h="12575">
                    <a:moveTo>
                      <a:pt x="0" y="0"/>
                    </a:moveTo>
                    <a:lnTo>
                      <a:pt x="736531" y="0"/>
                    </a:lnTo>
                    <a:lnTo>
                      <a:pt x="736531" y="12575"/>
                    </a:lnTo>
                    <a:lnTo>
                      <a:pt x="0" y="12575"/>
                    </a:lnTo>
                    <a:close/>
                  </a:path>
                </a:pathLst>
              </a:custGeom>
              <a:solidFill>
                <a:srgbClr val="7E5E3C"/>
              </a:solid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43" name="TextBox 43"/>
              <p:cNvSpPr txBox="1"/>
              <p:nvPr/>
            </p:nvSpPr>
            <p:spPr>
              <a:xfrm>
                <a:off x="0" y="-19050"/>
                <a:ext cx="736531" cy="31625"/>
              </a:xfrm>
              <a:prstGeom prst="rect">
                <a:avLst/>
              </a:prstGeom>
            </p:spPr>
            <p:txBody>
              <a:bodyPr lIns="33867" tIns="33867" rIns="33867" bIns="33867"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906"/>
                  </a:lnSpc>
                </a:pPr>
                <a:endParaRPr sz="800"/>
              </a:p>
            </p:txBody>
          </p:sp>
        </p:grpSp>
      </p:grpSp>
      <p:sp>
        <p:nvSpPr>
          <p:cNvPr id="44" name="Freeform 44"/>
          <p:cNvSpPr/>
          <p:nvPr/>
        </p:nvSpPr>
        <p:spPr>
          <a:xfrm>
            <a:off x="11034282" y="213882"/>
            <a:ext cx="943837" cy="943837"/>
          </a:xfrm>
          <a:custGeom>
            <a:avLst/>
            <a:gdLst/>
            <a:ahLst/>
            <a:cxnLst/>
            <a:rect l="l" t="t" r="r" b="b"/>
            <a:pathLst>
              <a:path w="1415755" h="1415755">
                <a:moveTo>
                  <a:pt x="0" y="0"/>
                </a:moveTo>
                <a:lnTo>
                  <a:pt x="1415754" y="0"/>
                </a:lnTo>
                <a:lnTo>
                  <a:pt x="1415754" y="1415754"/>
                </a:lnTo>
                <a:lnTo>
                  <a:pt x="0" y="1415754"/>
                </a:lnTo>
                <a:lnTo>
                  <a:pt x="0" y="0"/>
                </a:lnTo>
                <a:close/>
              </a:path>
            </a:pathLst>
          </a:custGeom>
          <a:blipFill>
            <a:blip r:embed="rId2"/>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Tree>
    <p:extLst>
      <p:ext uri="{BB962C8B-B14F-4D97-AF65-F5344CB8AC3E}">
        <p14:creationId xmlns:p14="http://schemas.microsoft.com/office/powerpoint/2010/main" val="198362456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DAD5D2"/>
        </a:solidFill>
        <a:effectLst/>
      </p:bgPr>
    </p:bg>
    <p:spTree>
      <p:nvGrpSpPr>
        <p:cNvPr id="1" name=""/>
        <p:cNvGrpSpPr/>
        <p:nvPr/>
      </p:nvGrpSpPr>
      <p:grpSpPr>
        <a:xfrm>
          <a:off x="0" y="0"/>
          <a:ext cx="0" cy="0"/>
          <a:chOff x="0" y="0"/>
          <a:chExt cx="0" cy="0"/>
        </a:xfrm>
      </p:grpSpPr>
      <p:sp>
        <p:nvSpPr>
          <p:cNvPr id="6" name="TextBox 6"/>
          <p:cNvSpPr txBox="1"/>
          <p:nvPr/>
        </p:nvSpPr>
        <p:spPr>
          <a:xfrm>
            <a:off x="458489" y="558828"/>
            <a:ext cx="8753417" cy="598890"/>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lvl="0" indent="0" algn="l">
              <a:lnSpc>
                <a:spcPts val="4861"/>
              </a:lnSpc>
              <a:spcBef>
                <a:spcPct val="0"/>
              </a:spcBef>
            </a:pPr>
            <a:r>
              <a:rPr lang="en-US" sz="3522" spc="70">
                <a:solidFill>
                  <a:srgbClr val="0C1235"/>
                </a:solidFill>
                <a:latin typeface="Archivo Black"/>
                <a:ea typeface="Archivo Black"/>
                <a:cs typeface="Archivo Black"/>
                <a:sym typeface="Archivo Black"/>
              </a:rPr>
              <a:t>MAINTENANCE ACTIVITIES </a:t>
            </a:r>
            <a:endParaRPr lang="en-US" sz="3522" spc="70" dirty="0">
              <a:solidFill>
                <a:srgbClr val="0C1235"/>
              </a:solidFill>
              <a:latin typeface="Archivo Black"/>
              <a:ea typeface="Archivo Black"/>
              <a:cs typeface="Archivo Black"/>
              <a:sym typeface="Archivo Black"/>
            </a:endParaRPr>
          </a:p>
        </p:txBody>
      </p:sp>
      <p:sp>
        <p:nvSpPr>
          <p:cNvPr id="7" name="TextBox 7"/>
          <p:cNvSpPr txBox="1"/>
          <p:nvPr/>
        </p:nvSpPr>
        <p:spPr>
          <a:xfrm>
            <a:off x="458489" y="1398459"/>
            <a:ext cx="5231111" cy="1821268"/>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304815" indent="-304815">
              <a:lnSpc>
                <a:spcPct val="200000"/>
              </a:lnSpc>
              <a:buFont typeface="Arial" panose="020B0604020202020204" pitchFamily="34" charset="0"/>
              <a:buChar char="•"/>
            </a:pPr>
            <a:r>
              <a:rPr lang="en-US" sz="2074" b="1" spc="203" dirty="0">
                <a:solidFill>
                  <a:srgbClr val="7E5E3C"/>
                </a:solidFill>
                <a:latin typeface="Montserrat Bold"/>
                <a:ea typeface="Montserrat Bold"/>
                <a:cs typeface="Montserrat Bold"/>
                <a:sym typeface="Montserrat Bold"/>
              </a:rPr>
              <a:t>Agreements with Parishes</a:t>
            </a:r>
            <a:endParaRPr lang="en-US" sz="2074" b="1" u="none" strike="noStrike" spc="203" dirty="0">
              <a:solidFill>
                <a:srgbClr val="7E5E3C"/>
              </a:solidFill>
              <a:latin typeface="Montserrat Bold"/>
              <a:ea typeface="Montserrat Bold"/>
              <a:cs typeface="Montserrat Bold"/>
              <a:sym typeface="Montserrat Bold"/>
            </a:endParaRPr>
          </a:p>
          <a:p>
            <a:pPr marL="304815" indent="-304815">
              <a:lnSpc>
                <a:spcPct val="200000"/>
              </a:lnSpc>
              <a:buFont typeface="Arial" panose="020B0604020202020204" pitchFamily="34" charset="0"/>
              <a:buChar char="•"/>
            </a:pPr>
            <a:r>
              <a:rPr lang="en-US" sz="2074" b="1" spc="203" dirty="0">
                <a:solidFill>
                  <a:srgbClr val="7E5E3C"/>
                </a:solidFill>
                <a:latin typeface="Montserrat Bold"/>
                <a:ea typeface="Montserrat Bold"/>
                <a:cs typeface="Montserrat Bold"/>
                <a:sym typeface="Montserrat Bold"/>
              </a:rPr>
              <a:t>Private Maintenance Contractors (IDIQ Format)</a:t>
            </a:r>
          </a:p>
        </p:txBody>
      </p:sp>
      <p:sp>
        <p:nvSpPr>
          <p:cNvPr id="9" name="Freeform 9"/>
          <p:cNvSpPr/>
          <p:nvPr/>
        </p:nvSpPr>
        <p:spPr>
          <a:xfrm>
            <a:off x="11034282" y="213882"/>
            <a:ext cx="943837" cy="943837"/>
          </a:xfrm>
          <a:custGeom>
            <a:avLst/>
            <a:gdLst/>
            <a:ahLst/>
            <a:cxnLst/>
            <a:rect l="l" t="t" r="r" b="b"/>
            <a:pathLst>
              <a:path w="1415755" h="1415755">
                <a:moveTo>
                  <a:pt x="0" y="0"/>
                </a:moveTo>
                <a:lnTo>
                  <a:pt x="1415754" y="0"/>
                </a:lnTo>
                <a:lnTo>
                  <a:pt x="1415754" y="1415754"/>
                </a:lnTo>
                <a:lnTo>
                  <a:pt x="0" y="1415754"/>
                </a:lnTo>
                <a:lnTo>
                  <a:pt x="0" y="0"/>
                </a:lnTo>
                <a:close/>
              </a:path>
            </a:pathLst>
          </a:custGeom>
          <a:blipFill>
            <a:blip r:embed="rId2"/>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41229" y="832873"/>
            <a:ext cx="3341352" cy="2793835"/>
          </a:xfrm>
          <a:prstGeom prst="rect">
            <a:avLst/>
          </a:prstGeom>
          <a:effectLst>
            <a:softEdge rad="31750"/>
          </a:effectLst>
          <a:scene3d>
            <a:camera prst="orthographicFront"/>
            <a:lightRig rig="threePt" dir="t"/>
          </a:scene3d>
          <a:sp3d>
            <a:bevelT/>
          </a:sp3d>
        </p:spPr>
      </p:pic>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456130" y="3754441"/>
            <a:ext cx="3511550" cy="2899789"/>
          </a:xfrm>
          <a:prstGeom prst="rect">
            <a:avLst/>
          </a:prstGeom>
          <a:ln>
            <a:noFill/>
          </a:ln>
          <a:effectLst>
            <a:outerShdw blurRad="57785" dist="33020" dir="3180000" algn="ctr">
              <a:srgbClr val="000000">
                <a:alpha val="30000"/>
              </a:srgbClr>
            </a:outerShdw>
          </a:effectLst>
          <a:scene3d>
            <a:camera prst="orthographicFront">
              <a:rot lat="0" lon="0" rev="0"/>
            </a:camera>
            <a:lightRig rig="brightRoom" dir="t">
              <a:rot lat="0" lon="0" rev="600000"/>
            </a:lightRig>
          </a:scene3d>
          <a:sp3d prstMaterial="metal">
            <a:bevelT w="38100" h="57150" prst="angle"/>
          </a:sp3d>
        </p:spPr>
      </p:pic>
    </p:spTree>
    <p:extLst>
      <p:ext uri="{BB962C8B-B14F-4D97-AF65-F5344CB8AC3E}">
        <p14:creationId xmlns:p14="http://schemas.microsoft.com/office/powerpoint/2010/main" val="19695760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DAD5D2"/>
        </a:solidFill>
        <a:effectLst/>
      </p:bgPr>
    </p:bg>
    <p:spTree>
      <p:nvGrpSpPr>
        <p:cNvPr id="1" name=""/>
        <p:cNvGrpSpPr/>
        <p:nvPr/>
      </p:nvGrpSpPr>
      <p:grpSpPr>
        <a:xfrm>
          <a:off x="0" y="0"/>
          <a:ext cx="0" cy="0"/>
          <a:chOff x="0" y="0"/>
          <a:chExt cx="0" cy="0"/>
        </a:xfrm>
      </p:grpSpPr>
      <p:sp>
        <p:nvSpPr>
          <p:cNvPr id="6" name="TextBox 6"/>
          <p:cNvSpPr txBox="1"/>
          <p:nvPr/>
        </p:nvSpPr>
        <p:spPr>
          <a:xfrm>
            <a:off x="1566892" y="300054"/>
            <a:ext cx="8753417" cy="598890"/>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lvl="0" indent="0" algn="ctr">
              <a:lnSpc>
                <a:spcPts val="4861"/>
              </a:lnSpc>
              <a:spcBef>
                <a:spcPct val="0"/>
              </a:spcBef>
            </a:pPr>
            <a:r>
              <a:rPr lang="en-US" sz="3522" spc="70" dirty="0">
                <a:solidFill>
                  <a:srgbClr val="0C1235"/>
                </a:solidFill>
                <a:latin typeface="Archivo Black"/>
                <a:ea typeface="Archivo Black"/>
                <a:cs typeface="Archivo Black"/>
                <a:sym typeface="Archivo Black"/>
              </a:rPr>
              <a:t>CAPITAL PROJECTS</a:t>
            </a:r>
          </a:p>
        </p:txBody>
      </p:sp>
      <p:sp>
        <p:nvSpPr>
          <p:cNvPr id="7" name="TextBox 7"/>
          <p:cNvSpPr txBox="1"/>
          <p:nvPr/>
        </p:nvSpPr>
        <p:spPr>
          <a:xfrm>
            <a:off x="458489" y="1398459"/>
            <a:ext cx="5231111" cy="1821268"/>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304815" indent="-304815">
              <a:lnSpc>
                <a:spcPct val="200000"/>
              </a:lnSpc>
              <a:buFont typeface="Arial" panose="020B0604020202020204" pitchFamily="34" charset="0"/>
              <a:buChar char="•"/>
            </a:pPr>
            <a:r>
              <a:rPr lang="en-US" sz="2074" b="1" spc="203" dirty="0">
                <a:solidFill>
                  <a:srgbClr val="7E5E3C"/>
                </a:solidFill>
                <a:latin typeface="Montserrat Bold"/>
                <a:ea typeface="Montserrat Bold"/>
                <a:cs typeface="Montserrat Bold"/>
                <a:sym typeface="Montserrat Bold"/>
              </a:rPr>
              <a:t>Road and Bridge Design</a:t>
            </a:r>
            <a:endParaRPr lang="en-US" sz="2074" b="1" u="none" strike="noStrike" spc="203" dirty="0">
              <a:solidFill>
                <a:srgbClr val="7E5E3C"/>
              </a:solidFill>
              <a:latin typeface="Montserrat Bold"/>
              <a:ea typeface="Montserrat Bold"/>
              <a:cs typeface="Montserrat Bold"/>
              <a:sym typeface="Montserrat Bold"/>
            </a:endParaRPr>
          </a:p>
          <a:p>
            <a:pPr marL="304815" indent="-304815">
              <a:lnSpc>
                <a:spcPct val="200000"/>
              </a:lnSpc>
              <a:buFont typeface="Arial" panose="020B0604020202020204" pitchFamily="34" charset="0"/>
              <a:buChar char="•"/>
            </a:pPr>
            <a:r>
              <a:rPr lang="en-US" sz="2074" b="1" spc="203" dirty="0">
                <a:solidFill>
                  <a:srgbClr val="7E5E3C"/>
                </a:solidFill>
                <a:latin typeface="Montserrat Bold"/>
                <a:ea typeface="Montserrat Bold"/>
                <a:cs typeface="Montserrat Bold"/>
                <a:sym typeface="Montserrat Bold"/>
              </a:rPr>
              <a:t>Statewide Contracts (IDIQ Format)</a:t>
            </a:r>
          </a:p>
        </p:txBody>
      </p:sp>
      <p:sp>
        <p:nvSpPr>
          <p:cNvPr id="9" name="Freeform 9"/>
          <p:cNvSpPr/>
          <p:nvPr/>
        </p:nvSpPr>
        <p:spPr>
          <a:xfrm>
            <a:off x="11034282" y="213882"/>
            <a:ext cx="943837" cy="943837"/>
          </a:xfrm>
          <a:custGeom>
            <a:avLst/>
            <a:gdLst/>
            <a:ahLst/>
            <a:cxnLst/>
            <a:rect l="l" t="t" r="r" b="b"/>
            <a:pathLst>
              <a:path w="1415755" h="1415755">
                <a:moveTo>
                  <a:pt x="0" y="0"/>
                </a:moveTo>
                <a:lnTo>
                  <a:pt x="1415754" y="0"/>
                </a:lnTo>
                <a:lnTo>
                  <a:pt x="1415754" y="1415754"/>
                </a:lnTo>
                <a:lnTo>
                  <a:pt x="0" y="1415754"/>
                </a:lnTo>
                <a:lnTo>
                  <a:pt x="0" y="0"/>
                </a:lnTo>
                <a:close/>
              </a:path>
            </a:pathLst>
          </a:custGeom>
          <a:blipFill>
            <a:blip r:embed="rId2"/>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43601" y="1346200"/>
            <a:ext cx="5286375" cy="5151451"/>
          </a:xfrm>
          <a:prstGeom prst="rect">
            <a:avLst/>
          </a:prstGeom>
        </p:spPr>
      </p:pic>
      <p:pic>
        <p:nvPicPr>
          <p:cNvPr id="3" name="Picture 2"/>
          <p:cNvPicPr>
            <a:picLocks noChangeAspect="1"/>
          </p:cNvPicPr>
          <p:nvPr/>
        </p:nvPicPr>
        <p:blipFill>
          <a:blip r:embed="rId4"/>
          <a:stretch>
            <a:fillRect/>
          </a:stretch>
        </p:blipFill>
        <p:spPr>
          <a:xfrm>
            <a:off x="660400" y="3683000"/>
            <a:ext cx="3550692" cy="3021773"/>
          </a:xfrm>
          <a:prstGeom prst="rect">
            <a:avLst/>
          </a:prstGeom>
        </p:spPr>
      </p:pic>
    </p:spTree>
    <p:extLst>
      <p:ext uri="{BB962C8B-B14F-4D97-AF65-F5344CB8AC3E}">
        <p14:creationId xmlns:p14="http://schemas.microsoft.com/office/powerpoint/2010/main" val="12477592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DAD5D2"/>
        </a:solidFill>
        <a:effectLst/>
      </p:bgPr>
    </p:bg>
    <p:spTree>
      <p:nvGrpSpPr>
        <p:cNvPr id="1" name=""/>
        <p:cNvGrpSpPr/>
        <p:nvPr/>
      </p:nvGrpSpPr>
      <p:grpSpPr>
        <a:xfrm>
          <a:off x="0" y="0"/>
          <a:ext cx="0" cy="0"/>
          <a:chOff x="0" y="0"/>
          <a:chExt cx="0" cy="0"/>
        </a:xfrm>
      </p:grpSpPr>
      <p:sp>
        <p:nvSpPr>
          <p:cNvPr id="3" name="TextBox 3"/>
          <p:cNvSpPr txBox="1"/>
          <p:nvPr/>
        </p:nvSpPr>
        <p:spPr>
          <a:xfrm>
            <a:off x="1719292" y="448446"/>
            <a:ext cx="8753417" cy="598946"/>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lvl="0" indent="0" algn="ctr">
              <a:lnSpc>
                <a:spcPts val="4861"/>
              </a:lnSpc>
              <a:spcBef>
                <a:spcPct val="0"/>
              </a:spcBef>
            </a:pPr>
            <a:r>
              <a:rPr lang="en-US" sz="3522" spc="123">
                <a:solidFill>
                  <a:srgbClr val="0C1235"/>
                </a:solidFill>
                <a:latin typeface="Archivo Black"/>
                <a:ea typeface="Archivo Black"/>
                <a:cs typeface="Archivo Black"/>
                <a:sym typeface="Archivo Black"/>
              </a:rPr>
              <a:t>NFA ROUTES GIS SYSTEM</a:t>
            </a:r>
          </a:p>
        </p:txBody>
      </p:sp>
      <p:sp>
        <p:nvSpPr>
          <p:cNvPr id="4" name="Freeform 4"/>
          <p:cNvSpPr/>
          <p:nvPr/>
        </p:nvSpPr>
        <p:spPr>
          <a:xfrm>
            <a:off x="11034282" y="213882"/>
            <a:ext cx="943837" cy="943837"/>
          </a:xfrm>
          <a:custGeom>
            <a:avLst/>
            <a:gdLst/>
            <a:ahLst/>
            <a:cxnLst/>
            <a:rect l="l" t="t" r="r" b="b"/>
            <a:pathLst>
              <a:path w="1415755" h="1415755">
                <a:moveTo>
                  <a:pt x="0" y="0"/>
                </a:moveTo>
                <a:lnTo>
                  <a:pt x="1415754" y="0"/>
                </a:lnTo>
                <a:lnTo>
                  <a:pt x="1415754" y="1415754"/>
                </a:lnTo>
                <a:lnTo>
                  <a:pt x="0" y="1415754"/>
                </a:lnTo>
                <a:lnTo>
                  <a:pt x="0" y="0"/>
                </a:lnTo>
                <a:close/>
              </a:path>
            </a:pathLst>
          </a:custGeom>
          <a:blipFill>
            <a:blip r:embed="rId2"/>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pic>
        <p:nvPicPr>
          <p:cNvPr id="2" name="Picture 1"/>
          <p:cNvPicPr>
            <a:picLocks noChangeAspect="1"/>
          </p:cNvPicPr>
          <p:nvPr/>
        </p:nvPicPr>
        <p:blipFill>
          <a:blip r:embed="rId3"/>
          <a:stretch>
            <a:fillRect/>
          </a:stretch>
        </p:blipFill>
        <p:spPr>
          <a:xfrm>
            <a:off x="803162" y="1172959"/>
            <a:ext cx="10210800" cy="5429849"/>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14401" y="5207001"/>
            <a:ext cx="1178731" cy="1213307"/>
          </a:xfrm>
          <a:prstGeom prst="rect">
            <a:avLst/>
          </a:prstGeom>
        </p:spPr>
      </p:pic>
    </p:spTree>
    <p:extLst>
      <p:ext uri="{BB962C8B-B14F-4D97-AF65-F5344CB8AC3E}">
        <p14:creationId xmlns:p14="http://schemas.microsoft.com/office/powerpoint/2010/main" val="16078669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DAD5D2"/>
        </a:solidFill>
        <a:effectLst/>
      </p:bgPr>
    </p:bg>
    <p:spTree>
      <p:nvGrpSpPr>
        <p:cNvPr id="1" name=""/>
        <p:cNvGrpSpPr/>
        <p:nvPr/>
      </p:nvGrpSpPr>
      <p:grpSpPr>
        <a:xfrm>
          <a:off x="0" y="0"/>
          <a:ext cx="0" cy="0"/>
          <a:chOff x="0" y="0"/>
          <a:chExt cx="0" cy="0"/>
        </a:xfrm>
      </p:grpSpPr>
      <p:sp>
        <p:nvSpPr>
          <p:cNvPr id="3" name="TextBox 3"/>
          <p:cNvSpPr txBox="1"/>
          <p:nvPr/>
        </p:nvSpPr>
        <p:spPr>
          <a:xfrm>
            <a:off x="1719292" y="448446"/>
            <a:ext cx="8753417" cy="598946"/>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lvl="0" indent="0" algn="ctr">
              <a:lnSpc>
                <a:spcPts val="4861"/>
              </a:lnSpc>
              <a:spcBef>
                <a:spcPct val="0"/>
              </a:spcBef>
            </a:pPr>
            <a:r>
              <a:rPr lang="en-US" sz="3522" spc="123" dirty="0">
                <a:solidFill>
                  <a:srgbClr val="0C1235"/>
                </a:solidFill>
                <a:latin typeface="Archivo Black"/>
                <a:ea typeface="Archivo Black"/>
                <a:cs typeface="Archivo Black"/>
                <a:sym typeface="Archivo Black"/>
              </a:rPr>
              <a:t>BRIDGE BUNDLE PROGRAM</a:t>
            </a:r>
          </a:p>
        </p:txBody>
      </p:sp>
      <p:sp>
        <p:nvSpPr>
          <p:cNvPr id="4" name="Freeform 4"/>
          <p:cNvSpPr/>
          <p:nvPr/>
        </p:nvSpPr>
        <p:spPr>
          <a:xfrm>
            <a:off x="11034282" y="213882"/>
            <a:ext cx="943837" cy="943837"/>
          </a:xfrm>
          <a:custGeom>
            <a:avLst/>
            <a:gdLst/>
            <a:ahLst/>
            <a:cxnLst/>
            <a:rect l="l" t="t" r="r" b="b"/>
            <a:pathLst>
              <a:path w="1415755" h="1415755">
                <a:moveTo>
                  <a:pt x="0" y="0"/>
                </a:moveTo>
                <a:lnTo>
                  <a:pt x="1415754" y="0"/>
                </a:lnTo>
                <a:lnTo>
                  <a:pt x="1415754" y="1415754"/>
                </a:lnTo>
                <a:lnTo>
                  <a:pt x="0" y="1415754"/>
                </a:lnTo>
                <a:lnTo>
                  <a:pt x="0" y="0"/>
                </a:lnTo>
                <a:close/>
              </a:path>
            </a:pathLst>
          </a:custGeom>
          <a:blipFill>
            <a:blip r:embed="rId2"/>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pic>
        <p:nvPicPr>
          <p:cNvPr id="7" name="Picture 6"/>
          <p:cNvPicPr>
            <a:picLocks noChangeAspect="1"/>
          </p:cNvPicPr>
          <p:nvPr/>
        </p:nvPicPr>
        <p:blipFill rotWithShape="1">
          <a:blip r:embed="rId3" cstate="print">
            <a:extLst>
              <a:ext uri="{28A0092B-C50C-407E-A947-70E740481C1C}">
                <a14:useLocalDpi xmlns:a14="http://schemas.microsoft.com/office/drawing/2010/main" val="0"/>
              </a:ext>
            </a:extLst>
          </a:blip>
          <a:srcRect l="5816"/>
          <a:stretch/>
        </p:blipFill>
        <p:spPr>
          <a:xfrm>
            <a:off x="208955" y="1203155"/>
            <a:ext cx="3942080" cy="2463800"/>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84800" y="1233636"/>
            <a:ext cx="5969001" cy="5223045"/>
          </a:xfrm>
          <a:prstGeom prst="rect">
            <a:avLst/>
          </a:prstGeom>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8955" y="3977640"/>
            <a:ext cx="3942080" cy="2463800"/>
          </a:xfrm>
          <a:prstGeom prst="rect">
            <a:avLst/>
          </a:prstGeom>
        </p:spPr>
      </p:pic>
    </p:spTree>
    <p:extLst>
      <p:ext uri="{BB962C8B-B14F-4D97-AF65-F5344CB8AC3E}">
        <p14:creationId xmlns:p14="http://schemas.microsoft.com/office/powerpoint/2010/main" val="37546250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DAD5D2"/>
        </a:solidFill>
        <a:effectLst/>
      </p:bgPr>
    </p:bg>
    <p:spTree>
      <p:nvGrpSpPr>
        <p:cNvPr id="1" name=""/>
        <p:cNvGrpSpPr/>
        <p:nvPr/>
      </p:nvGrpSpPr>
      <p:grpSpPr>
        <a:xfrm>
          <a:off x="0" y="0"/>
          <a:ext cx="0" cy="0"/>
          <a:chOff x="0" y="0"/>
          <a:chExt cx="0" cy="0"/>
        </a:xfrm>
      </p:grpSpPr>
      <p:sp>
        <p:nvSpPr>
          <p:cNvPr id="3" name="TextBox 3"/>
          <p:cNvSpPr txBox="1"/>
          <p:nvPr/>
        </p:nvSpPr>
        <p:spPr>
          <a:xfrm>
            <a:off x="1719292" y="440569"/>
            <a:ext cx="8753417" cy="598890"/>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lvl="0" indent="0" algn="ctr">
              <a:lnSpc>
                <a:spcPts val="4861"/>
              </a:lnSpc>
              <a:spcBef>
                <a:spcPct val="0"/>
              </a:spcBef>
            </a:pPr>
            <a:r>
              <a:rPr lang="en-US" sz="3522" spc="70">
                <a:solidFill>
                  <a:srgbClr val="0C1235"/>
                </a:solidFill>
                <a:latin typeface="Archivo Black"/>
                <a:ea typeface="Archivo Black"/>
                <a:cs typeface="Archivo Black"/>
                <a:sym typeface="Archivo Black"/>
              </a:rPr>
              <a:t>BRIDGE BUNDLE PROGRAM</a:t>
            </a:r>
          </a:p>
        </p:txBody>
      </p:sp>
      <p:sp>
        <p:nvSpPr>
          <p:cNvPr id="4" name="Freeform 4"/>
          <p:cNvSpPr/>
          <p:nvPr/>
        </p:nvSpPr>
        <p:spPr>
          <a:xfrm>
            <a:off x="11034282" y="213882"/>
            <a:ext cx="943837" cy="943837"/>
          </a:xfrm>
          <a:custGeom>
            <a:avLst/>
            <a:gdLst/>
            <a:ahLst/>
            <a:cxnLst/>
            <a:rect l="l" t="t" r="r" b="b"/>
            <a:pathLst>
              <a:path w="1415755" h="1415755">
                <a:moveTo>
                  <a:pt x="0" y="0"/>
                </a:moveTo>
                <a:lnTo>
                  <a:pt x="1415754" y="0"/>
                </a:lnTo>
                <a:lnTo>
                  <a:pt x="1415754" y="1415754"/>
                </a:lnTo>
                <a:lnTo>
                  <a:pt x="0" y="1415754"/>
                </a:lnTo>
                <a:lnTo>
                  <a:pt x="0" y="0"/>
                </a:lnTo>
                <a:close/>
              </a:path>
            </a:pathLst>
          </a:custGeom>
          <a:blipFill>
            <a:blip r:embed="rId2"/>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pic>
        <p:nvPicPr>
          <p:cNvPr id="5" name="Picture 4"/>
          <p:cNvPicPr>
            <a:picLocks noChangeAspect="1"/>
          </p:cNvPicPr>
          <p:nvPr/>
        </p:nvPicPr>
        <p:blipFill>
          <a:blip r:embed="rId3"/>
          <a:stretch>
            <a:fillRect/>
          </a:stretch>
        </p:blipFill>
        <p:spPr>
          <a:xfrm>
            <a:off x="858781" y="1150870"/>
            <a:ext cx="10266419" cy="5498485"/>
          </a:xfrm>
          <a:prstGeom prst="rect">
            <a:avLst/>
          </a:prstGeom>
        </p:spPr>
      </p:pic>
      <p:pic>
        <p:nvPicPr>
          <p:cNvPr id="8" name="Picture 7" descr="A white text on a black background&#10;&#10;AI-generated content may be incorrect.">
            <a:extLst>
              <a:ext uri="{FF2B5EF4-FFF2-40B4-BE49-F238E27FC236}">
                <a16:creationId xmlns:a16="http://schemas.microsoft.com/office/drawing/2014/main" id="{80FA20A3-AF35-4FDD-23B3-8AA464CB0A29}"/>
              </a:ext>
            </a:extLst>
          </p:cNvPr>
          <p:cNvPicPr>
            <a:picLocks noChangeAspect="1"/>
          </p:cNvPicPr>
          <p:nvPr/>
        </p:nvPicPr>
        <p:blipFill>
          <a:blip r:embed="rId4" cstate="print">
            <a:extLst>
              <a:ext uri="{28A0092B-C50C-407E-A947-70E740481C1C}">
                <a14:useLocalDpi xmlns:a14="http://schemas.microsoft.com/office/drawing/2010/main" val="0"/>
              </a:ext>
            </a:extLst>
          </a:blip>
          <a:srcRect b="21108"/>
          <a:stretch>
            <a:fillRect/>
          </a:stretch>
        </p:blipFill>
        <p:spPr>
          <a:xfrm>
            <a:off x="9939308" y="6121400"/>
            <a:ext cx="1066800" cy="394080"/>
          </a:xfrm>
          <a:prstGeom prst="rect">
            <a:avLst/>
          </a:prstGeom>
        </p:spPr>
      </p:pic>
    </p:spTree>
    <p:extLst>
      <p:ext uri="{BB962C8B-B14F-4D97-AF65-F5344CB8AC3E}">
        <p14:creationId xmlns:p14="http://schemas.microsoft.com/office/powerpoint/2010/main" val="17900746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DAD5D2"/>
        </a:solidFill>
        <a:effectLst/>
      </p:bgPr>
    </p:bg>
    <p:spTree>
      <p:nvGrpSpPr>
        <p:cNvPr id="1" name=""/>
        <p:cNvGrpSpPr/>
        <p:nvPr/>
      </p:nvGrpSpPr>
      <p:grpSpPr>
        <a:xfrm>
          <a:off x="0" y="0"/>
          <a:ext cx="0" cy="0"/>
          <a:chOff x="0" y="0"/>
          <a:chExt cx="0" cy="0"/>
        </a:xfrm>
      </p:grpSpPr>
      <p:sp>
        <p:nvSpPr>
          <p:cNvPr id="3" name="TextBox 3"/>
          <p:cNvSpPr txBox="1"/>
          <p:nvPr/>
        </p:nvSpPr>
        <p:spPr>
          <a:xfrm>
            <a:off x="1719292" y="440569"/>
            <a:ext cx="8753417" cy="598890"/>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lvl="0" indent="0" algn="ctr">
              <a:lnSpc>
                <a:spcPts val="4861"/>
              </a:lnSpc>
              <a:spcBef>
                <a:spcPct val="0"/>
              </a:spcBef>
            </a:pPr>
            <a:r>
              <a:rPr lang="en-US" sz="3522" spc="70">
                <a:solidFill>
                  <a:srgbClr val="0C1235"/>
                </a:solidFill>
                <a:latin typeface="Archivo Black"/>
                <a:ea typeface="Archivo Black"/>
                <a:cs typeface="Archivo Black"/>
                <a:sym typeface="Archivo Black"/>
              </a:rPr>
              <a:t>BRIDGE BUNDLE PROGRAM</a:t>
            </a:r>
          </a:p>
        </p:txBody>
      </p:sp>
      <p:sp>
        <p:nvSpPr>
          <p:cNvPr id="4" name="Freeform 4"/>
          <p:cNvSpPr/>
          <p:nvPr/>
        </p:nvSpPr>
        <p:spPr>
          <a:xfrm>
            <a:off x="11034282" y="213882"/>
            <a:ext cx="943837" cy="943837"/>
          </a:xfrm>
          <a:custGeom>
            <a:avLst/>
            <a:gdLst/>
            <a:ahLst/>
            <a:cxnLst/>
            <a:rect l="l" t="t" r="r" b="b"/>
            <a:pathLst>
              <a:path w="1415755" h="1415755">
                <a:moveTo>
                  <a:pt x="0" y="0"/>
                </a:moveTo>
                <a:lnTo>
                  <a:pt x="1415754" y="0"/>
                </a:lnTo>
                <a:lnTo>
                  <a:pt x="1415754" y="1415754"/>
                </a:lnTo>
                <a:lnTo>
                  <a:pt x="0" y="1415754"/>
                </a:lnTo>
                <a:lnTo>
                  <a:pt x="0" y="0"/>
                </a:lnTo>
                <a:close/>
              </a:path>
            </a:pathLst>
          </a:custGeom>
          <a:blipFill>
            <a:blip r:embed="rId2"/>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pic>
        <p:nvPicPr>
          <p:cNvPr id="2" name="Picture 1"/>
          <p:cNvPicPr>
            <a:picLocks noChangeAspect="1"/>
          </p:cNvPicPr>
          <p:nvPr/>
        </p:nvPicPr>
        <p:blipFill>
          <a:blip r:embed="rId3"/>
          <a:stretch>
            <a:fillRect/>
          </a:stretch>
        </p:blipFill>
        <p:spPr>
          <a:xfrm>
            <a:off x="874776" y="1193800"/>
            <a:ext cx="10442448" cy="5537201"/>
          </a:xfrm>
          <a:prstGeom prst="rect">
            <a:avLst/>
          </a:prstGeom>
        </p:spPr>
      </p:pic>
    </p:spTree>
    <p:extLst>
      <p:ext uri="{BB962C8B-B14F-4D97-AF65-F5344CB8AC3E}">
        <p14:creationId xmlns:p14="http://schemas.microsoft.com/office/powerpoint/2010/main" val="18765838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DAD5D2"/>
        </a:solidFill>
        <a:effectLst/>
      </p:bgPr>
    </p:bg>
    <p:spTree>
      <p:nvGrpSpPr>
        <p:cNvPr id="1" name=""/>
        <p:cNvGrpSpPr/>
        <p:nvPr/>
      </p:nvGrpSpPr>
      <p:grpSpPr>
        <a:xfrm>
          <a:off x="0" y="0"/>
          <a:ext cx="0" cy="0"/>
          <a:chOff x="0" y="0"/>
          <a:chExt cx="0" cy="0"/>
        </a:xfrm>
      </p:grpSpPr>
      <p:sp>
        <p:nvSpPr>
          <p:cNvPr id="3" name="TextBox 3"/>
          <p:cNvSpPr txBox="1"/>
          <p:nvPr/>
        </p:nvSpPr>
        <p:spPr>
          <a:xfrm>
            <a:off x="1719292" y="440569"/>
            <a:ext cx="8753417" cy="1248205"/>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marL="0" lvl="0" indent="0" algn="ctr">
              <a:lnSpc>
                <a:spcPts val="4861"/>
              </a:lnSpc>
              <a:spcBef>
                <a:spcPct val="0"/>
              </a:spcBef>
            </a:pPr>
            <a:r>
              <a:rPr lang="en-US" sz="3522" spc="70" dirty="0">
                <a:solidFill>
                  <a:srgbClr val="0C1235"/>
                </a:solidFill>
                <a:latin typeface="Archivo Black"/>
                <a:ea typeface="Archivo Black"/>
                <a:cs typeface="Archivo Black"/>
                <a:sym typeface="Archivo Black"/>
              </a:rPr>
              <a:t>LTIF 2.0</a:t>
            </a:r>
          </a:p>
          <a:p>
            <a:pPr marL="0" lvl="0" indent="0" algn="ctr">
              <a:lnSpc>
                <a:spcPts val="4861"/>
              </a:lnSpc>
              <a:spcBef>
                <a:spcPct val="0"/>
              </a:spcBef>
            </a:pPr>
            <a:r>
              <a:rPr lang="en-US" sz="3522" spc="70" dirty="0">
                <a:solidFill>
                  <a:srgbClr val="0C1235"/>
                </a:solidFill>
                <a:latin typeface="Archivo Black"/>
                <a:ea typeface="Archivo Black"/>
                <a:cs typeface="Archivo Black"/>
                <a:sym typeface="Archivo Black"/>
              </a:rPr>
              <a:t>$35 Million</a:t>
            </a:r>
          </a:p>
        </p:txBody>
      </p:sp>
      <p:sp>
        <p:nvSpPr>
          <p:cNvPr id="4" name="Freeform 4"/>
          <p:cNvSpPr/>
          <p:nvPr/>
        </p:nvSpPr>
        <p:spPr>
          <a:xfrm>
            <a:off x="11034282" y="213882"/>
            <a:ext cx="943837" cy="943837"/>
          </a:xfrm>
          <a:custGeom>
            <a:avLst/>
            <a:gdLst/>
            <a:ahLst/>
            <a:cxnLst/>
            <a:rect l="l" t="t" r="r" b="b"/>
            <a:pathLst>
              <a:path w="1415755" h="1415755">
                <a:moveTo>
                  <a:pt x="0" y="0"/>
                </a:moveTo>
                <a:lnTo>
                  <a:pt x="1415754" y="0"/>
                </a:lnTo>
                <a:lnTo>
                  <a:pt x="1415754" y="1415754"/>
                </a:lnTo>
                <a:lnTo>
                  <a:pt x="0" y="1415754"/>
                </a:lnTo>
                <a:lnTo>
                  <a:pt x="0" y="0"/>
                </a:lnTo>
                <a:close/>
              </a:path>
            </a:pathLst>
          </a:custGeom>
          <a:blipFill>
            <a:blip r:embed="rId2"/>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pic>
        <p:nvPicPr>
          <p:cNvPr id="5" name="Picture 4"/>
          <p:cNvPicPr>
            <a:picLocks noChangeAspect="1"/>
          </p:cNvPicPr>
          <p:nvPr/>
        </p:nvPicPr>
        <p:blipFill>
          <a:blip r:embed="rId3"/>
          <a:stretch>
            <a:fillRect/>
          </a:stretch>
        </p:blipFill>
        <p:spPr>
          <a:xfrm>
            <a:off x="152400" y="3277916"/>
            <a:ext cx="3531093" cy="2521302"/>
          </a:xfrm>
          <a:prstGeom prst="rect">
            <a:avLst/>
          </a:prstGeom>
        </p:spPr>
      </p:pic>
      <p:pic>
        <p:nvPicPr>
          <p:cNvPr id="6" name="Picture 5"/>
          <p:cNvPicPr>
            <a:picLocks noChangeAspect="1"/>
          </p:cNvPicPr>
          <p:nvPr/>
        </p:nvPicPr>
        <p:blipFill>
          <a:blip r:embed="rId4"/>
          <a:stretch>
            <a:fillRect/>
          </a:stretch>
        </p:blipFill>
        <p:spPr>
          <a:xfrm>
            <a:off x="8579826" y="3276600"/>
            <a:ext cx="3398293" cy="2743200"/>
          </a:xfrm>
          <a:prstGeom prst="rect">
            <a:avLst/>
          </a:prstGeom>
        </p:spPr>
      </p:pic>
      <p:pic>
        <p:nvPicPr>
          <p:cNvPr id="7" name="Picture 6"/>
          <p:cNvPicPr>
            <a:picLocks noChangeAspect="1"/>
          </p:cNvPicPr>
          <p:nvPr/>
        </p:nvPicPr>
        <p:blipFill>
          <a:blip r:embed="rId5"/>
          <a:stretch>
            <a:fillRect/>
          </a:stretch>
        </p:blipFill>
        <p:spPr>
          <a:xfrm>
            <a:off x="4057546" y="2413000"/>
            <a:ext cx="4076907" cy="4251135"/>
          </a:xfrm>
          <a:prstGeom prst="rect">
            <a:avLst/>
          </a:prstGeom>
        </p:spPr>
      </p:pic>
    </p:spTree>
    <p:extLst>
      <p:ext uri="{BB962C8B-B14F-4D97-AF65-F5344CB8AC3E}">
        <p14:creationId xmlns:p14="http://schemas.microsoft.com/office/powerpoint/2010/main" val="3265871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5"/>
          <p:cNvGrpSpPr/>
          <p:nvPr/>
        </p:nvGrpSpPr>
        <p:grpSpPr>
          <a:xfrm>
            <a:off x="0" y="6604934"/>
            <a:ext cx="12192000" cy="253066"/>
            <a:chOff x="0" y="0"/>
            <a:chExt cx="4816593" cy="99977"/>
          </a:xfrm>
        </p:grpSpPr>
        <p:sp>
          <p:nvSpPr>
            <p:cNvPr id="6" name="Freeform 6"/>
            <p:cNvSpPr/>
            <p:nvPr/>
          </p:nvSpPr>
          <p:spPr>
            <a:xfrm>
              <a:off x="0" y="0"/>
              <a:ext cx="4816592" cy="99977"/>
            </a:xfrm>
            <a:custGeom>
              <a:avLst/>
              <a:gdLst/>
              <a:ahLst/>
              <a:cxnLst/>
              <a:rect l="l" t="t" r="r" b="b"/>
              <a:pathLst>
                <a:path w="4816592" h="99977">
                  <a:moveTo>
                    <a:pt x="0" y="0"/>
                  </a:moveTo>
                  <a:lnTo>
                    <a:pt x="4816592" y="0"/>
                  </a:lnTo>
                  <a:lnTo>
                    <a:pt x="4816592" y="99977"/>
                  </a:lnTo>
                  <a:lnTo>
                    <a:pt x="0" y="99977"/>
                  </a:lnTo>
                  <a:close/>
                </a:path>
              </a:pathLst>
            </a:custGeom>
            <a:solidFill>
              <a:srgbClr val="0C1235"/>
            </a:solid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7" name="TextBox 7"/>
            <p:cNvSpPr txBox="1"/>
            <p:nvPr/>
          </p:nvSpPr>
          <p:spPr>
            <a:xfrm>
              <a:off x="0" y="47625"/>
              <a:ext cx="4816593" cy="52352"/>
            </a:xfrm>
            <a:prstGeom prst="rect">
              <a:avLst/>
            </a:prstGeom>
          </p:spPr>
          <p:txBody>
            <a:bodyPr lIns="33867" tIns="33867" rIns="33867" bIns="33867" rtlCol="0" anchor="ct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1179"/>
                </a:lnSpc>
              </a:pPr>
              <a:endParaRPr sz="800"/>
            </a:p>
          </p:txBody>
        </p:sp>
      </p:grpSp>
      <p:grpSp>
        <p:nvGrpSpPr>
          <p:cNvPr id="10" name="Group 10"/>
          <p:cNvGrpSpPr/>
          <p:nvPr/>
        </p:nvGrpSpPr>
        <p:grpSpPr>
          <a:xfrm>
            <a:off x="7050874" y="1461098"/>
            <a:ext cx="3454400" cy="3309033"/>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2"/>
              <a:stretch>
                <a:fillRect/>
              </a:stretch>
            </a:blipFill>
            <a:ln w="57150" cap="sq">
              <a:solidFill>
                <a:srgbClr val="0C1235"/>
              </a:solidFill>
              <a:prstDash val="solid"/>
              <a:miter/>
            </a:ln>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grpSp>
      <p:sp>
        <p:nvSpPr>
          <p:cNvPr id="12" name="Freeform 12"/>
          <p:cNvSpPr/>
          <p:nvPr/>
        </p:nvSpPr>
        <p:spPr>
          <a:xfrm>
            <a:off x="2482123" y="3691897"/>
            <a:ext cx="1706495" cy="1706495"/>
          </a:xfrm>
          <a:custGeom>
            <a:avLst/>
            <a:gdLst/>
            <a:ahLst/>
            <a:cxnLst/>
            <a:rect l="l" t="t" r="r" b="b"/>
            <a:pathLst>
              <a:path w="2559743" h="2559743">
                <a:moveTo>
                  <a:pt x="0" y="0"/>
                </a:moveTo>
                <a:lnTo>
                  <a:pt x="2559743" y="0"/>
                </a:lnTo>
                <a:lnTo>
                  <a:pt x="2559743" y="2559743"/>
                </a:lnTo>
                <a:lnTo>
                  <a:pt x="0" y="2559743"/>
                </a:lnTo>
                <a:lnTo>
                  <a:pt x="0" y="0"/>
                </a:lnTo>
                <a:close/>
              </a:path>
            </a:pathLst>
          </a:custGeom>
          <a:blipFill>
            <a:blip r:embed="rId3"/>
            <a:stretch>
              <a:fillRect/>
            </a:stretch>
          </a:blipFill>
        </p:spPr>
        <p:txBody>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endParaRPr lang="en-US" sz="800"/>
          </a:p>
        </p:txBody>
      </p:sp>
      <p:sp>
        <p:nvSpPr>
          <p:cNvPr id="13" name="TextBox 13"/>
          <p:cNvSpPr txBox="1"/>
          <p:nvPr/>
        </p:nvSpPr>
        <p:spPr>
          <a:xfrm>
            <a:off x="481345" y="1402459"/>
            <a:ext cx="5708051" cy="1550809"/>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4061"/>
              </a:lnSpc>
            </a:pPr>
            <a:r>
              <a:rPr lang="en-US" sz="2943" spc="59">
                <a:solidFill>
                  <a:srgbClr val="0C1235"/>
                </a:solidFill>
                <a:latin typeface="Archivo Black"/>
                <a:ea typeface="Archivo Black"/>
                <a:cs typeface="Archivo Black"/>
                <a:sym typeface="Archivo Black"/>
              </a:rPr>
              <a:t>ARCHIE P CHAISSON, III</a:t>
            </a:r>
          </a:p>
          <a:p>
            <a:pPr algn="ctr">
              <a:lnSpc>
                <a:spcPts val="4061"/>
              </a:lnSpc>
            </a:pPr>
            <a:r>
              <a:rPr lang="en-US" sz="2943" spc="59">
                <a:solidFill>
                  <a:srgbClr val="7E5E3C"/>
                </a:solidFill>
                <a:latin typeface="Archivo Black"/>
                <a:ea typeface="Archivo Black"/>
                <a:cs typeface="Archivo Black"/>
                <a:sym typeface="Archivo Black"/>
              </a:rPr>
              <a:t> EXECUTIVE DIRECTOR</a:t>
            </a:r>
          </a:p>
          <a:p>
            <a:pPr marL="0" lvl="0" indent="0" algn="ctr">
              <a:lnSpc>
                <a:spcPts val="4061"/>
              </a:lnSpc>
              <a:spcBef>
                <a:spcPct val="0"/>
              </a:spcBef>
            </a:pPr>
            <a:endParaRPr lang="en-US" sz="2943" spc="59">
              <a:solidFill>
                <a:srgbClr val="7E5E3C"/>
              </a:solidFill>
              <a:latin typeface="Archivo Black"/>
              <a:ea typeface="Archivo Black"/>
              <a:cs typeface="Archivo Black"/>
              <a:sym typeface="Archivo Black"/>
            </a:endParaRPr>
          </a:p>
        </p:txBody>
      </p:sp>
      <p:sp>
        <p:nvSpPr>
          <p:cNvPr id="14" name="TextBox 14"/>
          <p:cNvSpPr txBox="1"/>
          <p:nvPr/>
        </p:nvSpPr>
        <p:spPr>
          <a:xfrm>
            <a:off x="1322503" y="2480818"/>
            <a:ext cx="4025735" cy="917547"/>
          </a:xfrm>
          <a:prstGeom prst="rect">
            <a:avLst/>
          </a:prstGeom>
        </p:spPr>
        <p:txBody>
          <a:bodyPr wrap="square" lIns="0" tIns="0" rIns="0" bIns="0" rtlCol="0" anchor="t">
            <a:spAutoFit/>
          </a:bodyPr>
          <a:lstStyle>
            <a:defPPr>
              <a:defRPr lang="en-US"/>
            </a:defPPr>
            <a:lvl1pPr marL="0" algn="l" defTabSz="609539" rtl="0" eaLnBrk="1" latinLnBrk="0" hangingPunct="1">
              <a:defRPr sz="1200" kern="1200">
                <a:solidFill>
                  <a:schemeClr val="tx1"/>
                </a:solidFill>
                <a:latin typeface="+mn-lt"/>
                <a:ea typeface="+mn-ea"/>
                <a:cs typeface="+mn-cs"/>
              </a:defRPr>
            </a:lvl1pPr>
            <a:lvl2pPr marL="304770" algn="l" defTabSz="609539" rtl="0" eaLnBrk="1" latinLnBrk="0" hangingPunct="1">
              <a:defRPr sz="1200" kern="1200">
                <a:solidFill>
                  <a:schemeClr val="tx1"/>
                </a:solidFill>
                <a:latin typeface="+mn-lt"/>
                <a:ea typeface="+mn-ea"/>
                <a:cs typeface="+mn-cs"/>
              </a:defRPr>
            </a:lvl2pPr>
            <a:lvl3pPr marL="609539" algn="l" defTabSz="609539" rtl="0" eaLnBrk="1" latinLnBrk="0" hangingPunct="1">
              <a:defRPr sz="1200" kern="1200">
                <a:solidFill>
                  <a:schemeClr val="tx1"/>
                </a:solidFill>
                <a:latin typeface="+mn-lt"/>
                <a:ea typeface="+mn-ea"/>
                <a:cs typeface="+mn-cs"/>
              </a:defRPr>
            </a:lvl3pPr>
            <a:lvl4pPr marL="914309" algn="l" defTabSz="609539" rtl="0" eaLnBrk="1" latinLnBrk="0" hangingPunct="1">
              <a:defRPr sz="1200" kern="1200">
                <a:solidFill>
                  <a:schemeClr val="tx1"/>
                </a:solidFill>
                <a:latin typeface="+mn-lt"/>
                <a:ea typeface="+mn-ea"/>
                <a:cs typeface="+mn-cs"/>
              </a:defRPr>
            </a:lvl4pPr>
            <a:lvl5pPr marL="1219078" algn="l" defTabSz="609539" rtl="0" eaLnBrk="1" latinLnBrk="0" hangingPunct="1">
              <a:defRPr sz="1200" kern="1200">
                <a:solidFill>
                  <a:schemeClr val="tx1"/>
                </a:solidFill>
                <a:latin typeface="+mn-lt"/>
                <a:ea typeface="+mn-ea"/>
                <a:cs typeface="+mn-cs"/>
              </a:defRPr>
            </a:lvl5pPr>
            <a:lvl6pPr marL="1523848" algn="l" defTabSz="609539" rtl="0" eaLnBrk="1" latinLnBrk="0" hangingPunct="1">
              <a:defRPr sz="1200" kern="1200">
                <a:solidFill>
                  <a:schemeClr val="tx1"/>
                </a:solidFill>
                <a:latin typeface="+mn-lt"/>
                <a:ea typeface="+mn-ea"/>
                <a:cs typeface="+mn-cs"/>
              </a:defRPr>
            </a:lvl6pPr>
            <a:lvl7pPr marL="1828617" algn="l" defTabSz="609539" rtl="0" eaLnBrk="1" latinLnBrk="0" hangingPunct="1">
              <a:defRPr sz="1200" kern="1200">
                <a:solidFill>
                  <a:schemeClr val="tx1"/>
                </a:solidFill>
                <a:latin typeface="+mn-lt"/>
                <a:ea typeface="+mn-ea"/>
                <a:cs typeface="+mn-cs"/>
              </a:defRPr>
            </a:lvl7pPr>
            <a:lvl8pPr marL="2133387" algn="l" defTabSz="609539" rtl="0" eaLnBrk="1" latinLnBrk="0" hangingPunct="1">
              <a:defRPr sz="1200" kern="1200">
                <a:solidFill>
                  <a:schemeClr val="tx1"/>
                </a:solidFill>
                <a:latin typeface="+mn-lt"/>
                <a:ea typeface="+mn-ea"/>
                <a:cs typeface="+mn-cs"/>
              </a:defRPr>
            </a:lvl8pPr>
            <a:lvl9pPr marL="2438156" algn="l" defTabSz="609539" rtl="0" eaLnBrk="1" latinLnBrk="0" hangingPunct="1">
              <a:defRPr sz="1200" kern="1200">
                <a:solidFill>
                  <a:schemeClr val="tx1"/>
                </a:solidFill>
                <a:latin typeface="+mn-lt"/>
                <a:ea typeface="+mn-ea"/>
                <a:cs typeface="+mn-cs"/>
              </a:defRPr>
            </a:lvl9pPr>
          </a:lstStyle>
          <a:p>
            <a:pPr algn="ctr">
              <a:lnSpc>
                <a:spcPts val="3833"/>
              </a:lnSpc>
            </a:pPr>
            <a:r>
              <a:rPr lang="en-US" sz="2007" u="sng" spc="197">
                <a:solidFill>
                  <a:srgbClr val="231F20"/>
                </a:solidFill>
                <a:latin typeface="Montserrat"/>
                <a:ea typeface="Montserrat"/>
                <a:cs typeface="Montserrat"/>
                <a:sym typeface="Montserrat"/>
                <a:hlinkClick r:id="rId4" tooltip="mailto:archie.chaisson@la.gov"/>
              </a:rPr>
              <a:t>archie.chaisson@la.gov</a:t>
            </a:r>
          </a:p>
          <a:p>
            <a:pPr marL="0" lvl="0" indent="0" algn="ctr">
              <a:lnSpc>
                <a:spcPts val="3833"/>
              </a:lnSpc>
            </a:pPr>
            <a:r>
              <a:rPr lang="en-US" sz="2007" spc="197">
                <a:solidFill>
                  <a:srgbClr val="231F20"/>
                </a:solidFill>
                <a:latin typeface="Montserrat"/>
                <a:ea typeface="Montserrat"/>
                <a:cs typeface="Montserrat"/>
                <a:sym typeface="Montserrat"/>
              </a:rPr>
              <a:t> (225) 342-7178</a:t>
            </a:r>
          </a:p>
        </p:txBody>
      </p:sp>
    </p:spTree>
    <p:extLst>
      <p:ext uri="{BB962C8B-B14F-4D97-AF65-F5344CB8AC3E}">
        <p14:creationId xmlns:p14="http://schemas.microsoft.com/office/powerpoint/2010/main" val="82660780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TotalTime>
  <Words>1029</Words>
  <Application>Microsoft Office PowerPoint</Application>
  <PresentationFormat>Widescreen</PresentationFormat>
  <Paragraphs>158</Paragraphs>
  <Slides>26</Slides>
  <Notes>13</Notes>
  <HiddenSlides>0</HiddenSlides>
  <MMClips>0</MMClips>
  <ScaleCrop>false</ScaleCrop>
  <HeadingPairs>
    <vt:vector size="6" baseType="variant">
      <vt:variant>
        <vt:lpstr>Fonts Used</vt:lpstr>
      </vt:variant>
      <vt:variant>
        <vt:i4>11</vt:i4>
      </vt:variant>
      <vt:variant>
        <vt:lpstr>Theme</vt:lpstr>
      </vt:variant>
      <vt:variant>
        <vt:i4>2</vt:i4>
      </vt:variant>
      <vt:variant>
        <vt:lpstr>Slide Titles</vt:lpstr>
      </vt:variant>
      <vt:variant>
        <vt:i4>26</vt:i4>
      </vt:variant>
    </vt:vector>
  </HeadingPairs>
  <TitlesOfParts>
    <vt:vector size="39" baseType="lpstr">
      <vt:lpstr>Aptos</vt:lpstr>
      <vt:lpstr>Archivo Black</vt:lpstr>
      <vt:lpstr>Arial</vt:lpstr>
      <vt:lpstr>Calibri</vt:lpstr>
      <vt:lpstr>Century Gothic</vt:lpstr>
      <vt:lpstr>Corbel</vt:lpstr>
      <vt:lpstr>Franklin Gothic Demi</vt:lpstr>
      <vt:lpstr>Franklin Gothic Medium</vt:lpstr>
      <vt:lpstr>Montserrat</vt:lpstr>
      <vt:lpstr>Montserrat Bold</vt:lpstr>
      <vt:lpstr>Public Sans Bold</vt:lpstr>
      <vt:lpstr>Office Theme</vt:lpstr>
      <vt:lpstr>Office Theme</vt:lpstr>
      <vt:lpstr>Louisiana Department of Transportation and Development  Project Outlook 2025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Engineering Priorities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Courtney Hutchinson</dc:creator>
  <cp:lastModifiedBy>Courtney Hutchinson</cp:lastModifiedBy>
  <cp:revision>1</cp:revision>
  <dcterms:created xsi:type="dcterms:W3CDTF">2025-11-24T17:40:27Z</dcterms:created>
  <dcterms:modified xsi:type="dcterms:W3CDTF">2025-11-24T17:44:53Z</dcterms:modified>
</cp:coreProperties>
</file>