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6"/>
  </p:notesMasterIdLst>
  <p:sldIdLst>
    <p:sldId id="289" r:id="rId2"/>
    <p:sldId id="6512" r:id="rId3"/>
    <p:sldId id="6519" r:id="rId4"/>
    <p:sldId id="6559" r:id="rId5"/>
    <p:sldId id="6513" r:id="rId6"/>
    <p:sldId id="6517" r:id="rId7"/>
    <p:sldId id="6514" r:id="rId8"/>
    <p:sldId id="6545" r:id="rId9"/>
    <p:sldId id="6515" r:id="rId10"/>
    <p:sldId id="6516" r:id="rId11"/>
    <p:sldId id="6518" r:id="rId12"/>
    <p:sldId id="6547" r:id="rId13"/>
    <p:sldId id="6548" r:id="rId14"/>
    <p:sldId id="28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ain Template" id="{6B2A4BA4-32EB-1449-A98F-A9D666A42830}">
          <p14:sldIdLst>
            <p14:sldId id="289"/>
            <p14:sldId id="6512"/>
            <p14:sldId id="6519"/>
            <p14:sldId id="6559"/>
            <p14:sldId id="6513"/>
            <p14:sldId id="6517"/>
            <p14:sldId id="6514"/>
            <p14:sldId id="6545"/>
            <p14:sldId id="6515"/>
            <p14:sldId id="6516"/>
            <p14:sldId id="6518"/>
            <p14:sldId id="6547"/>
            <p14:sldId id="6548"/>
            <p14:sldId id="28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5BA"/>
    <a:srgbClr val="3E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BDE6EC-058F-2448-8047-63473939E4F5}" v="2" dt="2024-01-02T18:56:25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2578"/>
    <p:restoredTop sz="63288"/>
  </p:normalViewPr>
  <p:slideViewPr>
    <p:cSldViewPr snapToGrid="0">
      <p:cViewPr varScale="1">
        <p:scale>
          <a:sx n="148" d="100"/>
          <a:sy n="148" d="100"/>
        </p:scale>
        <p:origin x="20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berly Pouncey" userId="462186.egnyte.egnyte.com_tp_egnyte_plus" providerId="OAuth2" clId="{C8BDE6EC-058F-2448-8047-63473939E4F5}"/>
    <pc:docChg chg="custSel modSld modMainMaster">
      <pc:chgData name="Kimberly Pouncey" userId="462186.egnyte.egnyte.com_tp_egnyte_plus" providerId="OAuth2" clId="{C8BDE6EC-058F-2448-8047-63473939E4F5}" dt="2024-01-02T18:56:25.400" v="597"/>
      <pc:docMkLst>
        <pc:docMk/>
      </pc:docMkLst>
      <pc:sldChg chg="modSp mod">
        <pc:chgData name="Kimberly Pouncey" userId="462186.egnyte.egnyte.com_tp_egnyte_plus" providerId="OAuth2" clId="{C8BDE6EC-058F-2448-8047-63473939E4F5}" dt="2024-01-02T18:56:12.471" v="595" actId="14861"/>
        <pc:sldMkLst>
          <pc:docMk/>
          <pc:sldMk cId="3618900124" sldId="6525"/>
        </pc:sldMkLst>
        <pc:picChg chg="mod">
          <ac:chgData name="Kimberly Pouncey" userId="462186.egnyte.egnyte.com_tp_egnyte_plus" providerId="OAuth2" clId="{C8BDE6EC-058F-2448-8047-63473939E4F5}" dt="2024-01-02T18:56:12.471" v="595" actId="14861"/>
          <ac:picMkLst>
            <pc:docMk/>
            <pc:sldMk cId="3618900124" sldId="6525"/>
            <ac:picMk id="8" creationId="{3F423539-6144-21C6-F10D-A0EC0978D0DE}"/>
          </ac:picMkLst>
        </pc:picChg>
      </pc:sldChg>
      <pc:sldChg chg="addSp delSp modSp mod">
        <pc:chgData name="Kimberly Pouncey" userId="462186.egnyte.egnyte.com_tp_egnyte_plus" providerId="OAuth2" clId="{C8BDE6EC-058F-2448-8047-63473939E4F5}" dt="2024-01-02T18:56:25.400" v="597"/>
        <pc:sldMkLst>
          <pc:docMk/>
          <pc:sldMk cId="193871063" sldId="6539"/>
        </pc:sldMkLst>
        <pc:picChg chg="add mod">
          <ac:chgData name="Kimberly Pouncey" userId="462186.egnyte.egnyte.com_tp_egnyte_plus" providerId="OAuth2" clId="{C8BDE6EC-058F-2448-8047-63473939E4F5}" dt="2024-01-02T18:56:25.400" v="597"/>
          <ac:picMkLst>
            <pc:docMk/>
            <pc:sldMk cId="193871063" sldId="6539"/>
            <ac:picMk id="2" creationId="{D33CF00B-5D57-1B35-D007-7E16D849DF30}"/>
          </ac:picMkLst>
        </pc:picChg>
        <pc:picChg chg="del">
          <ac:chgData name="Kimberly Pouncey" userId="462186.egnyte.egnyte.com_tp_egnyte_plus" providerId="OAuth2" clId="{C8BDE6EC-058F-2448-8047-63473939E4F5}" dt="2024-01-02T18:56:25.044" v="596" actId="478"/>
          <ac:picMkLst>
            <pc:docMk/>
            <pc:sldMk cId="193871063" sldId="6539"/>
            <ac:picMk id="4" creationId="{4702C062-12B0-3321-053B-847A90EB3DAD}"/>
          </ac:picMkLst>
        </pc:picChg>
      </pc:sldChg>
      <pc:sldMasterChg chg="modSldLayout">
        <pc:chgData name="Kimberly Pouncey" userId="462186.egnyte.egnyte.com_tp_egnyte_plus" providerId="OAuth2" clId="{C8BDE6EC-058F-2448-8047-63473939E4F5}" dt="2024-01-02T18:55:29.172" v="5" actId="207"/>
        <pc:sldMasterMkLst>
          <pc:docMk/>
          <pc:sldMasterMk cId="1858587339" sldId="2147483672"/>
        </pc:sldMasterMkLst>
        <pc:sldLayoutChg chg="modSp">
          <pc:chgData name="Kimberly Pouncey" userId="462186.egnyte.egnyte.com_tp_egnyte_plus" providerId="OAuth2" clId="{C8BDE6EC-058F-2448-8047-63473939E4F5}" dt="2024-01-02T18:54:59.453" v="0" actId="207"/>
          <pc:sldLayoutMkLst>
            <pc:docMk/>
            <pc:sldMasterMk cId="1858587339" sldId="2147483672"/>
            <pc:sldLayoutMk cId="3956738803" sldId="2147483677"/>
          </pc:sldLayoutMkLst>
          <pc:spChg chg="mod">
            <ac:chgData name="Kimberly Pouncey" userId="462186.egnyte.egnyte.com_tp_egnyte_plus" providerId="OAuth2" clId="{C8BDE6EC-058F-2448-8047-63473939E4F5}" dt="2024-01-02T18:54:59.453" v="0" actId="207"/>
            <ac:spMkLst>
              <pc:docMk/>
              <pc:sldMasterMk cId="1858587339" sldId="2147483672"/>
              <pc:sldLayoutMk cId="3956738803" sldId="2147483677"/>
              <ac:spMk id="6" creationId="{5DEB5C0C-741B-5411-C5E5-AE9425DB6EF2}"/>
            </ac:spMkLst>
          </pc:spChg>
        </pc:sldLayoutChg>
        <pc:sldLayoutChg chg="modSp mod">
          <pc:chgData name="Kimberly Pouncey" userId="462186.egnyte.egnyte.com_tp_egnyte_plus" providerId="OAuth2" clId="{C8BDE6EC-058F-2448-8047-63473939E4F5}" dt="2024-01-02T18:55:09.783" v="1" actId="207"/>
          <pc:sldLayoutMkLst>
            <pc:docMk/>
            <pc:sldMasterMk cId="1858587339" sldId="2147483672"/>
            <pc:sldLayoutMk cId="1252423928" sldId="2147483678"/>
          </pc:sldLayoutMkLst>
          <pc:spChg chg="mod">
            <ac:chgData name="Kimberly Pouncey" userId="462186.egnyte.egnyte.com_tp_egnyte_plus" providerId="OAuth2" clId="{C8BDE6EC-058F-2448-8047-63473939E4F5}" dt="2024-01-02T18:55:09.783" v="1" actId="207"/>
            <ac:spMkLst>
              <pc:docMk/>
              <pc:sldMasterMk cId="1858587339" sldId="2147483672"/>
              <pc:sldLayoutMk cId="1252423928" sldId="2147483678"/>
              <ac:spMk id="2" creationId="{41649829-D2C6-8906-3F2A-5D017CCB374E}"/>
            </ac:spMkLst>
          </pc:spChg>
        </pc:sldLayoutChg>
        <pc:sldLayoutChg chg="modSp mod">
          <pc:chgData name="Kimberly Pouncey" userId="462186.egnyte.egnyte.com_tp_egnyte_plus" providerId="OAuth2" clId="{C8BDE6EC-058F-2448-8047-63473939E4F5}" dt="2024-01-02T18:55:29.172" v="5" actId="207"/>
          <pc:sldLayoutMkLst>
            <pc:docMk/>
            <pc:sldMasterMk cId="1858587339" sldId="2147483672"/>
            <pc:sldLayoutMk cId="990954760" sldId="2147483679"/>
          </pc:sldLayoutMkLst>
          <pc:spChg chg="mod">
            <ac:chgData name="Kimberly Pouncey" userId="462186.egnyte.egnyte.com_tp_egnyte_plus" providerId="OAuth2" clId="{C8BDE6EC-058F-2448-8047-63473939E4F5}" dt="2024-01-02T18:55:29.172" v="5" actId="207"/>
            <ac:spMkLst>
              <pc:docMk/>
              <pc:sldMasterMk cId="1858587339" sldId="2147483672"/>
              <pc:sldLayoutMk cId="990954760" sldId="2147483679"/>
              <ac:spMk id="7" creationId="{FA00C611-25F9-F550-D496-A5FC6C99246D}"/>
            </ac:spMkLst>
          </pc:spChg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acec20005-my.sharepoint.com/personal/tgrogan_acec_org/Documents/My%20Docs/Economic%20Updates/Egnyte%20Conf%20Preso%20Apr%202024/WD_Merg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r>
              <a:rPr lang="en-US" sz="1400" b="1" dirty="0"/>
              <a:t>Change in Number of Occupations at A/E Firms</a:t>
            </a:r>
          </a:p>
          <a:p>
            <a:pPr>
              <a:defRPr sz="1400" b="1"/>
            </a:pPr>
            <a:r>
              <a:rPr lang="en-US" sz="1400" b="1" dirty="0"/>
              <a:t>2012 vs. 2022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 Narrow" panose="020B060602020203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compare!$D$2:$E$2</c:f>
              <c:numCache>
                <c:formatCode>[$-409]mmm\-yy;@</c:formatCode>
                <c:ptCount val="2"/>
                <c:pt idx="0">
                  <c:v>41030</c:v>
                </c:pt>
                <c:pt idx="1">
                  <c:v>44682</c:v>
                </c:pt>
              </c:numCache>
            </c:numRef>
          </c:cat>
          <c:val>
            <c:numRef>
              <c:f>compare!$D$3:$E$3</c:f>
              <c:numCache>
                <c:formatCode>General</c:formatCode>
                <c:ptCount val="2"/>
                <c:pt idx="0">
                  <c:v>245</c:v>
                </c:pt>
                <c:pt idx="1">
                  <c:v>274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F9-4035-B04D-3916D74014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00316992"/>
        <c:axId val="1424012384"/>
      </c:barChart>
      <c:catAx>
        <c:axId val="1500316992"/>
        <c:scaling>
          <c:orientation val="minMax"/>
        </c:scaling>
        <c:delete val="0"/>
        <c:axPos val="b"/>
        <c:numFmt formatCode="[$-409]mmm\-yy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en-US"/>
          </a:p>
        </c:txPr>
        <c:crossAx val="1424012384"/>
        <c:crosses val="autoZero"/>
        <c:auto val="0"/>
        <c:lblAlgn val="ctr"/>
        <c:lblOffset val="100"/>
        <c:noMultiLvlLbl val="0"/>
      </c:catAx>
      <c:valAx>
        <c:axId val="142401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en-US"/>
          </a:p>
        </c:txPr>
        <c:crossAx val="15003169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solidFill>
        <a:schemeClr val="tx1"/>
      </a:solidFill>
      <a:round/>
    </a:ln>
    <a:effectLst/>
  </c:spPr>
  <c:txPr>
    <a:bodyPr/>
    <a:lstStyle/>
    <a:p>
      <a:pPr>
        <a:defRPr sz="1400">
          <a:latin typeface="Arial Narrow" panose="020B060602020203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876770-268F-694A-B866-90DB61AC63D0}" type="datetimeFigureOut">
              <a:rPr lang="en-US" smtClean="0"/>
              <a:t>7/25/25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27D451-2907-3746-AAFC-B3DC31D594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54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rkreading.com/application-security/hundreds-of-llm-servers-expose-corporate-health-and-other-online-data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Panel Question:</a:t>
            </a:r>
            <a:br>
              <a:rPr lang="en-US" dirty="0"/>
            </a:br>
            <a:r>
              <a:rPr lang="en-US" sz="9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Many firms fall into one of three buckets: early adopters, observers, or skeptics. What early indicators indicate a firm is ready—or not ready—to begin adopting AI?</a:t>
            </a:r>
            <a:endParaRPr lang="en-US" b="0" i="0" dirty="0"/>
          </a:p>
          <a:p>
            <a:endParaRPr lang="en-US" b="1" dirty="0"/>
          </a:p>
          <a:p>
            <a:r>
              <a:rPr lang="en-US" b="1" dirty="0"/>
              <a:t>Talking Points (Barker &amp; Kasey):</a:t>
            </a:r>
            <a:endParaRPr lang="en-US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Firms with strong internal communication and tech leads tend to pilot AI first.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Smaller firms may observe to avoid perceived risk, but that can stall progress.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Skeptics are often unclear on the business value or overwhelmed by technical terminology. Depending on the organization, there can even be a significant fear of AI adoption. 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12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Joelle:</a:t>
            </a: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Many firms lack strategic data management expertise; teams remain siloed.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Without clear ownership, old habits persist. Need aligned systems and process clarity.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Success depends on cross-functional collaboration and a data maturity roadmap. [Tech-savvy people, translators]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720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Joelle:</a:t>
            </a:r>
            <a:endParaRPr lang="en-US" dirty="0"/>
          </a:p>
          <a:p>
            <a:r>
              <a:rPr lang="en-US" dirty="0"/>
              <a:t>New roles—data scientists, interface designers—demand modern infrastructure.</a:t>
            </a:r>
          </a:p>
          <a:p>
            <a:endParaRPr lang="en-US" dirty="0"/>
          </a:p>
          <a:p>
            <a:r>
              <a:rPr lang="en-US" dirty="0"/>
              <a:t>Outdated tools alienate new talent and reduce collaboration across disciplines.</a:t>
            </a:r>
          </a:p>
          <a:p>
            <a:endParaRPr lang="en-US" dirty="0"/>
          </a:p>
          <a:p>
            <a:r>
              <a:rPr lang="en-US" dirty="0"/>
              <a:t>Retention and productivity require platforms that support this evolving workforce.</a:t>
            </a:r>
          </a:p>
          <a:p>
            <a:endParaRPr lang="en-US" dirty="0"/>
          </a:p>
          <a:p>
            <a:r>
              <a:rPr lang="en-US" dirty="0"/>
              <a:t>This is why </a:t>
            </a:r>
            <a:r>
              <a:rPr lang="en-US" b="1" dirty="0"/>
              <a:t>upskilling, process clarity, and intuitive technology adoption</a:t>
            </a:r>
            <a:r>
              <a:rPr lang="en-US" dirty="0"/>
              <a:t> are becoming strategic imperatives.</a:t>
            </a:r>
          </a:p>
          <a:p>
            <a:endParaRPr lang="en-US" dirty="0"/>
          </a:p>
          <a:p>
            <a:r>
              <a:rPr lang="en-US" dirty="0"/>
              <a:t>If we want to attract and retain the next generation of talent, we need to equip them with systems that are as dynamic and collaborative as they are.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016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BE368-626A-8597-F6CA-AC8838705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D7B0BD-71E3-F62B-B3AD-941D1C28AD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5DCA28-573D-FB5A-3445-A032237D99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Audience Prompt:</a:t>
            </a:r>
            <a:br>
              <a:rPr lang="en-US" dirty="0"/>
            </a:br>
            <a:r>
              <a:rPr lang="en-US" dirty="0"/>
              <a:t>By a show of hands: Who is actively piloting or implementing AI today?</a:t>
            </a:r>
          </a:p>
          <a:p>
            <a:endParaRPr lang="en-US" b="1" dirty="0"/>
          </a:p>
          <a:p>
            <a:r>
              <a:rPr lang="en-US" b="1" dirty="0"/>
              <a:t>Follow-Up Discussion:</a:t>
            </a:r>
            <a:endParaRPr lang="en-US" dirty="0"/>
          </a:p>
          <a:p>
            <a:r>
              <a:rPr lang="en-US" dirty="0"/>
              <a:t>What types of AI are you testing?</a:t>
            </a:r>
          </a:p>
          <a:p>
            <a:r>
              <a:rPr lang="en-US" dirty="0"/>
              <a:t>What problem are you trying to solve?</a:t>
            </a:r>
          </a:p>
          <a:p>
            <a:endParaRPr lang="en-US" dirty="0"/>
          </a:p>
          <a:p>
            <a:r>
              <a:rPr lang="en-US" b="1" dirty="0"/>
              <a:t>Audience Prompt:</a:t>
            </a:r>
            <a:br>
              <a:rPr lang="en-US" dirty="0"/>
            </a:br>
            <a:r>
              <a:rPr lang="en-US" dirty="0"/>
              <a:t>Who would like to share their experiences?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1C638-A932-88C3-0502-EC4D9CD08C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690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4D254-15D2-336C-5A08-7497267F2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F4E17-27D8-E331-87A8-30A71D4ED7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A53BEE-64A5-2D31-45FC-C958895D1B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Panel Question to Joelle:</a:t>
            </a:r>
            <a:br>
              <a:rPr lang="en-US" dirty="0"/>
            </a:br>
            <a:r>
              <a:rPr lang="en-US" dirty="0"/>
              <a:t>What are realistic starting points for billable AI use?</a:t>
            </a:r>
          </a:p>
          <a:p>
            <a:endParaRPr lang="en-US" b="1" dirty="0"/>
          </a:p>
          <a:p>
            <a:r>
              <a:rPr lang="en-US" b="1" dirty="0"/>
              <a:t>Talking Points:</a:t>
            </a:r>
            <a:endParaRPr lang="en-US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 with pain points that already eat into billable time: RFI tracking, insurance compliance checks, or file organization.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the whitepaper: “Firms are increasingly turning to automation to eliminate repetitive, manual tasks that drain design and technical teams.”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Pilot tools embedded into platforms you already use, like AI-assisted file search or document classification.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Success should be measured by time saved, not just by tech adoption. Think of AI as a tool to restore billable focus.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C626C5-3E3C-CC3C-7552-AEEFA25A6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0356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2CC03-9637-8918-AE11-0C2193FAC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8DA0C0-D142-7521-7FF5-CC8AA2790E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F08CE2-2D0F-D8E0-E6E8-34DC6F0113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Panel Question to Joelle/Neil:</a:t>
            </a:r>
            <a:br>
              <a:rPr lang="en-US" dirty="0"/>
            </a:br>
            <a:r>
              <a:rPr lang="en-US" dirty="0"/>
              <a:t>How can AI help firms repurpose past project knowledge?</a:t>
            </a:r>
          </a:p>
          <a:p>
            <a:endParaRPr lang="en-US" b="1" dirty="0"/>
          </a:p>
          <a:p>
            <a:r>
              <a:rPr lang="en-US" b="1" dirty="0"/>
              <a:t>Talking Points:</a:t>
            </a:r>
            <a:endParaRPr lang="en-US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Using searchable AI, firms can extract and repurpose past design specs, calculations, or submittals.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reduces rework and accelerates project initiation, especially for repeat clients.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the whitepaper: 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“An intelligent data environment should allow engineers to access and repurpose prior work without compromising integrity or control.”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BA63B0-E5AC-69E7-C03E-243B8B1DE3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867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Joelle:</a:t>
            </a:r>
          </a:p>
          <a:p>
            <a:endParaRPr lang="en-US" dirty="0"/>
          </a:p>
          <a:p>
            <a:r>
              <a:rPr lang="en-US" dirty="0"/>
              <a:t>Define the Intelligent Data Environment—centralized, governed, real-time, integrated.</a:t>
            </a:r>
          </a:p>
          <a:p>
            <a:endParaRPr lang="en-US" dirty="0"/>
          </a:p>
          <a:p>
            <a:r>
              <a:rPr lang="en-US" dirty="0"/>
              <a:t>This is a culture shift. When teams trust the data, everything becomes more efficient.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35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4B3CE-5B80-3AC4-E14F-AEBB7631B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0F5734-3B8C-D98F-98E1-7890124CD5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1FF94A-FA71-349C-EE9C-C8BBFAB61E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Panel Question to Joelle/Neil:</a:t>
            </a:r>
            <a:br>
              <a:rPr lang="en-US" dirty="0"/>
            </a:br>
            <a:r>
              <a:rPr lang="en-US" dirty="0"/>
              <a:t>What’s the difference between enterprise AI and public AI tools?</a:t>
            </a:r>
          </a:p>
          <a:p>
            <a:endParaRPr lang="en-US" b="1" dirty="0"/>
          </a:p>
          <a:p>
            <a:r>
              <a:rPr lang="en-US" b="1" dirty="0"/>
              <a:t>Talking Points:</a:t>
            </a:r>
            <a:endParaRPr lang="en-US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Private AI respects permissions, versioning, and metadata rules within your organization.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Unlike public tools, enterprise AI can be audited, governed, and restricted to firm-owned data.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Prevents hallucinated outputs by narrowing data to verified sources—this ensures trust.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(Extremely important): It prevents your sensitive data from being picked up by Large Language Models, which can risk your data.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sz="9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Although 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this article 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technical in nature and won’t be explicitly referred to in the session, it details the potential risk to any organization. </a:t>
            </a:r>
          </a:p>
          <a:p>
            <a:endParaRPr lang="en-US" dirty="0"/>
          </a:p>
          <a:p>
            <a:r>
              <a:rPr lang="en-US" b="1" dirty="0"/>
              <a:t>Audience Prompt:</a:t>
            </a:r>
            <a:br>
              <a:rPr lang="en-US" dirty="0"/>
            </a:br>
            <a:r>
              <a:rPr lang="en-US" dirty="0"/>
              <a:t>What privacy concerns do your teams have with AI?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7595C-DCB4-F41D-DF7F-C67FD7A15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108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9532D-D64B-0B03-6D3D-10C961C19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DA83C2-816D-45CF-DBE8-5270D05DDE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394362-6F8B-5ED5-2E10-08E2C44942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Panel Question to Barker and Kasey:</a:t>
            </a:r>
            <a:br>
              <a:rPr lang="en-US" dirty="0"/>
            </a:br>
            <a:r>
              <a:rPr lang="en-US" sz="9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firms being asked to deliver faster or more cheaply due to perceived AI productivity?</a:t>
            </a:r>
            <a:r>
              <a:rPr lang="en-US" b="0" i="0" dirty="0">
                <a:effectLst/>
              </a:rPr>
              <a:t> </a:t>
            </a:r>
            <a:endParaRPr lang="en-US" b="0" i="0" dirty="0"/>
          </a:p>
          <a:p>
            <a:endParaRPr lang="en-US" b="1" dirty="0"/>
          </a:p>
          <a:p>
            <a:r>
              <a:rPr lang="en-US" b="1" dirty="0"/>
              <a:t>Talking Points:</a:t>
            </a:r>
            <a:endParaRPr lang="en-US" dirty="0"/>
          </a:p>
          <a:p>
            <a:r>
              <a:rPr lang="en-US" sz="9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Clients often assume AI will reduce cost or eliminate mistakes, even when firms haven’t implemented it.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creates pressure to “perform AI” before building actual capacity.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There’s a growing gap between clients’ expectations and internal capabilities.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Internal and external education is key to aligning timelines and outcomes.</a:t>
            </a:r>
            <a:endParaRPr lang="en-US" dirty="0"/>
          </a:p>
          <a:p>
            <a:endParaRPr lang="en-US" b="1" dirty="0"/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Audience Prompt:</a:t>
            </a:r>
            <a:br>
              <a:rPr lang="en-US" dirty="0"/>
            </a:br>
            <a:r>
              <a:rPr lang="en-US" sz="9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your clients expecting AI to reduce cost or accelerate timelines?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F1EE72-71E8-A9B3-7A95-81AC55A163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74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82415-3CCD-2D60-844B-60EE71AED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5EE319-C6DA-2B08-DF94-6021093FA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5F4986-75F1-C8B6-F018-42F0804D91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Panel Question to All:</a:t>
            </a:r>
            <a:br>
              <a:rPr lang="en-US" dirty="0"/>
            </a:br>
            <a:r>
              <a:rPr lang="en-US" sz="9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What’s one myth or misconception about AI you’d like to debunk?</a:t>
            </a:r>
          </a:p>
          <a:p>
            <a:endParaRPr lang="en-US" b="1" dirty="0"/>
          </a:p>
          <a:p>
            <a:r>
              <a:rPr lang="en-US" b="1" dirty="0"/>
              <a:t>Talking Points:</a:t>
            </a:r>
            <a:endParaRPr lang="en-US" dirty="0"/>
          </a:p>
          <a:p>
            <a:pPr marL="228600" lvl="0" indent="-228600">
              <a:buFont typeface="+mj-lt"/>
              <a:buAutoNum type="arabicPeriod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Myth (Joelle):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'AI is too complex or expensive for smaller firms.'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Truth: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AI is becoming integrated into tools you already use, often without requiring significant investment.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the whitepaper: “Digital maturity isn’t about size—it’s about mindset and strategy.”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Myth (Barker/Kasey):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'AI is replacing engineers.'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Truth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AI enhances—not replaces—human decision-making.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Myth (for Neil): 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‘AI is a brand-new, shiny thing that never existed before.’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Truth:</a:t>
            </a: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concept of AI dates back to the 1950’s. Only recently have companies been able to perform AI at scale. Machine learning- a form of AI- has been incorporated into cybersecurity solutions for more than a decade. </a:t>
            </a:r>
            <a:endParaRPr lang="en-US" dirty="0"/>
          </a:p>
          <a:p>
            <a:endParaRPr lang="en-US" b="1" dirty="0"/>
          </a:p>
          <a:p>
            <a:r>
              <a:rPr lang="en-US" b="1" dirty="0"/>
              <a:t>Audience Prompt:</a:t>
            </a:r>
            <a:br>
              <a:rPr lang="en-US" dirty="0"/>
            </a:br>
            <a:r>
              <a:rPr lang="en-US" dirty="0"/>
              <a:t>Which of these is the biggest barrier to AI adoption at your firm?</a:t>
            </a:r>
          </a:p>
          <a:p>
            <a:endParaRPr lang="en-US" dirty="0"/>
          </a:p>
          <a:p>
            <a:pPr marL="228600" lvl="0" indent="-228600">
              <a:buFont typeface="+mj-lt"/>
              <a:buAutoNum type="arabicPeriod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Budgetary Support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 Security Concerns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Internal Resistance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9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User Education </a:t>
            </a:r>
          </a:p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97CD81-0A5C-A7C8-EFEA-58B9DD8EB4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4352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Joelle</a:t>
            </a:r>
            <a:r>
              <a:rPr lang="en-US" dirty="0"/>
              <a:t>: 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Audit your environment</a:t>
            </a:r>
          </a:p>
          <a:p>
            <a:pPr marL="228600" marR="0" lvl="0" indent="-22860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Centralize &amp; govern files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Align access controls</a:t>
            </a:r>
          </a:p>
          <a:p>
            <a:pPr marL="228600" marR="0" lvl="0" indent="-22860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Automate via integrations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Pilot AI and monitor</a:t>
            </a:r>
            <a:br>
              <a:rPr lang="en-US" dirty="0"/>
            </a:br>
            <a:endParaRPr lang="en-US" dirty="0"/>
          </a:p>
          <a:p>
            <a:r>
              <a:rPr lang="en-US" b="0" dirty="0"/>
              <a:t>When it comes to AI, start small.</a:t>
            </a:r>
          </a:p>
          <a:p>
            <a:endParaRPr lang="en-US" b="0" dirty="0"/>
          </a:p>
          <a:p>
            <a:r>
              <a:rPr lang="en-US" b="0" dirty="0"/>
              <a:t>There are member firms that are looking to pilot AI. </a:t>
            </a:r>
          </a:p>
          <a:p>
            <a:endParaRPr lang="en-US" dirty="0"/>
          </a:p>
          <a:p>
            <a:r>
              <a:rPr lang="en-US" dirty="0"/>
              <a:t>This isn’t a one-size-fits-all journey. It’s a strategy that scales.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4659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Joelle</a:t>
            </a:r>
            <a:r>
              <a:rPr lang="en-US" dirty="0"/>
              <a:t>: </a:t>
            </a:r>
          </a:p>
          <a:p>
            <a:endParaRPr lang="en-US" dirty="0"/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Co-authored with Thomas Grogan, Sr. Director, Technology Committee, ACEC</a:t>
            </a:r>
          </a:p>
          <a:p>
            <a:endParaRPr lang="en-US" dirty="0"/>
          </a:p>
          <a:p>
            <a:r>
              <a:rPr lang="en-US" dirty="0"/>
              <a:t>Share that the full whitepaper is available—deeper insights, practical next steps.</a:t>
            </a:r>
          </a:p>
          <a:p>
            <a:endParaRPr lang="en-US" dirty="0"/>
          </a:p>
          <a:p>
            <a:r>
              <a:rPr lang="en-US" dirty="0"/>
              <a:t>It’s a useful framework for firms at any stage of their digital transformation.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84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Pag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fidentialInternal">
            <a:extLst>
              <a:ext uri="{FF2B5EF4-FFF2-40B4-BE49-F238E27FC236}">
                <a16:creationId xmlns:a16="http://schemas.microsoft.com/office/drawing/2014/main" id="{B9FCC6DD-61CE-8032-8B1C-2099215EBEF3}"/>
              </a:ext>
            </a:extLst>
          </p:cNvPr>
          <p:cNvSpPr txBox="1"/>
          <p:nvPr userDrawn="1"/>
        </p:nvSpPr>
        <p:spPr>
          <a:xfrm>
            <a:off x="1309255" y="4609579"/>
            <a:ext cx="6525491" cy="12102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563" cap="all" spc="177" dirty="0">
                <a:solidFill>
                  <a:srgbClr val="FFFFFF"/>
                </a:solidFill>
                <a:latin typeface="Avenir Book" panose="02000503020000020003" pitchFamily="2" charset="0"/>
              </a:rPr>
              <a:t>@2025 Egnyte inc. | all rights reserved | confidential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188C9F-7A87-EEBE-CCDB-2E11C2AB33BD}"/>
              </a:ext>
            </a:extLst>
          </p:cNvPr>
          <p:cNvGrpSpPr/>
          <p:nvPr userDrawn="1"/>
        </p:nvGrpSpPr>
        <p:grpSpPr>
          <a:xfrm>
            <a:off x="713985" y="1573924"/>
            <a:ext cx="1366907" cy="330704"/>
            <a:chOff x="0" y="2345764"/>
            <a:chExt cx="14627471" cy="3538907"/>
          </a:xfrm>
        </p:grpSpPr>
        <p:sp>
          <p:nvSpPr>
            <p:cNvPr id="24" name="Freeform: Shape 3">
              <a:extLst>
                <a:ext uri="{FF2B5EF4-FFF2-40B4-BE49-F238E27FC236}">
                  <a16:creationId xmlns:a16="http://schemas.microsoft.com/office/drawing/2014/main" id="{59A30B50-E1D6-E387-D90B-EA7E20789F42}"/>
                </a:ext>
              </a:extLst>
            </p:cNvPr>
            <p:cNvSpPr/>
            <p:nvPr/>
          </p:nvSpPr>
          <p:spPr>
            <a:xfrm>
              <a:off x="0" y="3326981"/>
              <a:ext cx="14627471" cy="2334827"/>
            </a:xfrm>
            <a:custGeom>
              <a:avLst/>
              <a:gdLst>
                <a:gd name="connsiteX0" fmla="*/ 1772741 w 14627471"/>
                <a:gd name="connsiteY0" fmla="*/ 1759354 h 2334827"/>
                <a:gd name="connsiteX1" fmla="*/ 615278 w 14627471"/>
                <a:gd name="connsiteY1" fmla="*/ 1759354 h 2334827"/>
                <a:gd name="connsiteX2" fmla="*/ 615278 w 14627471"/>
                <a:gd name="connsiteY2" fmla="*/ 1403455 h 2334827"/>
                <a:gd name="connsiteX3" fmla="*/ 1642992 w 14627471"/>
                <a:gd name="connsiteY3" fmla="*/ 1403455 h 2334827"/>
                <a:gd name="connsiteX4" fmla="*/ 1689548 w 14627471"/>
                <a:gd name="connsiteY4" fmla="*/ 1356898 h 2334827"/>
                <a:gd name="connsiteX5" fmla="*/ 1689548 w 14627471"/>
                <a:gd name="connsiteY5" fmla="*/ 961136 h 2334827"/>
                <a:gd name="connsiteX6" fmla="*/ 1642992 w 14627471"/>
                <a:gd name="connsiteY6" fmla="*/ 914579 h 2334827"/>
                <a:gd name="connsiteX7" fmla="*/ 615278 w 14627471"/>
                <a:gd name="connsiteY7" fmla="*/ 914579 h 2334827"/>
                <a:gd name="connsiteX8" fmla="*/ 615278 w 14627471"/>
                <a:gd name="connsiteY8" fmla="*/ 575355 h 2334827"/>
                <a:gd name="connsiteX9" fmla="*/ 1756066 w 14627471"/>
                <a:gd name="connsiteY9" fmla="*/ 575355 h 2334827"/>
                <a:gd name="connsiteX10" fmla="*/ 1802623 w 14627471"/>
                <a:gd name="connsiteY10" fmla="*/ 528798 h 2334827"/>
                <a:gd name="connsiteX11" fmla="*/ 1802623 w 14627471"/>
                <a:gd name="connsiteY11" fmla="*/ 93113 h 2334827"/>
                <a:gd name="connsiteX12" fmla="*/ 1756066 w 14627471"/>
                <a:gd name="connsiteY12" fmla="*/ 46557 h 2334827"/>
                <a:gd name="connsiteX13" fmla="*/ 46557 w 14627471"/>
                <a:gd name="connsiteY13" fmla="*/ 46557 h 2334827"/>
                <a:gd name="connsiteX14" fmla="*/ 0 w 14627471"/>
                <a:gd name="connsiteY14" fmla="*/ 93113 h 2334827"/>
                <a:gd name="connsiteX15" fmla="*/ 0 w 14627471"/>
                <a:gd name="connsiteY15" fmla="*/ 2241715 h 2334827"/>
                <a:gd name="connsiteX16" fmla="*/ 46557 w 14627471"/>
                <a:gd name="connsiteY16" fmla="*/ 2288271 h 2334827"/>
                <a:gd name="connsiteX17" fmla="*/ 1772741 w 14627471"/>
                <a:gd name="connsiteY17" fmla="*/ 2288271 h 2334827"/>
                <a:gd name="connsiteX18" fmla="*/ 1819297 w 14627471"/>
                <a:gd name="connsiteY18" fmla="*/ 2241715 h 2334827"/>
                <a:gd name="connsiteX19" fmla="*/ 1819297 w 14627471"/>
                <a:gd name="connsiteY19" fmla="*/ 1806030 h 2334827"/>
                <a:gd name="connsiteX20" fmla="*/ 1772741 w 14627471"/>
                <a:gd name="connsiteY20" fmla="*/ 1759473 h 2334827"/>
                <a:gd name="connsiteX21" fmla="*/ 1772741 w 14627471"/>
                <a:gd name="connsiteY21" fmla="*/ 1759473 h 2334827"/>
                <a:gd name="connsiteX22" fmla="*/ 4190701 w 14627471"/>
                <a:gd name="connsiteY22" fmla="*/ 977751 h 2334827"/>
                <a:gd name="connsiteX23" fmla="*/ 3206197 w 14627471"/>
                <a:gd name="connsiteY23" fmla="*/ 977751 h 2334827"/>
                <a:gd name="connsiteX24" fmla="*/ 3206197 w 14627471"/>
                <a:gd name="connsiteY24" fmla="*/ 1433397 h 2334827"/>
                <a:gd name="connsiteX25" fmla="*/ 3648576 w 14627471"/>
                <a:gd name="connsiteY25" fmla="*/ 1433397 h 2334827"/>
                <a:gd name="connsiteX26" fmla="*/ 3648576 w 14627471"/>
                <a:gd name="connsiteY26" fmla="*/ 1702816 h 2334827"/>
                <a:gd name="connsiteX27" fmla="*/ 3645229 w 14627471"/>
                <a:gd name="connsiteY27" fmla="*/ 1709450 h 2334827"/>
                <a:gd name="connsiteX28" fmla="*/ 3289330 w 14627471"/>
                <a:gd name="connsiteY28" fmla="*/ 1799276 h 2334827"/>
                <a:gd name="connsiteX29" fmla="*/ 2680686 w 14627471"/>
                <a:gd name="connsiteY29" fmla="*/ 1177305 h 2334827"/>
                <a:gd name="connsiteX30" fmla="*/ 2680686 w 14627471"/>
                <a:gd name="connsiteY30" fmla="*/ 1170671 h 2334827"/>
                <a:gd name="connsiteX31" fmla="*/ 3252754 w 14627471"/>
                <a:gd name="connsiteY31" fmla="*/ 555393 h 2334827"/>
                <a:gd name="connsiteX32" fmla="*/ 3758304 w 14627471"/>
                <a:gd name="connsiteY32" fmla="*/ 738333 h 2334827"/>
                <a:gd name="connsiteX33" fmla="*/ 3821475 w 14627471"/>
                <a:gd name="connsiteY33" fmla="*/ 731699 h 2334827"/>
                <a:gd name="connsiteX34" fmla="*/ 4127470 w 14627471"/>
                <a:gd name="connsiteY34" fmla="*/ 362533 h 2334827"/>
                <a:gd name="connsiteX35" fmla="*/ 4120836 w 14627471"/>
                <a:gd name="connsiteY35" fmla="*/ 296015 h 2334827"/>
                <a:gd name="connsiteX36" fmla="*/ 3246120 w 14627471"/>
                <a:gd name="connsiteY36" fmla="*/ 0 h 2334827"/>
                <a:gd name="connsiteX37" fmla="*/ 2038813 w 14627471"/>
                <a:gd name="connsiteY37" fmla="*/ 1167444 h 2334827"/>
                <a:gd name="connsiteX38" fmla="*/ 2038813 w 14627471"/>
                <a:gd name="connsiteY38" fmla="*/ 1174078 h 2334827"/>
                <a:gd name="connsiteX39" fmla="*/ 3259448 w 14627471"/>
                <a:gd name="connsiteY39" fmla="*/ 2334828 h 2334827"/>
                <a:gd name="connsiteX40" fmla="*/ 4217297 w 14627471"/>
                <a:gd name="connsiteY40" fmla="*/ 2002238 h 2334827"/>
                <a:gd name="connsiteX41" fmla="*/ 4233911 w 14627471"/>
                <a:gd name="connsiteY41" fmla="*/ 1965661 h 2334827"/>
                <a:gd name="connsiteX42" fmla="*/ 4233911 w 14627471"/>
                <a:gd name="connsiteY42" fmla="*/ 1024427 h 2334827"/>
                <a:gd name="connsiteX43" fmla="*/ 4190701 w 14627471"/>
                <a:gd name="connsiteY43" fmla="*/ 977870 h 2334827"/>
                <a:gd name="connsiteX44" fmla="*/ 4190701 w 14627471"/>
                <a:gd name="connsiteY44" fmla="*/ 977870 h 2334827"/>
                <a:gd name="connsiteX45" fmla="*/ 6655218 w 14627471"/>
                <a:gd name="connsiteY45" fmla="*/ 43150 h 2334827"/>
                <a:gd name="connsiteX46" fmla="*/ 6133054 w 14627471"/>
                <a:gd name="connsiteY46" fmla="*/ 43150 h 2334827"/>
                <a:gd name="connsiteX47" fmla="*/ 6086498 w 14627471"/>
                <a:gd name="connsiteY47" fmla="*/ 89707 h 2334827"/>
                <a:gd name="connsiteX48" fmla="*/ 6086498 w 14627471"/>
                <a:gd name="connsiteY48" fmla="*/ 1227209 h 2334827"/>
                <a:gd name="connsiteX49" fmla="*/ 5178492 w 14627471"/>
                <a:gd name="connsiteY49" fmla="*/ 59765 h 2334827"/>
                <a:gd name="connsiteX50" fmla="*/ 5141916 w 14627471"/>
                <a:gd name="connsiteY50" fmla="*/ 43150 h 2334827"/>
                <a:gd name="connsiteX51" fmla="*/ 4633020 w 14627471"/>
                <a:gd name="connsiteY51" fmla="*/ 43150 h 2334827"/>
                <a:gd name="connsiteX52" fmla="*/ 4586463 w 14627471"/>
                <a:gd name="connsiteY52" fmla="*/ 89707 h 2334827"/>
                <a:gd name="connsiteX53" fmla="*/ 4586463 w 14627471"/>
                <a:gd name="connsiteY53" fmla="*/ 2238308 h 2334827"/>
                <a:gd name="connsiteX54" fmla="*/ 4633020 w 14627471"/>
                <a:gd name="connsiteY54" fmla="*/ 2284865 h 2334827"/>
                <a:gd name="connsiteX55" fmla="*/ 5155184 w 14627471"/>
                <a:gd name="connsiteY55" fmla="*/ 2284865 h 2334827"/>
                <a:gd name="connsiteX56" fmla="*/ 5201741 w 14627471"/>
                <a:gd name="connsiteY56" fmla="*/ 2238308 h 2334827"/>
                <a:gd name="connsiteX57" fmla="*/ 5201741 w 14627471"/>
                <a:gd name="connsiteY57" fmla="*/ 1054250 h 2334827"/>
                <a:gd name="connsiteX58" fmla="*/ 6146322 w 14627471"/>
                <a:gd name="connsiteY58" fmla="*/ 2268250 h 2334827"/>
                <a:gd name="connsiteX59" fmla="*/ 6182898 w 14627471"/>
                <a:gd name="connsiteY59" fmla="*/ 2284865 h 2334827"/>
                <a:gd name="connsiteX60" fmla="*/ 6658506 w 14627471"/>
                <a:gd name="connsiteY60" fmla="*/ 2284865 h 2334827"/>
                <a:gd name="connsiteX61" fmla="*/ 6705063 w 14627471"/>
                <a:gd name="connsiteY61" fmla="*/ 2238308 h 2334827"/>
                <a:gd name="connsiteX62" fmla="*/ 6705063 w 14627471"/>
                <a:gd name="connsiteY62" fmla="*/ 89767 h 2334827"/>
                <a:gd name="connsiteX63" fmla="*/ 6655159 w 14627471"/>
                <a:gd name="connsiteY63" fmla="*/ 43210 h 2334827"/>
                <a:gd name="connsiteX64" fmla="*/ 6655159 w 14627471"/>
                <a:gd name="connsiteY64" fmla="*/ 43210 h 2334827"/>
                <a:gd name="connsiteX65" fmla="*/ 12488970 w 14627471"/>
                <a:gd name="connsiteY65" fmla="*/ 43150 h 2334827"/>
                <a:gd name="connsiteX66" fmla="*/ 10616423 w 14627471"/>
                <a:gd name="connsiteY66" fmla="*/ 43150 h 2334827"/>
                <a:gd name="connsiteX67" fmla="*/ 10569866 w 14627471"/>
                <a:gd name="connsiteY67" fmla="*/ 89707 h 2334827"/>
                <a:gd name="connsiteX68" fmla="*/ 10569866 w 14627471"/>
                <a:gd name="connsiteY68" fmla="*/ 542066 h 2334827"/>
                <a:gd name="connsiteX69" fmla="*/ 10616423 w 14627471"/>
                <a:gd name="connsiteY69" fmla="*/ 588623 h 2334827"/>
                <a:gd name="connsiteX70" fmla="*/ 11241681 w 14627471"/>
                <a:gd name="connsiteY70" fmla="*/ 588623 h 2334827"/>
                <a:gd name="connsiteX71" fmla="*/ 11241681 w 14627471"/>
                <a:gd name="connsiteY71" fmla="*/ 2241655 h 2334827"/>
                <a:gd name="connsiteX72" fmla="*/ 11288238 w 14627471"/>
                <a:gd name="connsiteY72" fmla="*/ 2288212 h 2334827"/>
                <a:gd name="connsiteX73" fmla="*/ 11817096 w 14627471"/>
                <a:gd name="connsiteY73" fmla="*/ 2288212 h 2334827"/>
                <a:gd name="connsiteX74" fmla="*/ 11863653 w 14627471"/>
                <a:gd name="connsiteY74" fmla="*/ 2241655 h 2334827"/>
                <a:gd name="connsiteX75" fmla="*/ 11863653 w 14627471"/>
                <a:gd name="connsiteY75" fmla="*/ 595316 h 2334827"/>
                <a:gd name="connsiteX76" fmla="*/ 11870287 w 14627471"/>
                <a:gd name="connsiteY76" fmla="*/ 588682 h 2334827"/>
                <a:gd name="connsiteX77" fmla="*/ 12488911 w 14627471"/>
                <a:gd name="connsiteY77" fmla="*/ 588682 h 2334827"/>
                <a:gd name="connsiteX78" fmla="*/ 12535468 w 14627471"/>
                <a:gd name="connsiteY78" fmla="*/ 542126 h 2334827"/>
                <a:gd name="connsiteX79" fmla="*/ 12535468 w 14627471"/>
                <a:gd name="connsiteY79" fmla="*/ 89767 h 2334827"/>
                <a:gd name="connsiteX80" fmla="*/ 12488911 w 14627471"/>
                <a:gd name="connsiteY80" fmla="*/ 43210 h 2334827"/>
                <a:gd name="connsiteX81" fmla="*/ 14580974 w 14627471"/>
                <a:gd name="connsiteY81" fmla="*/ 1759354 h 2334827"/>
                <a:gd name="connsiteX82" fmla="*/ 13423512 w 14627471"/>
                <a:gd name="connsiteY82" fmla="*/ 1759354 h 2334827"/>
                <a:gd name="connsiteX83" fmla="*/ 13423512 w 14627471"/>
                <a:gd name="connsiteY83" fmla="*/ 1403455 h 2334827"/>
                <a:gd name="connsiteX84" fmla="*/ 14454573 w 14627471"/>
                <a:gd name="connsiteY84" fmla="*/ 1403455 h 2334827"/>
                <a:gd name="connsiteX85" fmla="*/ 14501130 w 14627471"/>
                <a:gd name="connsiteY85" fmla="*/ 1356898 h 2334827"/>
                <a:gd name="connsiteX86" fmla="*/ 14501130 w 14627471"/>
                <a:gd name="connsiteY86" fmla="*/ 961136 h 2334827"/>
                <a:gd name="connsiteX87" fmla="*/ 14454573 w 14627471"/>
                <a:gd name="connsiteY87" fmla="*/ 914579 h 2334827"/>
                <a:gd name="connsiteX88" fmla="*/ 13423512 w 14627471"/>
                <a:gd name="connsiteY88" fmla="*/ 914579 h 2334827"/>
                <a:gd name="connsiteX89" fmla="*/ 13423512 w 14627471"/>
                <a:gd name="connsiteY89" fmla="*/ 575355 h 2334827"/>
                <a:gd name="connsiteX90" fmla="*/ 14564300 w 14627471"/>
                <a:gd name="connsiteY90" fmla="*/ 575355 h 2334827"/>
                <a:gd name="connsiteX91" fmla="*/ 14610857 w 14627471"/>
                <a:gd name="connsiteY91" fmla="*/ 528798 h 2334827"/>
                <a:gd name="connsiteX92" fmla="*/ 14610857 w 14627471"/>
                <a:gd name="connsiteY92" fmla="*/ 93113 h 2334827"/>
                <a:gd name="connsiteX93" fmla="*/ 14564300 w 14627471"/>
                <a:gd name="connsiteY93" fmla="*/ 46557 h 2334827"/>
                <a:gd name="connsiteX94" fmla="*/ 12854730 w 14627471"/>
                <a:gd name="connsiteY94" fmla="*/ 46557 h 2334827"/>
                <a:gd name="connsiteX95" fmla="*/ 12808175 w 14627471"/>
                <a:gd name="connsiteY95" fmla="*/ 93113 h 2334827"/>
                <a:gd name="connsiteX96" fmla="*/ 12808175 w 14627471"/>
                <a:gd name="connsiteY96" fmla="*/ 2241715 h 2334827"/>
                <a:gd name="connsiteX97" fmla="*/ 12854730 w 14627471"/>
                <a:gd name="connsiteY97" fmla="*/ 2288271 h 2334827"/>
                <a:gd name="connsiteX98" fmla="*/ 14580915 w 14627471"/>
                <a:gd name="connsiteY98" fmla="*/ 2288271 h 2334827"/>
                <a:gd name="connsiteX99" fmla="*/ 14627472 w 14627471"/>
                <a:gd name="connsiteY99" fmla="*/ 2241715 h 2334827"/>
                <a:gd name="connsiteX100" fmla="*/ 14627472 w 14627471"/>
                <a:gd name="connsiteY100" fmla="*/ 1806030 h 2334827"/>
                <a:gd name="connsiteX101" fmla="*/ 14580915 w 14627471"/>
                <a:gd name="connsiteY101" fmla="*/ 1759473 h 2334827"/>
                <a:gd name="connsiteX102" fmla="*/ 14580915 w 14627471"/>
                <a:gd name="connsiteY102" fmla="*/ 1759473 h 2334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14627471" h="2334827">
                  <a:moveTo>
                    <a:pt x="1772741" y="1759354"/>
                  </a:moveTo>
                  <a:lnTo>
                    <a:pt x="615278" y="1759354"/>
                  </a:lnTo>
                  <a:lnTo>
                    <a:pt x="615278" y="1403455"/>
                  </a:lnTo>
                  <a:lnTo>
                    <a:pt x="1642992" y="1403455"/>
                  </a:lnTo>
                  <a:cubicBezTo>
                    <a:pt x="1669587" y="1403455"/>
                    <a:pt x="1689548" y="1383494"/>
                    <a:pt x="1689548" y="1356898"/>
                  </a:cubicBezTo>
                  <a:lnTo>
                    <a:pt x="1689548" y="961136"/>
                  </a:lnTo>
                  <a:cubicBezTo>
                    <a:pt x="1689548" y="934541"/>
                    <a:pt x="1669587" y="914579"/>
                    <a:pt x="1642992" y="914579"/>
                  </a:cubicBezTo>
                  <a:lnTo>
                    <a:pt x="615278" y="914579"/>
                  </a:lnTo>
                  <a:lnTo>
                    <a:pt x="615278" y="575355"/>
                  </a:lnTo>
                  <a:lnTo>
                    <a:pt x="1756066" y="575355"/>
                  </a:lnTo>
                  <a:cubicBezTo>
                    <a:pt x="1782662" y="575355"/>
                    <a:pt x="1802623" y="555393"/>
                    <a:pt x="1802623" y="528798"/>
                  </a:cubicBezTo>
                  <a:lnTo>
                    <a:pt x="1802623" y="93113"/>
                  </a:lnTo>
                  <a:cubicBezTo>
                    <a:pt x="1802623" y="66518"/>
                    <a:pt x="1782662" y="46557"/>
                    <a:pt x="1756066" y="46557"/>
                  </a:cubicBezTo>
                  <a:lnTo>
                    <a:pt x="46557" y="46557"/>
                  </a:lnTo>
                  <a:cubicBezTo>
                    <a:pt x="19961" y="46557"/>
                    <a:pt x="0" y="66518"/>
                    <a:pt x="0" y="93113"/>
                  </a:cubicBezTo>
                  <a:lnTo>
                    <a:pt x="0" y="2241715"/>
                  </a:lnTo>
                  <a:cubicBezTo>
                    <a:pt x="0" y="2268310"/>
                    <a:pt x="19961" y="2288271"/>
                    <a:pt x="46557" y="2288271"/>
                  </a:cubicBezTo>
                  <a:lnTo>
                    <a:pt x="1772741" y="2288271"/>
                  </a:lnTo>
                  <a:cubicBezTo>
                    <a:pt x="1799336" y="2288271"/>
                    <a:pt x="1819297" y="2268310"/>
                    <a:pt x="1819297" y="2241715"/>
                  </a:cubicBezTo>
                  <a:lnTo>
                    <a:pt x="1819297" y="1806030"/>
                  </a:lnTo>
                  <a:cubicBezTo>
                    <a:pt x="1819297" y="1779435"/>
                    <a:pt x="1795989" y="1759473"/>
                    <a:pt x="1772741" y="1759473"/>
                  </a:cubicBezTo>
                  <a:lnTo>
                    <a:pt x="1772741" y="1759473"/>
                  </a:lnTo>
                  <a:close/>
                  <a:moveTo>
                    <a:pt x="4190701" y="977751"/>
                  </a:moveTo>
                  <a:lnTo>
                    <a:pt x="3206197" y="977751"/>
                  </a:lnTo>
                  <a:lnTo>
                    <a:pt x="3206197" y="1433397"/>
                  </a:lnTo>
                  <a:lnTo>
                    <a:pt x="3648576" y="1433397"/>
                  </a:lnTo>
                  <a:lnTo>
                    <a:pt x="3648576" y="1702816"/>
                  </a:lnTo>
                  <a:cubicBezTo>
                    <a:pt x="3648576" y="1706163"/>
                    <a:pt x="3648576" y="1709450"/>
                    <a:pt x="3645229" y="1709450"/>
                  </a:cubicBezTo>
                  <a:cubicBezTo>
                    <a:pt x="3552115" y="1769334"/>
                    <a:pt x="3439041" y="1799276"/>
                    <a:pt x="3289330" y="1799276"/>
                  </a:cubicBezTo>
                  <a:cubicBezTo>
                    <a:pt x="2933431" y="1799276"/>
                    <a:pt x="2680686" y="1539838"/>
                    <a:pt x="2680686" y="1177305"/>
                  </a:cubicBezTo>
                  <a:lnTo>
                    <a:pt x="2680686" y="1170671"/>
                  </a:lnTo>
                  <a:cubicBezTo>
                    <a:pt x="2680686" y="828100"/>
                    <a:pt x="2930144" y="555393"/>
                    <a:pt x="3252754" y="555393"/>
                  </a:cubicBezTo>
                  <a:cubicBezTo>
                    <a:pt x="3458942" y="555393"/>
                    <a:pt x="3608653" y="621912"/>
                    <a:pt x="3758304" y="738333"/>
                  </a:cubicBezTo>
                  <a:cubicBezTo>
                    <a:pt x="3778265" y="754948"/>
                    <a:pt x="3808207" y="751661"/>
                    <a:pt x="3821475" y="731699"/>
                  </a:cubicBezTo>
                  <a:lnTo>
                    <a:pt x="4127470" y="362533"/>
                  </a:lnTo>
                  <a:cubicBezTo>
                    <a:pt x="4144085" y="342571"/>
                    <a:pt x="4140798" y="312629"/>
                    <a:pt x="4120836" y="296015"/>
                  </a:cubicBezTo>
                  <a:cubicBezTo>
                    <a:pt x="3891340" y="109788"/>
                    <a:pt x="3621921" y="0"/>
                    <a:pt x="3246120" y="0"/>
                  </a:cubicBezTo>
                  <a:cubicBezTo>
                    <a:pt x="2550997" y="0"/>
                    <a:pt x="2038813" y="512184"/>
                    <a:pt x="2038813" y="1167444"/>
                  </a:cubicBezTo>
                  <a:lnTo>
                    <a:pt x="2038813" y="1174078"/>
                  </a:lnTo>
                  <a:cubicBezTo>
                    <a:pt x="2038813" y="1852587"/>
                    <a:pt x="2560978" y="2334828"/>
                    <a:pt x="3259448" y="2334828"/>
                  </a:cubicBezTo>
                  <a:cubicBezTo>
                    <a:pt x="3655209" y="2334828"/>
                    <a:pt x="3981166" y="2191811"/>
                    <a:pt x="4217297" y="2002238"/>
                  </a:cubicBezTo>
                  <a:cubicBezTo>
                    <a:pt x="4227277" y="1992257"/>
                    <a:pt x="4233911" y="1978929"/>
                    <a:pt x="4233911" y="1965661"/>
                  </a:cubicBezTo>
                  <a:lnTo>
                    <a:pt x="4233911" y="1024427"/>
                  </a:lnTo>
                  <a:cubicBezTo>
                    <a:pt x="4237258" y="997832"/>
                    <a:pt x="4217297" y="977870"/>
                    <a:pt x="4190701" y="977870"/>
                  </a:cubicBezTo>
                  <a:lnTo>
                    <a:pt x="4190701" y="977870"/>
                  </a:lnTo>
                  <a:close/>
                  <a:moveTo>
                    <a:pt x="6655218" y="43150"/>
                  </a:moveTo>
                  <a:lnTo>
                    <a:pt x="6133054" y="43150"/>
                  </a:lnTo>
                  <a:cubicBezTo>
                    <a:pt x="6106459" y="43150"/>
                    <a:pt x="6086498" y="63112"/>
                    <a:pt x="6086498" y="89707"/>
                  </a:cubicBezTo>
                  <a:lnTo>
                    <a:pt x="6086498" y="1227209"/>
                  </a:lnTo>
                  <a:lnTo>
                    <a:pt x="5178492" y="59765"/>
                  </a:lnTo>
                  <a:cubicBezTo>
                    <a:pt x="5168512" y="49784"/>
                    <a:pt x="5155184" y="43150"/>
                    <a:pt x="5141916" y="43150"/>
                  </a:cubicBezTo>
                  <a:lnTo>
                    <a:pt x="4633020" y="43150"/>
                  </a:lnTo>
                  <a:cubicBezTo>
                    <a:pt x="4606425" y="43150"/>
                    <a:pt x="4586463" y="63112"/>
                    <a:pt x="4586463" y="89707"/>
                  </a:cubicBezTo>
                  <a:lnTo>
                    <a:pt x="4586463" y="2238308"/>
                  </a:lnTo>
                  <a:cubicBezTo>
                    <a:pt x="4586463" y="2264904"/>
                    <a:pt x="4606425" y="2284865"/>
                    <a:pt x="4633020" y="2284865"/>
                  </a:cubicBezTo>
                  <a:lnTo>
                    <a:pt x="5155184" y="2284865"/>
                  </a:lnTo>
                  <a:cubicBezTo>
                    <a:pt x="5181780" y="2284865"/>
                    <a:pt x="5201741" y="2264904"/>
                    <a:pt x="5201741" y="2238308"/>
                  </a:cubicBezTo>
                  <a:lnTo>
                    <a:pt x="5201741" y="1054250"/>
                  </a:lnTo>
                  <a:lnTo>
                    <a:pt x="6146322" y="2268250"/>
                  </a:lnTo>
                  <a:cubicBezTo>
                    <a:pt x="6156303" y="2278231"/>
                    <a:pt x="6169630" y="2284865"/>
                    <a:pt x="6182898" y="2284865"/>
                  </a:cubicBezTo>
                  <a:lnTo>
                    <a:pt x="6658506" y="2284865"/>
                  </a:lnTo>
                  <a:cubicBezTo>
                    <a:pt x="6685101" y="2284865"/>
                    <a:pt x="6705063" y="2264904"/>
                    <a:pt x="6705063" y="2238308"/>
                  </a:cubicBezTo>
                  <a:lnTo>
                    <a:pt x="6705063" y="89767"/>
                  </a:lnTo>
                  <a:cubicBezTo>
                    <a:pt x="6701715" y="66458"/>
                    <a:pt x="6678467" y="43210"/>
                    <a:pt x="6655159" y="43210"/>
                  </a:cubicBezTo>
                  <a:lnTo>
                    <a:pt x="6655159" y="43210"/>
                  </a:lnTo>
                  <a:close/>
                  <a:moveTo>
                    <a:pt x="12488970" y="43150"/>
                  </a:moveTo>
                  <a:lnTo>
                    <a:pt x="10616423" y="43150"/>
                  </a:lnTo>
                  <a:cubicBezTo>
                    <a:pt x="10589828" y="43150"/>
                    <a:pt x="10569866" y="63112"/>
                    <a:pt x="10569866" y="89707"/>
                  </a:cubicBezTo>
                  <a:lnTo>
                    <a:pt x="10569866" y="542066"/>
                  </a:lnTo>
                  <a:cubicBezTo>
                    <a:pt x="10569866" y="568661"/>
                    <a:pt x="10589828" y="588623"/>
                    <a:pt x="10616423" y="588623"/>
                  </a:cubicBezTo>
                  <a:lnTo>
                    <a:pt x="11241681" y="588623"/>
                  </a:lnTo>
                  <a:lnTo>
                    <a:pt x="11241681" y="2241655"/>
                  </a:lnTo>
                  <a:cubicBezTo>
                    <a:pt x="11241681" y="2268250"/>
                    <a:pt x="11261643" y="2288212"/>
                    <a:pt x="11288238" y="2288212"/>
                  </a:cubicBezTo>
                  <a:lnTo>
                    <a:pt x="11817096" y="2288212"/>
                  </a:lnTo>
                  <a:cubicBezTo>
                    <a:pt x="11843691" y="2288212"/>
                    <a:pt x="11863653" y="2268250"/>
                    <a:pt x="11863653" y="2241655"/>
                  </a:cubicBezTo>
                  <a:lnTo>
                    <a:pt x="11863653" y="595316"/>
                  </a:lnTo>
                  <a:cubicBezTo>
                    <a:pt x="11863653" y="591970"/>
                    <a:pt x="11867000" y="588682"/>
                    <a:pt x="11870287" y="588682"/>
                  </a:cubicBezTo>
                  <a:lnTo>
                    <a:pt x="12488911" y="588682"/>
                  </a:lnTo>
                  <a:cubicBezTo>
                    <a:pt x="12515506" y="588682"/>
                    <a:pt x="12535468" y="568721"/>
                    <a:pt x="12535468" y="542126"/>
                  </a:cubicBezTo>
                  <a:lnTo>
                    <a:pt x="12535468" y="89767"/>
                  </a:lnTo>
                  <a:cubicBezTo>
                    <a:pt x="12535468" y="66458"/>
                    <a:pt x="12515506" y="43210"/>
                    <a:pt x="12488911" y="43210"/>
                  </a:cubicBezTo>
                  <a:close/>
                  <a:moveTo>
                    <a:pt x="14580974" y="1759354"/>
                  </a:moveTo>
                  <a:lnTo>
                    <a:pt x="13423512" y="1759354"/>
                  </a:lnTo>
                  <a:lnTo>
                    <a:pt x="13423512" y="1403455"/>
                  </a:lnTo>
                  <a:lnTo>
                    <a:pt x="14454573" y="1403455"/>
                  </a:lnTo>
                  <a:cubicBezTo>
                    <a:pt x="14481168" y="1403455"/>
                    <a:pt x="14501130" y="1383494"/>
                    <a:pt x="14501130" y="1356898"/>
                  </a:cubicBezTo>
                  <a:lnTo>
                    <a:pt x="14501130" y="961136"/>
                  </a:lnTo>
                  <a:cubicBezTo>
                    <a:pt x="14501130" y="934541"/>
                    <a:pt x="14481168" y="914579"/>
                    <a:pt x="14454573" y="914579"/>
                  </a:cubicBezTo>
                  <a:lnTo>
                    <a:pt x="13423512" y="914579"/>
                  </a:lnTo>
                  <a:lnTo>
                    <a:pt x="13423512" y="575355"/>
                  </a:lnTo>
                  <a:lnTo>
                    <a:pt x="14564300" y="575355"/>
                  </a:lnTo>
                  <a:cubicBezTo>
                    <a:pt x="14590895" y="575355"/>
                    <a:pt x="14610857" y="555393"/>
                    <a:pt x="14610857" y="528798"/>
                  </a:cubicBezTo>
                  <a:lnTo>
                    <a:pt x="14610857" y="93113"/>
                  </a:lnTo>
                  <a:cubicBezTo>
                    <a:pt x="14610857" y="66518"/>
                    <a:pt x="14590895" y="46557"/>
                    <a:pt x="14564300" y="46557"/>
                  </a:cubicBezTo>
                  <a:lnTo>
                    <a:pt x="12854730" y="46557"/>
                  </a:lnTo>
                  <a:cubicBezTo>
                    <a:pt x="12828135" y="46557"/>
                    <a:pt x="12808175" y="66518"/>
                    <a:pt x="12808175" y="93113"/>
                  </a:cubicBezTo>
                  <a:lnTo>
                    <a:pt x="12808175" y="2241715"/>
                  </a:lnTo>
                  <a:cubicBezTo>
                    <a:pt x="12808175" y="2268310"/>
                    <a:pt x="12828135" y="2288271"/>
                    <a:pt x="12854730" y="2288271"/>
                  </a:cubicBezTo>
                  <a:lnTo>
                    <a:pt x="14580915" y="2288271"/>
                  </a:lnTo>
                  <a:cubicBezTo>
                    <a:pt x="14607510" y="2288271"/>
                    <a:pt x="14627472" y="2268310"/>
                    <a:pt x="14627472" y="2241715"/>
                  </a:cubicBezTo>
                  <a:lnTo>
                    <a:pt x="14627472" y="1806030"/>
                  </a:lnTo>
                  <a:cubicBezTo>
                    <a:pt x="14627472" y="1779435"/>
                    <a:pt x="14607510" y="1759473"/>
                    <a:pt x="14580915" y="1759473"/>
                  </a:cubicBezTo>
                  <a:lnTo>
                    <a:pt x="14580915" y="1759473"/>
                  </a:lnTo>
                  <a:close/>
                </a:path>
              </a:pathLst>
            </a:custGeom>
            <a:solidFill>
              <a:srgbClr val="FFFFFF"/>
            </a:solidFill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  <p:sp>
          <p:nvSpPr>
            <p:cNvPr id="25" name="Freeform: Shape 5">
              <a:extLst>
                <a:ext uri="{FF2B5EF4-FFF2-40B4-BE49-F238E27FC236}">
                  <a16:creationId xmlns:a16="http://schemas.microsoft.com/office/drawing/2014/main" id="{6F48F526-9EF1-CCD6-2302-5620FEA3F11B}"/>
                </a:ext>
              </a:extLst>
            </p:cNvPr>
            <p:cNvSpPr/>
            <p:nvPr/>
          </p:nvSpPr>
          <p:spPr>
            <a:xfrm>
              <a:off x="7109518" y="3145982"/>
              <a:ext cx="3100032" cy="2738689"/>
            </a:xfrm>
            <a:custGeom>
              <a:avLst/>
              <a:gdLst>
                <a:gd name="connsiteX0" fmla="*/ 3094528 w 3100032"/>
                <a:gd name="connsiteY0" fmla="*/ 496915 h 2738689"/>
                <a:gd name="connsiteX1" fmla="*/ 2821822 w 3100032"/>
                <a:gd name="connsiteY1" fmla="*/ 21308 h 2738689"/>
                <a:gd name="connsiteX2" fmla="*/ 2771919 w 3100032"/>
                <a:gd name="connsiteY2" fmla="*/ 7980 h 2738689"/>
                <a:gd name="connsiteX3" fmla="*/ 1544650 w 3100032"/>
                <a:gd name="connsiteY3" fmla="*/ 716431 h 2738689"/>
                <a:gd name="connsiteX4" fmla="*/ 333996 w 3100032"/>
                <a:gd name="connsiteY4" fmla="*/ 4693 h 2738689"/>
                <a:gd name="connsiteX5" fmla="*/ 284093 w 3100032"/>
                <a:gd name="connsiteY5" fmla="*/ 18021 h 2738689"/>
                <a:gd name="connsiteX6" fmla="*/ 4693 w 3100032"/>
                <a:gd name="connsiteY6" fmla="*/ 493628 h 2738689"/>
                <a:gd name="connsiteX7" fmla="*/ 18020 w 3100032"/>
                <a:gd name="connsiteY7" fmla="*/ 543532 h 2738689"/>
                <a:gd name="connsiteX8" fmla="*/ 1242002 w 3100032"/>
                <a:gd name="connsiteY8" fmla="*/ 1261963 h 2738689"/>
                <a:gd name="connsiteX9" fmla="*/ 1242002 w 3100032"/>
                <a:gd name="connsiteY9" fmla="*/ 2702114 h 2738689"/>
                <a:gd name="connsiteX10" fmla="*/ 1278578 w 3100032"/>
                <a:gd name="connsiteY10" fmla="*/ 2738690 h 2738689"/>
                <a:gd name="connsiteX11" fmla="*/ 1820703 w 3100032"/>
                <a:gd name="connsiteY11" fmla="*/ 2738690 h 2738689"/>
                <a:gd name="connsiteX12" fmla="*/ 1857279 w 3100032"/>
                <a:gd name="connsiteY12" fmla="*/ 2702114 h 2738689"/>
                <a:gd name="connsiteX13" fmla="*/ 1857279 w 3100032"/>
                <a:gd name="connsiteY13" fmla="*/ 1255329 h 2738689"/>
                <a:gd name="connsiteX14" fmla="*/ 3081261 w 3100032"/>
                <a:gd name="connsiteY14" fmla="*/ 546878 h 2738689"/>
                <a:gd name="connsiteX15" fmla="*/ 3094588 w 3100032"/>
                <a:gd name="connsiteY15" fmla="*/ 496975 h 2738689"/>
                <a:gd name="connsiteX16" fmla="*/ 3094588 w 3100032"/>
                <a:gd name="connsiteY16" fmla="*/ 496975 h 2738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100032" h="2738689">
                  <a:moveTo>
                    <a:pt x="3094528" y="496915"/>
                  </a:moveTo>
                  <a:lnTo>
                    <a:pt x="2821822" y="21308"/>
                  </a:lnTo>
                  <a:cubicBezTo>
                    <a:pt x="2811841" y="4693"/>
                    <a:pt x="2788533" y="-2001"/>
                    <a:pt x="2771919" y="7980"/>
                  </a:cubicBezTo>
                  <a:lnTo>
                    <a:pt x="1544650" y="716431"/>
                  </a:lnTo>
                  <a:lnTo>
                    <a:pt x="333996" y="4693"/>
                  </a:lnTo>
                  <a:cubicBezTo>
                    <a:pt x="317382" y="-5288"/>
                    <a:pt x="294074" y="1346"/>
                    <a:pt x="284093" y="18021"/>
                  </a:cubicBezTo>
                  <a:lnTo>
                    <a:pt x="4693" y="493628"/>
                  </a:lnTo>
                  <a:cubicBezTo>
                    <a:pt x="-5288" y="510243"/>
                    <a:pt x="1347" y="533551"/>
                    <a:pt x="18020" y="543532"/>
                  </a:cubicBezTo>
                  <a:lnTo>
                    <a:pt x="1242002" y="1261963"/>
                  </a:lnTo>
                  <a:lnTo>
                    <a:pt x="1242002" y="2702114"/>
                  </a:lnTo>
                  <a:cubicBezTo>
                    <a:pt x="1242002" y="2722075"/>
                    <a:pt x="1258617" y="2738690"/>
                    <a:pt x="1278578" y="2738690"/>
                  </a:cubicBezTo>
                  <a:lnTo>
                    <a:pt x="1820703" y="2738690"/>
                  </a:lnTo>
                  <a:cubicBezTo>
                    <a:pt x="1840664" y="2738690"/>
                    <a:pt x="1857279" y="2722075"/>
                    <a:pt x="1857279" y="2702114"/>
                  </a:cubicBezTo>
                  <a:lnTo>
                    <a:pt x="1857279" y="1255329"/>
                  </a:lnTo>
                  <a:lnTo>
                    <a:pt x="3081261" y="546878"/>
                  </a:lnTo>
                  <a:cubicBezTo>
                    <a:pt x="3101222" y="536898"/>
                    <a:pt x="3104569" y="513590"/>
                    <a:pt x="3094588" y="496975"/>
                  </a:cubicBezTo>
                  <a:lnTo>
                    <a:pt x="3094588" y="496975"/>
                  </a:lnTo>
                  <a:close/>
                </a:path>
              </a:pathLst>
            </a:custGeom>
            <a:noFill/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  <p:sp>
          <p:nvSpPr>
            <p:cNvPr id="26" name="Freeform: Shape 12">
              <a:extLst>
                <a:ext uri="{FF2B5EF4-FFF2-40B4-BE49-F238E27FC236}">
                  <a16:creationId xmlns:a16="http://schemas.microsoft.com/office/drawing/2014/main" id="{A1032921-7A8B-0647-1A13-262683EBA058}"/>
                </a:ext>
              </a:extLst>
            </p:cNvPr>
            <p:cNvSpPr/>
            <p:nvPr/>
          </p:nvSpPr>
          <p:spPr>
            <a:xfrm>
              <a:off x="6959880" y="2345764"/>
              <a:ext cx="3390642" cy="2991362"/>
            </a:xfrm>
            <a:custGeom>
              <a:avLst/>
              <a:gdLst>
                <a:gd name="connsiteX0" fmla="*/ 889377 w 3390642"/>
                <a:gd name="connsiteY0" fmla="*/ 2248349 h 2991362"/>
                <a:gd name="connsiteX1" fmla="*/ 836187 w 3390642"/>
                <a:gd name="connsiteY1" fmla="*/ 2235021 h 2991362"/>
                <a:gd name="connsiteX2" fmla="*/ 18008 w 3390642"/>
                <a:gd name="connsiteY2" fmla="*/ 2720609 h 2991362"/>
                <a:gd name="connsiteX3" fmla="*/ 4680 w 3390642"/>
                <a:gd name="connsiteY3" fmla="*/ 2773800 h 2991362"/>
                <a:gd name="connsiteX4" fmla="*/ 121102 w 3390642"/>
                <a:gd name="connsiteY4" fmla="*/ 2973354 h 2991362"/>
                <a:gd name="connsiteX5" fmla="*/ 174292 w 3390642"/>
                <a:gd name="connsiteY5" fmla="*/ 2986682 h 2991362"/>
                <a:gd name="connsiteX6" fmla="*/ 992471 w 3390642"/>
                <a:gd name="connsiteY6" fmla="*/ 2501094 h 2991362"/>
                <a:gd name="connsiteX7" fmla="*/ 1005799 w 3390642"/>
                <a:gd name="connsiteY7" fmla="*/ 2447903 h 2991362"/>
                <a:gd name="connsiteX8" fmla="*/ 889377 w 3390642"/>
                <a:gd name="connsiteY8" fmla="*/ 2248349 h 2991362"/>
                <a:gd name="connsiteX9" fmla="*/ 1823978 w 3390642"/>
                <a:gd name="connsiteY9" fmla="*/ 0 h 2991362"/>
                <a:gd name="connsiteX10" fmla="*/ 1554559 w 3390642"/>
                <a:gd name="connsiteY10" fmla="*/ 3347 h 2991362"/>
                <a:gd name="connsiteX11" fmla="*/ 1537944 w 3390642"/>
                <a:gd name="connsiteY11" fmla="*/ 23308 h 2991362"/>
                <a:gd name="connsiteX12" fmla="*/ 1541290 w 3390642"/>
                <a:gd name="connsiteY12" fmla="*/ 1011099 h 2991362"/>
                <a:gd name="connsiteX13" fmla="*/ 1561252 w 3390642"/>
                <a:gd name="connsiteY13" fmla="*/ 1027714 h 2991362"/>
                <a:gd name="connsiteX14" fmla="*/ 1830671 w 3390642"/>
                <a:gd name="connsiteY14" fmla="*/ 1027714 h 2991362"/>
                <a:gd name="connsiteX15" fmla="*/ 1847286 w 3390642"/>
                <a:gd name="connsiteY15" fmla="*/ 1007753 h 2991362"/>
                <a:gd name="connsiteX16" fmla="*/ 1843939 w 3390642"/>
                <a:gd name="connsiteY16" fmla="*/ 19961 h 2991362"/>
                <a:gd name="connsiteX17" fmla="*/ 1823978 w 3390642"/>
                <a:gd name="connsiteY17" fmla="*/ 0 h 2991362"/>
                <a:gd name="connsiteX18" fmla="*/ 1823978 w 3390642"/>
                <a:gd name="connsiteY18" fmla="*/ 0 h 2991362"/>
                <a:gd name="connsiteX19" fmla="*/ 3380549 w 3390642"/>
                <a:gd name="connsiteY19" fmla="*/ 2667419 h 2991362"/>
                <a:gd name="connsiteX20" fmla="*/ 2519101 w 3390642"/>
                <a:gd name="connsiteY20" fmla="*/ 2185177 h 2991362"/>
                <a:gd name="connsiteX21" fmla="*/ 2495793 w 3390642"/>
                <a:gd name="connsiteY21" fmla="*/ 2191811 h 2991362"/>
                <a:gd name="connsiteX22" fmla="*/ 2362757 w 3390642"/>
                <a:gd name="connsiteY22" fmla="*/ 2427942 h 2991362"/>
                <a:gd name="connsiteX23" fmla="*/ 2369391 w 3390642"/>
                <a:gd name="connsiteY23" fmla="*/ 2451250 h 2991362"/>
                <a:gd name="connsiteX24" fmla="*/ 3230839 w 3390642"/>
                <a:gd name="connsiteY24" fmla="*/ 2933491 h 2991362"/>
                <a:gd name="connsiteX25" fmla="*/ 3254148 w 3390642"/>
                <a:gd name="connsiteY25" fmla="*/ 2926857 h 2991362"/>
                <a:gd name="connsiteX26" fmla="*/ 3387184 w 3390642"/>
                <a:gd name="connsiteY26" fmla="*/ 2690727 h 2991362"/>
                <a:gd name="connsiteX27" fmla="*/ 3380549 w 3390642"/>
                <a:gd name="connsiteY27" fmla="*/ 2667419 h 299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390642" h="2991362">
                  <a:moveTo>
                    <a:pt x="889377" y="2248349"/>
                  </a:moveTo>
                  <a:cubicBezTo>
                    <a:pt x="879396" y="2231734"/>
                    <a:pt x="856089" y="2225040"/>
                    <a:pt x="836187" y="2235021"/>
                  </a:cubicBezTo>
                  <a:lnTo>
                    <a:pt x="18008" y="2720609"/>
                  </a:lnTo>
                  <a:cubicBezTo>
                    <a:pt x="1393" y="2730590"/>
                    <a:pt x="-5300" y="2753898"/>
                    <a:pt x="4680" y="2773800"/>
                  </a:cubicBezTo>
                  <a:lnTo>
                    <a:pt x="121102" y="2973354"/>
                  </a:lnTo>
                  <a:cubicBezTo>
                    <a:pt x="131083" y="2989969"/>
                    <a:pt x="154391" y="2996663"/>
                    <a:pt x="174292" y="2986682"/>
                  </a:cubicBezTo>
                  <a:lnTo>
                    <a:pt x="992471" y="2501094"/>
                  </a:lnTo>
                  <a:cubicBezTo>
                    <a:pt x="1009086" y="2491113"/>
                    <a:pt x="1015780" y="2467805"/>
                    <a:pt x="1005799" y="2447903"/>
                  </a:cubicBezTo>
                  <a:lnTo>
                    <a:pt x="889377" y="2248349"/>
                  </a:lnTo>
                  <a:close/>
                  <a:moveTo>
                    <a:pt x="1823978" y="0"/>
                  </a:moveTo>
                  <a:lnTo>
                    <a:pt x="1554559" y="3347"/>
                  </a:lnTo>
                  <a:cubicBezTo>
                    <a:pt x="1544578" y="3347"/>
                    <a:pt x="1537944" y="9981"/>
                    <a:pt x="1537944" y="23308"/>
                  </a:cubicBezTo>
                  <a:lnTo>
                    <a:pt x="1541290" y="1011099"/>
                  </a:lnTo>
                  <a:cubicBezTo>
                    <a:pt x="1541290" y="1021080"/>
                    <a:pt x="1547925" y="1027714"/>
                    <a:pt x="1561252" y="1027714"/>
                  </a:cubicBezTo>
                  <a:lnTo>
                    <a:pt x="1830671" y="1027714"/>
                  </a:lnTo>
                  <a:cubicBezTo>
                    <a:pt x="1840652" y="1027714"/>
                    <a:pt x="1847286" y="1021080"/>
                    <a:pt x="1847286" y="1007753"/>
                  </a:cubicBezTo>
                  <a:lnTo>
                    <a:pt x="1843939" y="19961"/>
                  </a:lnTo>
                  <a:cubicBezTo>
                    <a:pt x="1843939" y="9981"/>
                    <a:pt x="1833959" y="0"/>
                    <a:pt x="1823978" y="0"/>
                  </a:cubicBezTo>
                  <a:lnTo>
                    <a:pt x="1823978" y="0"/>
                  </a:lnTo>
                  <a:close/>
                  <a:moveTo>
                    <a:pt x="3380549" y="2667419"/>
                  </a:moveTo>
                  <a:lnTo>
                    <a:pt x="2519101" y="2185177"/>
                  </a:lnTo>
                  <a:cubicBezTo>
                    <a:pt x="2509121" y="2181831"/>
                    <a:pt x="2499140" y="2181831"/>
                    <a:pt x="2495793" y="2191811"/>
                  </a:cubicBezTo>
                  <a:lnTo>
                    <a:pt x="2362757" y="2427942"/>
                  </a:lnTo>
                  <a:cubicBezTo>
                    <a:pt x="2359410" y="2437922"/>
                    <a:pt x="2359410" y="2447903"/>
                    <a:pt x="2369391" y="2451250"/>
                  </a:cubicBezTo>
                  <a:lnTo>
                    <a:pt x="3230839" y="2933491"/>
                  </a:lnTo>
                  <a:cubicBezTo>
                    <a:pt x="3240820" y="2936838"/>
                    <a:pt x="3250800" y="2936838"/>
                    <a:pt x="3254148" y="2926857"/>
                  </a:cubicBezTo>
                  <a:lnTo>
                    <a:pt x="3387184" y="2690727"/>
                  </a:lnTo>
                  <a:cubicBezTo>
                    <a:pt x="3393818" y="2684093"/>
                    <a:pt x="3390530" y="2670766"/>
                    <a:pt x="3380549" y="2667419"/>
                  </a:cubicBezTo>
                  <a:close/>
                </a:path>
              </a:pathLst>
            </a:custGeom>
            <a:solidFill>
              <a:srgbClr val="0BC5BA"/>
            </a:solidFill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  <p:sp>
          <p:nvSpPr>
            <p:cNvPr id="27" name="Freeform: Shape 13">
              <a:extLst>
                <a:ext uri="{FF2B5EF4-FFF2-40B4-BE49-F238E27FC236}">
                  <a16:creationId xmlns:a16="http://schemas.microsoft.com/office/drawing/2014/main" id="{F36AA225-63EB-CB9B-6967-031EA0D0697C}"/>
                </a:ext>
              </a:extLst>
            </p:cNvPr>
            <p:cNvSpPr/>
            <p:nvPr/>
          </p:nvSpPr>
          <p:spPr>
            <a:xfrm>
              <a:off x="7109518" y="3132654"/>
              <a:ext cx="3099268" cy="2738689"/>
            </a:xfrm>
            <a:custGeom>
              <a:avLst/>
              <a:gdLst>
                <a:gd name="connsiteX0" fmla="*/ 3094528 w 3099268"/>
                <a:gd name="connsiteY0" fmla="*/ 496915 h 2738689"/>
                <a:gd name="connsiteX1" fmla="*/ 2821822 w 3099268"/>
                <a:gd name="connsiteY1" fmla="*/ 21307 h 2738689"/>
                <a:gd name="connsiteX2" fmla="*/ 2771919 w 3099268"/>
                <a:gd name="connsiteY2" fmla="*/ 7980 h 2738689"/>
                <a:gd name="connsiteX3" fmla="*/ 1544650 w 3099268"/>
                <a:gd name="connsiteY3" fmla="*/ 716431 h 2738689"/>
                <a:gd name="connsiteX4" fmla="*/ 333996 w 3099268"/>
                <a:gd name="connsiteY4" fmla="*/ 4693 h 2738689"/>
                <a:gd name="connsiteX5" fmla="*/ 284093 w 3099268"/>
                <a:gd name="connsiteY5" fmla="*/ 18020 h 2738689"/>
                <a:gd name="connsiteX6" fmla="*/ 4693 w 3099268"/>
                <a:gd name="connsiteY6" fmla="*/ 493628 h 2738689"/>
                <a:gd name="connsiteX7" fmla="*/ 18020 w 3099268"/>
                <a:gd name="connsiteY7" fmla="*/ 543532 h 2738689"/>
                <a:gd name="connsiteX8" fmla="*/ 1242002 w 3099268"/>
                <a:gd name="connsiteY8" fmla="*/ 1261963 h 2738689"/>
                <a:gd name="connsiteX9" fmla="*/ 1242002 w 3099268"/>
                <a:gd name="connsiteY9" fmla="*/ 2702113 h 2738689"/>
                <a:gd name="connsiteX10" fmla="*/ 1278578 w 3099268"/>
                <a:gd name="connsiteY10" fmla="*/ 2738689 h 2738689"/>
                <a:gd name="connsiteX11" fmla="*/ 1820703 w 3099268"/>
                <a:gd name="connsiteY11" fmla="*/ 2738689 h 2738689"/>
                <a:gd name="connsiteX12" fmla="*/ 1857279 w 3099268"/>
                <a:gd name="connsiteY12" fmla="*/ 2702113 h 2738689"/>
                <a:gd name="connsiteX13" fmla="*/ 1857279 w 3099268"/>
                <a:gd name="connsiteY13" fmla="*/ 1255329 h 2738689"/>
                <a:gd name="connsiteX14" fmla="*/ 3081261 w 3099268"/>
                <a:gd name="connsiteY14" fmla="*/ 546878 h 2738689"/>
                <a:gd name="connsiteX15" fmla="*/ 3094588 w 3099268"/>
                <a:gd name="connsiteY15" fmla="*/ 496975 h 2738689"/>
                <a:gd name="connsiteX16" fmla="*/ 3094588 w 3099268"/>
                <a:gd name="connsiteY16" fmla="*/ 496975 h 2738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99268" h="2738689">
                  <a:moveTo>
                    <a:pt x="3094528" y="496915"/>
                  </a:moveTo>
                  <a:lnTo>
                    <a:pt x="2821822" y="21307"/>
                  </a:lnTo>
                  <a:cubicBezTo>
                    <a:pt x="2811841" y="4693"/>
                    <a:pt x="2788533" y="-2001"/>
                    <a:pt x="2771919" y="7980"/>
                  </a:cubicBezTo>
                  <a:lnTo>
                    <a:pt x="1544650" y="716431"/>
                  </a:lnTo>
                  <a:lnTo>
                    <a:pt x="333996" y="4693"/>
                  </a:lnTo>
                  <a:cubicBezTo>
                    <a:pt x="317382" y="-5288"/>
                    <a:pt x="294074" y="1346"/>
                    <a:pt x="284093" y="18020"/>
                  </a:cubicBezTo>
                  <a:lnTo>
                    <a:pt x="4693" y="493628"/>
                  </a:lnTo>
                  <a:cubicBezTo>
                    <a:pt x="-5288" y="510243"/>
                    <a:pt x="1347" y="533551"/>
                    <a:pt x="18020" y="543532"/>
                  </a:cubicBezTo>
                  <a:lnTo>
                    <a:pt x="1242002" y="1261963"/>
                  </a:lnTo>
                  <a:lnTo>
                    <a:pt x="1242002" y="2702113"/>
                  </a:lnTo>
                  <a:cubicBezTo>
                    <a:pt x="1242002" y="2722075"/>
                    <a:pt x="1258617" y="2738689"/>
                    <a:pt x="1278578" y="2738689"/>
                  </a:cubicBezTo>
                  <a:lnTo>
                    <a:pt x="1820703" y="2738689"/>
                  </a:lnTo>
                  <a:cubicBezTo>
                    <a:pt x="1840664" y="2738689"/>
                    <a:pt x="1857279" y="2722075"/>
                    <a:pt x="1857279" y="2702113"/>
                  </a:cubicBezTo>
                  <a:lnTo>
                    <a:pt x="1857279" y="1255329"/>
                  </a:lnTo>
                  <a:lnTo>
                    <a:pt x="3081261" y="546878"/>
                  </a:lnTo>
                  <a:cubicBezTo>
                    <a:pt x="3097876" y="536898"/>
                    <a:pt x="3104569" y="513590"/>
                    <a:pt x="3094588" y="496975"/>
                  </a:cubicBezTo>
                  <a:lnTo>
                    <a:pt x="3094588" y="496975"/>
                  </a:lnTo>
                  <a:close/>
                </a:path>
              </a:pathLst>
            </a:custGeom>
            <a:solidFill>
              <a:srgbClr val="FFFFFF"/>
            </a:solidFill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</p:grpSp>
      <p:sp>
        <p:nvSpPr>
          <p:cNvPr id="31" name="Title 30">
            <a:extLst>
              <a:ext uri="{FF2B5EF4-FFF2-40B4-BE49-F238E27FC236}">
                <a16:creationId xmlns:a16="http://schemas.microsoft.com/office/drawing/2014/main" id="{56BF9935-7B3A-D4CA-6DBF-6568A5843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241060"/>
            <a:ext cx="7886700" cy="56207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E390C3DE-4253-A4ED-D108-97AC95719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650" y="2839258"/>
            <a:ext cx="7886699" cy="5451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  <a:latin typeface="Avenir Book" panose="02000503020000020003" pitchFamily="2" charset="0"/>
              </a:defRPr>
            </a:lvl1pPr>
            <a:lvl2pPr marL="342986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2pPr>
            <a:lvl3pPr marL="685972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3pPr>
            <a:lvl4pPr marL="1028958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4pPr>
            <a:lvl5pPr marL="1371944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Date, Speaker, Or </a:t>
            </a:r>
            <a:r>
              <a:rPr lang="en-US" dirty="0" err="1"/>
              <a:t>Subheader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4676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2">
          <p15:clr>
            <a:srgbClr val="FBAE40"/>
          </p15:clr>
        </p15:guide>
        <p15:guide id="2" pos="460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Pag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fidentialInternal">
            <a:extLst>
              <a:ext uri="{FF2B5EF4-FFF2-40B4-BE49-F238E27FC236}">
                <a16:creationId xmlns:a16="http://schemas.microsoft.com/office/drawing/2014/main" id="{B9FCC6DD-61CE-8032-8B1C-2099215EBEF3}"/>
              </a:ext>
            </a:extLst>
          </p:cNvPr>
          <p:cNvSpPr txBox="1"/>
          <p:nvPr userDrawn="1"/>
        </p:nvSpPr>
        <p:spPr>
          <a:xfrm>
            <a:off x="1309255" y="4609579"/>
            <a:ext cx="6525491" cy="12102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563" cap="all" spc="177" dirty="0">
                <a:solidFill>
                  <a:srgbClr val="FFFFFF"/>
                </a:solidFill>
                <a:latin typeface="Avenir Book" panose="02000503020000020003" pitchFamily="2" charset="0"/>
              </a:rPr>
              <a:t>@2025 Egnyte inc. | all rights reserved | confidential</a:t>
            </a:r>
          </a:p>
        </p:txBody>
      </p:sp>
      <p:sp>
        <p:nvSpPr>
          <p:cNvPr id="31" name="Title 30">
            <a:extLst>
              <a:ext uri="{FF2B5EF4-FFF2-40B4-BE49-F238E27FC236}">
                <a16:creationId xmlns:a16="http://schemas.microsoft.com/office/drawing/2014/main" id="{56BF9935-7B3A-D4CA-6DBF-6568A5843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146057"/>
            <a:ext cx="7886700" cy="604781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3600"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E390C3DE-4253-A4ED-D108-97AC95719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650" y="2815507"/>
            <a:ext cx="7886699" cy="5451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Avenir Book" panose="02000503020000020003" pitchFamily="2" charset="0"/>
              </a:defRPr>
            </a:lvl1pPr>
            <a:lvl2pPr marL="342986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2pPr>
            <a:lvl3pPr marL="685972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3pPr>
            <a:lvl4pPr marL="1028958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4pPr>
            <a:lvl5pPr marL="1371944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Date, Speaker, Or </a:t>
            </a:r>
            <a:r>
              <a:rPr lang="en-US" dirty="0" err="1"/>
              <a:t>Subheader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2346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2">
          <p15:clr>
            <a:srgbClr val="FBAE40"/>
          </p15:clr>
        </p15:guide>
        <p15:guide id="2" pos="4608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ver Pag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5EB4F6-0A0E-CD66-F660-ECBF8092F6C7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55D63-BCE1-2A4B-4E43-83FFD53222B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A994E48-233D-559C-ECF5-16223BFA9A55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1689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2">
          <p15:clr>
            <a:srgbClr val="FBAE40"/>
          </p15:clr>
        </p15:guide>
        <p15:guide id="2" pos="4608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Slide (Light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AFEF8D6-C1F3-550F-BEDA-8AA7D45A240D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998" y="1098398"/>
            <a:ext cx="8344004" cy="3591474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2A0F71-CC05-E3C3-4978-952C9E721F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DB5C702-4DA8-3940-D9EC-E2528868F814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7BD87979-C3A3-438E-B464-1FF201C32E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724" y="257177"/>
            <a:ext cx="8314553" cy="61739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>
              <a:defRPr sz="2250" b="1" i="0">
                <a:solidFill>
                  <a:schemeClr val="tx2"/>
                </a:solidFill>
                <a:latin typeface="Avenir Blac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125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Slide (Background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13113C-1382-4DA4-00D8-94A08D59AA3E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58EF0E-185D-2C20-B390-D88F401F5C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E0FA9D9-9357-B668-B00E-F3E7277B34F8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1549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userDrawn="1">
  <p:cSld name="Title slide">
    <p:bg>
      <p:bgPr>
        <a:solidFill>
          <a:srgbClr val="121F37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4725CB6-9414-E44B-A21A-A72AB1C00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998" y="1133477"/>
            <a:ext cx="8344004" cy="3499247"/>
          </a:xfrm>
          <a:prstGeom prst="rect">
            <a:avLst/>
          </a:prstGeo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11123A9-CBDA-39D2-0C7F-9E85C51F4AB4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4F14DD4-75A4-4228-0071-55C535F628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D853B6-07F7-0CAD-9310-2FBCD9F4665A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>
            <a:extLst>
              <a:ext uri="{FF2B5EF4-FFF2-40B4-BE49-F238E27FC236}">
                <a16:creationId xmlns:a16="http://schemas.microsoft.com/office/drawing/2014/main" id="{238F8C89-3113-4645-6DD1-68F0077BA9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724" y="257177"/>
            <a:ext cx="8314553" cy="61739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>
              <a:defRPr sz="2250" b="1" i="0">
                <a:solidFill>
                  <a:srgbClr val="0BC5BA"/>
                </a:solidFill>
                <a:latin typeface="Avenir Blac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61275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5_Section Divider (Dark)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0610" y="1035473"/>
            <a:ext cx="4845689" cy="2139553"/>
          </a:xfrm>
          <a:prstGeom prst="rect">
            <a:avLst/>
          </a:prstGeom>
        </p:spPr>
        <p:txBody>
          <a:bodyPr anchor="b"/>
          <a:lstStyle>
            <a:lvl1pPr>
              <a:lnSpc>
                <a:spcPts val="4464"/>
              </a:lnSpc>
              <a:defRPr sz="4502" b="1" i="0">
                <a:solidFill>
                  <a:schemeClr val="tx2"/>
                </a:solidFill>
                <a:latin typeface="Avenir Blac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610" y="3233365"/>
            <a:ext cx="4845689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97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95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9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9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9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Google Shape;25;p4">
            <a:extLst>
              <a:ext uri="{FF2B5EF4-FFF2-40B4-BE49-F238E27FC236}">
                <a16:creationId xmlns:a16="http://schemas.microsoft.com/office/drawing/2014/main" id="{F238B499-2F60-864A-BE94-F1366F0B5BA9}"/>
              </a:ext>
            </a:extLst>
          </p:cNvPr>
          <p:cNvPicPr preferRelativeResize="0"/>
          <p:nvPr userDrawn="1"/>
        </p:nvPicPr>
        <p:blipFill>
          <a:blip r:embed="rId2"/>
          <a:srcRect/>
          <a:stretch/>
        </p:blipFill>
        <p:spPr>
          <a:xfrm>
            <a:off x="8318791" y="4833848"/>
            <a:ext cx="674801" cy="16872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832AE3-3409-25B5-27BE-A0D17E4491CB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348936-F154-1B71-C0FB-0F3AFF09CB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A2B2EB-7885-3F3F-6B8B-EFC41358D08E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475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Divider (Dark)">
    <p:bg>
      <p:bgPr>
        <a:solidFill>
          <a:srgbClr val="121F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611" y="3233365"/>
            <a:ext cx="5127321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>
                <a:solidFill>
                  <a:schemeClr val="bg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97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95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9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9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9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DEB5C0C-741B-5411-C5E5-AE9425DB6E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0611" y="1035473"/>
            <a:ext cx="5127321" cy="2139553"/>
          </a:xfrm>
          <a:prstGeom prst="rect">
            <a:avLst/>
          </a:prstGeom>
        </p:spPr>
        <p:txBody>
          <a:bodyPr anchor="b"/>
          <a:lstStyle>
            <a:lvl1pPr>
              <a:lnSpc>
                <a:spcPts val="4464"/>
              </a:lnSpc>
              <a:defRPr sz="4502" b="1" i="0">
                <a:solidFill>
                  <a:srgbClr val="0BC5BA"/>
                </a:solidFill>
                <a:latin typeface="Avenir Blac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146A3C-8FB5-98AD-080D-17E14EFC94A5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97CE3B-94AD-4011-9C84-42A5993CFA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2D735F1-54A5-93BF-B89F-B0D07BF1173B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73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Divider (Light)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1649829-D2C6-8906-3F2A-5D017CCB374E}"/>
              </a:ext>
            </a:extLst>
          </p:cNvPr>
          <p:cNvSpPr/>
          <p:nvPr userDrawn="1"/>
        </p:nvSpPr>
        <p:spPr>
          <a:xfrm>
            <a:off x="0" y="3835066"/>
            <a:ext cx="9144000" cy="1308434"/>
          </a:xfrm>
          <a:prstGeom prst="rect">
            <a:avLst/>
          </a:prstGeom>
          <a:solidFill>
            <a:srgbClr val="0BC5B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3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174CF9-4B2B-D28B-256A-E3570B954DD4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 err="1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D4A86F-A712-BF75-64C5-A54D6E16EE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53BC96C-C6F5-9128-869C-844248BDE21D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chemeClr val="bg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423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Divider (Light)">
    <p:bg>
      <p:bgPr>
        <a:solidFill>
          <a:srgbClr val="121F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00C611-25F9-F550-D496-A5FC6C99246D}"/>
              </a:ext>
            </a:extLst>
          </p:cNvPr>
          <p:cNvSpPr/>
          <p:nvPr userDrawn="1"/>
        </p:nvSpPr>
        <p:spPr>
          <a:xfrm>
            <a:off x="0" y="3835066"/>
            <a:ext cx="9144000" cy="1308434"/>
          </a:xfrm>
          <a:prstGeom prst="rect">
            <a:avLst/>
          </a:prstGeom>
          <a:solidFill>
            <a:srgbClr val="0BC5B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3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15D7BD-1A49-B97A-91C8-96657DBE65F2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8FAC9-54B7-3565-E951-617531A43F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010F72-6982-AF69-8A33-B13C88614D64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chemeClr val="bg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0954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7_Content Slide (2-Co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 algn="ctr">
              <a:defRPr sz="2250" b="1" i="0">
                <a:solidFill>
                  <a:schemeClr val="tx2"/>
                </a:solidFill>
                <a:latin typeface="Avenir Blac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1pPr>
            <a:lvl2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2pPr>
            <a:lvl3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3pPr>
            <a:lvl4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4pPr>
            <a:lvl5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133F44-7B26-348C-870A-23C5F04D62FB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749ECC-0570-1C14-13F6-B326C7CE13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571B22-E9B9-F3C2-9C48-7CA5F7352515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91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39BAFD-492D-2E6E-0770-0CF09CAC3B25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 err="1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9EBD2B-CE76-5D20-52A8-68DA64DB9F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34A0D8A-A133-DAAF-2DEE-DDFA399FAE73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8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1319077"/>
            <a:ext cx="2949178" cy="80248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2250" b="1" i="0">
                <a:solidFill>
                  <a:schemeClr val="tx2"/>
                </a:solidFill>
                <a:latin typeface="Avenir Blac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solidFill>
                  <a:schemeClr val="accent5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2100"/>
            </a:lvl2pPr>
            <a:lvl3pPr marL="685972" indent="0">
              <a:buNone/>
              <a:defRPr sz="1800"/>
            </a:lvl3pPr>
            <a:lvl4pPr marL="1028958" indent="0">
              <a:buNone/>
              <a:defRPr sz="1500"/>
            </a:lvl4pPr>
            <a:lvl5pPr marL="1371942" indent="0">
              <a:buNone/>
              <a:defRPr sz="1500"/>
            </a:lvl5pPr>
            <a:lvl6pPr marL="1714929" indent="0">
              <a:buNone/>
              <a:defRPr sz="1500"/>
            </a:lvl6pPr>
            <a:lvl7pPr marL="2057914" indent="0">
              <a:buNone/>
              <a:defRPr sz="1500"/>
            </a:lvl7pPr>
            <a:lvl8pPr marL="2400900" indent="0">
              <a:buNone/>
              <a:defRPr sz="1500"/>
            </a:lvl8pPr>
            <a:lvl9pPr marL="2743886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172332"/>
            <a:ext cx="2949178" cy="1504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1050"/>
            </a:lvl2pPr>
            <a:lvl3pPr marL="685972" indent="0">
              <a:buNone/>
              <a:defRPr sz="900"/>
            </a:lvl3pPr>
            <a:lvl4pPr marL="1028958" indent="0">
              <a:buNone/>
              <a:defRPr sz="750"/>
            </a:lvl4pPr>
            <a:lvl5pPr marL="1371942" indent="0">
              <a:buNone/>
              <a:defRPr sz="750"/>
            </a:lvl5pPr>
            <a:lvl6pPr marL="1714929" indent="0">
              <a:buNone/>
              <a:defRPr sz="750"/>
            </a:lvl6pPr>
            <a:lvl7pPr marL="2057914" indent="0">
              <a:buNone/>
              <a:defRPr sz="750"/>
            </a:lvl7pPr>
            <a:lvl8pPr marL="2400900" indent="0">
              <a:buNone/>
              <a:defRPr sz="750"/>
            </a:lvl8pPr>
            <a:lvl9pPr marL="2743886" indent="0">
              <a:buNone/>
              <a:defRPr sz="75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667CAE-4E69-7BD6-D144-C4C073F60F7A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 err="1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49F50E6-AD99-2C57-6AF4-D5C4C81D24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831DF4-9326-72D6-C768-135F5F56BFBE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9249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587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18" r:id="rId3"/>
    <p:sldLayoutId id="2147483674" r:id="rId4"/>
    <p:sldLayoutId id="2147483717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</p:sldLayoutIdLst>
  <p:txStyles>
    <p:titleStyle>
      <a:lvl1pPr algn="l" defTabSz="685972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92" indent="-171492" algn="l" defTabSz="685972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478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464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450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436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422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08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92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379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86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972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958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942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929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914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00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86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>
          <p15:clr>
            <a:srgbClr val="F26B43"/>
          </p15:clr>
        </p15:guide>
        <p15:guide id="2" pos="7681">
          <p15:clr>
            <a:srgbClr val="F26B43"/>
          </p15:clr>
        </p15:guide>
        <p15:guide id="3" pos="672">
          <p15:clr>
            <a:srgbClr val="F26B43"/>
          </p15:clr>
        </p15:guide>
        <p15:guide id="4" pos="14690">
          <p15:clr>
            <a:srgbClr val="F26B43"/>
          </p15:clr>
        </p15:guide>
        <p15:guide id="5" orient="horz" pos="432">
          <p15:clr>
            <a:srgbClr val="F26B43"/>
          </p15:clr>
        </p15:guide>
        <p15:guide id="6" orient="horz" pos="79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4CAFCED-EF4E-C3C6-15CE-393C5EB65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2094696"/>
            <a:ext cx="7886700" cy="95410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1800" b="0" dirty="0">
                <a:solidFill>
                  <a:schemeClr val="bg2"/>
                </a:solidFill>
              </a:rPr>
              <a:t>ACEC Deep South Convention:</a:t>
            </a:r>
            <a:br>
              <a:rPr lang="en-US" sz="1600" b="0" dirty="0">
                <a:solidFill>
                  <a:schemeClr val="tx1">
                    <a:lumMod val="40000"/>
                    <a:lumOff val="60000"/>
                  </a:schemeClr>
                </a:solidFill>
              </a:rPr>
            </a:br>
            <a:r>
              <a:rPr lang="en-US" sz="2400" b="0" dirty="0">
                <a:latin typeface="Avenir Medium" panose="02000503020000020003" pitchFamily="2" charset="0"/>
              </a:rPr>
              <a:t>AI and Data Management in Engineering</a:t>
            </a:r>
            <a:br>
              <a:rPr lang="en-US" sz="2400" b="0" dirty="0">
                <a:latin typeface="Avenir Medium" panose="02000503020000020003" pitchFamily="2" charset="0"/>
              </a:rPr>
            </a:br>
            <a:r>
              <a:rPr lang="en-US" sz="1400" b="0" dirty="0">
                <a:latin typeface="Avenir Medium" panose="02000503020000020003" pitchFamily="2" charset="0"/>
              </a:rPr>
              <a:t>Friday, July 25, 2025 | 9:30 – 10:30 AM</a:t>
            </a:r>
            <a:endParaRPr lang="en-US" sz="2400" b="0" dirty="0">
              <a:latin typeface="Avenir Medium" panose="02000503020000020003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A5CE50A-0570-9180-BF5A-145217FF88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1" y="3300811"/>
            <a:ext cx="7886699" cy="923329"/>
          </a:xfrm>
        </p:spPr>
        <p:txBody>
          <a:bodyPr/>
          <a:lstStyle/>
          <a:p>
            <a:pPr fontAlgn="base">
              <a:lnSpc>
                <a:spcPct val="100000"/>
              </a:lnSpc>
              <a:spcBef>
                <a:spcPts val="0"/>
              </a:spcBef>
            </a:pPr>
            <a:r>
              <a:rPr lang="en-US" sz="1050" b="1" dirty="0">
                <a:latin typeface="Avenir Black" panose="02000503020000020003" pitchFamily="2" charset="0"/>
              </a:rPr>
              <a:t>Moderator:	</a:t>
            </a:r>
            <a:r>
              <a:rPr lang="en-US" sz="1050" dirty="0"/>
              <a:t>Neil Jones, Cybersecurity Evangelist, Egnyte</a:t>
            </a:r>
          </a:p>
          <a:p>
            <a:pPr fontAlgn="base">
              <a:lnSpc>
                <a:spcPct val="100000"/>
              </a:lnSpc>
              <a:spcBef>
                <a:spcPts val="0"/>
              </a:spcBef>
            </a:pPr>
            <a:endParaRPr lang="en-US" sz="1050" b="1" dirty="0">
              <a:latin typeface="Avenir Black" panose="02000503020000020003" pitchFamily="2" charset="0"/>
            </a:endParaRPr>
          </a:p>
          <a:p>
            <a:pPr fontAlgn="base">
              <a:lnSpc>
                <a:spcPct val="100000"/>
              </a:lnSpc>
              <a:spcBef>
                <a:spcPts val="0"/>
              </a:spcBef>
            </a:pPr>
            <a:r>
              <a:rPr lang="en-US" sz="1050" b="1" dirty="0">
                <a:latin typeface="Avenir Black" panose="02000503020000020003" pitchFamily="2" charset="0"/>
              </a:rPr>
              <a:t>Panel:		</a:t>
            </a:r>
            <a:r>
              <a:rPr lang="en-US" sz="1050" dirty="0"/>
              <a:t>Barker </a:t>
            </a:r>
            <a:r>
              <a:rPr lang="en-US" sz="1050" dirty="0" err="1"/>
              <a:t>Dirmann</a:t>
            </a:r>
            <a:r>
              <a:rPr lang="en-US" sz="1050" dirty="0"/>
              <a:t>, </a:t>
            </a:r>
            <a:r>
              <a:rPr lang="en-US" dirty="0"/>
              <a:t>ACEC Louisiana</a:t>
            </a:r>
            <a:endParaRPr lang="en-US" sz="1050" dirty="0"/>
          </a:p>
          <a:p>
            <a:pPr fontAlgn="base">
              <a:lnSpc>
                <a:spcPct val="100000"/>
              </a:lnSpc>
              <a:spcBef>
                <a:spcPts val="0"/>
              </a:spcBef>
            </a:pPr>
            <a:r>
              <a:rPr lang="en-US" sz="1050" dirty="0"/>
              <a:t>		Kasey Anderson, </a:t>
            </a:r>
            <a:r>
              <a:rPr lang="en-US" dirty="0"/>
              <a:t>ACEC Tennessee</a:t>
            </a:r>
            <a:endParaRPr lang="en-US" sz="105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050" dirty="0"/>
              <a:t>		Joelle Colosi, AEC Product Marketing Manager, Egnyte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209987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DA68F05-9954-5219-7986-C38DA8DBC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/>
              <a:t>What early indicators show a firm </a:t>
            </a:r>
            <a:br>
              <a:rPr lang="en-US" sz="2800" dirty="0"/>
            </a:br>
            <a:r>
              <a:rPr lang="en-US" sz="2800" dirty="0"/>
              <a:t>is ready—or not ready—</a:t>
            </a:r>
            <a:br>
              <a:rPr lang="en-US" sz="2800" dirty="0"/>
            </a:br>
            <a:r>
              <a:rPr lang="en-US" sz="2800" dirty="0"/>
              <a:t>to begin adopting AI?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388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8DDEBF-F51B-F1B7-B415-D06C54A16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723" y="556496"/>
            <a:ext cx="8314553" cy="617395"/>
          </a:xfrm>
        </p:spPr>
        <p:txBody>
          <a:bodyPr/>
          <a:lstStyle/>
          <a:p>
            <a:r>
              <a:rPr lang="en-US" dirty="0"/>
              <a:t>A/E Expertise Gap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E6489E-152A-5784-F016-900B37E9B3AE}"/>
              </a:ext>
            </a:extLst>
          </p:cNvPr>
          <p:cNvSpPr txBox="1">
            <a:spLocks/>
          </p:cNvSpPr>
          <p:nvPr/>
        </p:nvSpPr>
        <p:spPr>
          <a:xfrm>
            <a:off x="514351" y="1908809"/>
            <a:ext cx="8214926" cy="2646587"/>
          </a:xfrm>
          <a:prstGeom prst="rect">
            <a:avLst/>
          </a:prstGeom>
        </p:spPr>
        <p:txBody>
          <a:bodyPr/>
          <a:lstStyle>
            <a:lvl1pPr marL="171492" indent="-171492" algn="l" defTabSz="685972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1447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57464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00450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543436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188642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0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9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379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>
                <a:solidFill>
                  <a:srgbClr val="0BC5BA"/>
                </a:solidFill>
                <a:latin typeface="Avenir Black" panose="02000503020000020003" pitchFamily="2" charset="0"/>
              </a:rPr>
              <a:t>74% </a:t>
            </a:r>
            <a:r>
              <a:rPr lang="en-US" sz="2400" b="1" dirty="0">
                <a:latin typeface="Avenir Black" panose="02000503020000020003" pitchFamily="2" charset="0"/>
              </a:rPr>
              <a:t>of firms expect to be “mature” or “advanced” in digital transformation 3 years from now</a:t>
            </a:r>
          </a:p>
          <a:p>
            <a:pPr marL="0" indent="0" algn="ctr">
              <a:buNone/>
            </a:pPr>
            <a:endParaRPr lang="en-US" sz="1200" b="1" dirty="0">
              <a:latin typeface="Avenir Black" panose="02000503020000020003" pitchFamily="2" charset="0"/>
            </a:endParaRPr>
          </a:p>
          <a:p>
            <a:pPr marL="0" indent="0" algn="ctr">
              <a:buNone/>
            </a:pPr>
            <a:r>
              <a:rPr lang="en-US" sz="2400" b="1" dirty="0">
                <a:solidFill>
                  <a:srgbClr val="0BC5BA"/>
                </a:solidFill>
                <a:latin typeface="Avenir Black" panose="02000503020000020003" pitchFamily="2" charset="0"/>
              </a:rPr>
              <a:t>41% </a:t>
            </a:r>
            <a:r>
              <a:rPr lang="en-US" sz="2400" b="1" dirty="0">
                <a:latin typeface="Avenir Black" panose="02000503020000020003" pitchFamily="2" charset="0"/>
              </a:rPr>
              <a:t>Don't Use AI or Machine Learning</a:t>
            </a:r>
          </a:p>
          <a:p>
            <a:pPr marL="0" indent="0" algn="ctr">
              <a:buNone/>
            </a:pPr>
            <a:r>
              <a:rPr lang="en-US" sz="1100" i="1" dirty="0" err="1"/>
              <a:t>Deltek</a:t>
            </a:r>
            <a:r>
              <a:rPr lang="en-US" sz="1100" i="1" dirty="0"/>
              <a:t> 46</a:t>
            </a:r>
            <a:r>
              <a:rPr lang="en-US" sz="1100" i="1" baseline="30000" dirty="0"/>
              <a:t>th</a:t>
            </a:r>
            <a:r>
              <a:rPr lang="en-US" sz="1100" i="1" dirty="0"/>
              <a:t> Annual Clarity: Architecture &amp; Engineering Industry Study 46th Annual Comprehensive Report</a:t>
            </a:r>
          </a:p>
        </p:txBody>
      </p:sp>
    </p:spTree>
    <p:extLst>
      <p:ext uri="{BB962C8B-B14F-4D97-AF65-F5344CB8AC3E}">
        <p14:creationId xmlns:p14="http://schemas.microsoft.com/office/powerpoint/2010/main" val="223741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42C4E-57E1-7EC5-B593-34D5ABFD2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014" y="735272"/>
            <a:ext cx="8359262" cy="39384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/>
              <a:t>Firm demographics are changing.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E8C289-7065-8701-A6D2-BDB5F37E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Labor Supply is in Flux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7C738ED-6266-6A66-BB79-77DE0BA1B4F6}"/>
              </a:ext>
            </a:extLst>
          </p:cNvPr>
          <p:cNvGraphicFramePr>
            <a:graphicFrameLocks/>
          </p:cNvGraphicFramePr>
          <p:nvPr/>
        </p:nvGraphicFramePr>
        <p:xfrm>
          <a:off x="414724" y="1383653"/>
          <a:ext cx="4471618" cy="3282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2920DEB-5775-CFCD-E645-24A7F909496B}"/>
              </a:ext>
            </a:extLst>
          </p:cNvPr>
          <p:cNvSpPr txBox="1">
            <a:spLocks/>
          </p:cNvSpPr>
          <p:nvPr/>
        </p:nvSpPr>
        <p:spPr>
          <a:xfrm>
            <a:off x="5257657" y="1383652"/>
            <a:ext cx="3471619" cy="3282786"/>
          </a:xfrm>
          <a:prstGeom prst="rect">
            <a:avLst/>
          </a:prstGeom>
        </p:spPr>
        <p:txBody>
          <a:bodyPr/>
          <a:lstStyle>
            <a:lvl1pPr marL="171492" indent="-171492" algn="l" defTabSz="685972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1447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57464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00450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543436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188642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0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9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379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/>
              <a:t>~11% increase in the type of occupations at A/E Firm</a:t>
            </a:r>
          </a:p>
          <a:p>
            <a:pPr marL="0" indent="0">
              <a:buNone/>
            </a:pPr>
            <a:r>
              <a:rPr lang="en-US" sz="1400" dirty="0"/>
              <a:t>Example Occupations at Firms in 2022 (but not 2012)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Financial and Investment Analysts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Software Developers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Software Quality Assurance Analysts and Testers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Data Scientists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Web and Digital Interface Designers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Industrial Engineering Technologists and Technicians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Food Science Technicians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Fine Artists, Including Painters, Sculptors, and Illustrators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Audio and Video Technicians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Healthcare Support Occupations</a:t>
            </a:r>
          </a:p>
          <a:p>
            <a:pPr marL="342900" indent="-34290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377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52129-E65F-CB44-0D70-61432E42E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9B371A1-B4A9-A27C-486F-41CB3DCED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>
                <a:solidFill>
                  <a:schemeClr val="tx2"/>
                </a:solidFill>
              </a:rPr>
              <a:t>What AI Tools Are You Exploring?</a:t>
            </a:r>
          </a:p>
        </p:txBody>
      </p:sp>
    </p:spTree>
    <p:extLst>
      <p:ext uri="{BB962C8B-B14F-4D97-AF65-F5344CB8AC3E}">
        <p14:creationId xmlns:p14="http://schemas.microsoft.com/office/powerpoint/2010/main" val="4074107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C0113-4F0E-08AB-A54D-F8A30DF3B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BA2EF79-0016-04AB-DFE6-87D7FA1C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/>
              <a:t>What are realistic starting points for billable AI use?</a:t>
            </a:r>
          </a:p>
        </p:txBody>
      </p:sp>
    </p:spTree>
    <p:extLst>
      <p:ext uri="{BB962C8B-B14F-4D97-AF65-F5344CB8AC3E}">
        <p14:creationId xmlns:p14="http://schemas.microsoft.com/office/powerpoint/2010/main" val="25931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B6E56-AC00-BCAA-2EB1-1D34BE671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7DF5025-2079-2DC1-0096-D8C1D8197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/>
              <a:t>How can AI help firms repurpose past project knowledge?</a:t>
            </a:r>
          </a:p>
        </p:txBody>
      </p:sp>
    </p:spTree>
    <p:extLst>
      <p:ext uri="{BB962C8B-B14F-4D97-AF65-F5344CB8AC3E}">
        <p14:creationId xmlns:p14="http://schemas.microsoft.com/office/powerpoint/2010/main" val="1031773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0990A-D3CF-B0EF-C02B-C1B70CC81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90CA8-6C1D-93F0-4CA0-4F2CB2643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723" y="588103"/>
            <a:ext cx="8314553" cy="617395"/>
          </a:xfrm>
        </p:spPr>
        <p:txBody>
          <a:bodyPr/>
          <a:lstStyle/>
          <a:p>
            <a:r>
              <a:rPr lang="en-US" dirty="0"/>
              <a:t>Create an Intelligent Data Environment.</a:t>
            </a:r>
            <a:br>
              <a:rPr lang="en-US" dirty="0"/>
            </a:br>
            <a:r>
              <a:rPr lang="en-US" b="0" dirty="0">
                <a:solidFill>
                  <a:schemeClr val="tx2"/>
                </a:solidFill>
                <a:latin typeface="Avenir" panose="02000503020000020003" pitchFamily="2" charset="0"/>
              </a:rPr>
              <a:t>From Chaos to Clarity</a:t>
            </a:r>
          </a:p>
        </p:txBody>
      </p:sp>
      <p:grpSp>
        <p:nvGrpSpPr>
          <p:cNvPr id="13" name="Google Shape;93;p17">
            <a:extLst>
              <a:ext uri="{FF2B5EF4-FFF2-40B4-BE49-F238E27FC236}">
                <a16:creationId xmlns:a16="http://schemas.microsoft.com/office/drawing/2014/main" id="{D39B4A5E-6D22-1C81-280F-9CC51F1231E0}"/>
              </a:ext>
            </a:extLst>
          </p:cNvPr>
          <p:cNvGrpSpPr/>
          <p:nvPr/>
        </p:nvGrpSpPr>
        <p:grpSpPr>
          <a:xfrm>
            <a:off x="575579" y="3304547"/>
            <a:ext cx="783412" cy="961476"/>
            <a:chOff x="5083586" y="2802323"/>
            <a:chExt cx="783412" cy="961476"/>
          </a:xfrm>
        </p:grpSpPr>
        <p:pic>
          <p:nvPicPr>
            <p:cNvPr id="14" name="Google Shape;94;p17">
              <a:extLst>
                <a:ext uri="{FF2B5EF4-FFF2-40B4-BE49-F238E27FC236}">
                  <a16:creationId xmlns:a16="http://schemas.microsoft.com/office/drawing/2014/main" id="{0AA68014-1285-6EBC-36E5-43BB5A786896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  <a:lum bright="70000" contrast="-70000"/>
            </a:blip>
            <a:srcRect/>
            <a:stretch/>
          </p:blipFill>
          <p:spPr>
            <a:xfrm>
              <a:off x="5263949" y="2802323"/>
              <a:ext cx="422685" cy="42401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Google Shape;95;p17">
              <a:extLst>
                <a:ext uri="{FF2B5EF4-FFF2-40B4-BE49-F238E27FC236}">
                  <a16:creationId xmlns:a16="http://schemas.microsoft.com/office/drawing/2014/main" id="{D94A11E1-C8C1-0DEC-F702-FBE03B762266}"/>
                </a:ext>
              </a:extLst>
            </p:cNvPr>
            <p:cNvSpPr txBox="1"/>
            <p:nvPr/>
          </p:nvSpPr>
          <p:spPr>
            <a:xfrm>
              <a:off x="5083586" y="3339781"/>
              <a:ext cx="783412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Version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Control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" name="Google Shape;96;p17">
            <a:extLst>
              <a:ext uri="{FF2B5EF4-FFF2-40B4-BE49-F238E27FC236}">
                <a16:creationId xmlns:a16="http://schemas.microsoft.com/office/drawing/2014/main" id="{8DA4D6FE-52BF-78B3-EBB6-98B10370DC2C}"/>
              </a:ext>
            </a:extLst>
          </p:cNvPr>
          <p:cNvGrpSpPr/>
          <p:nvPr/>
        </p:nvGrpSpPr>
        <p:grpSpPr>
          <a:xfrm>
            <a:off x="1626614" y="3309999"/>
            <a:ext cx="1105027" cy="1020681"/>
            <a:chOff x="5975232" y="2691928"/>
            <a:chExt cx="1105027" cy="1020681"/>
          </a:xfrm>
        </p:grpSpPr>
        <p:pic>
          <p:nvPicPr>
            <p:cNvPr id="17" name="Google Shape;97;p17">
              <a:extLst>
                <a:ext uri="{FF2B5EF4-FFF2-40B4-BE49-F238E27FC236}">
                  <a16:creationId xmlns:a16="http://schemas.microsoft.com/office/drawing/2014/main" id="{B65BC5D9-B732-2CA2-68BD-0DF72CD9F68E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lum bright="70000" contrast="-70000"/>
            </a:blip>
            <a:srcRect/>
            <a:stretch/>
          </p:blipFill>
          <p:spPr>
            <a:xfrm>
              <a:off x="6257420" y="2691928"/>
              <a:ext cx="540650" cy="5252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" name="Google Shape;98;p17">
              <a:extLst>
                <a:ext uri="{FF2B5EF4-FFF2-40B4-BE49-F238E27FC236}">
                  <a16:creationId xmlns:a16="http://schemas.microsoft.com/office/drawing/2014/main" id="{1B482D9A-8FF5-4C0B-2E51-DFD097922738}"/>
                </a:ext>
              </a:extLst>
            </p:cNvPr>
            <p:cNvSpPr txBox="1"/>
            <p:nvPr/>
          </p:nvSpPr>
          <p:spPr>
            <a:xfrm>
              <a:off x="5975232" y="3288591"/>
              <a:ext cx="1105027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Compliance Challenges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" name="Google Shape;108;p17">
            <a:extLst>
              <a:ext uri="{FF2B5EF4-FFF2-40B4-BE49-F238E27FC236}">
                <a16:creationId xmlns:a16="http://schemas.microsoft.com/office/drawing/2014/main" id="{F1346C51-0FDD-4551-BE81-979C35590FBC}"/>
              </a:ext>
            </a:extLst>
          </p:cNvPr>
          <p:cNvGrpSpPr/>
          <p:nvPr/>
        </p:nvGrpSpPr>
        <p:grpSpPr>
          <a:xfrm>
            <a:off x="2726339" y="3299298"/>
            <a:ext cx="1105027" cy="1071803"/>
            <a:chOff x="7604064" y="2657580"/>
            <a:chExt cx="1105027" cy="1071803"/>
          </a:xfrm>
        </p:grpSpPr>
        <p:pic>
          <p:nvPicPr>
            <p:cNvPr id="20" name="Google Shape;109;p17">
              <a:extLst>
                <a:ext uri="{FF2B5EF4-FFF2-40B4-BE49-F238E27FC236}">
                  <a16:creationId xmlns:a16="http://schemas.microsoft.com/office/drawing/2014/main" id="{17F8C9C3-E051-F884-F580-51615B7BAA1B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  <a:lum bright="70000" contrast="-70000"/>
            </a:blip>
            <a:srcRect/>
            <a:stretch/>
          </p:blipFill>
          <p:spPr>
            <a:xfrm>
              <a:off x="7874911" y="2657580"/>
              <a:ext cx="540651" cy="5252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Google Shape;110;p17">
              <a:extLst>
                <a:ext uri="{FF2B5EF4-FFF2-40B4-BE49-F238E27FC236}">
                  <a16:creationId xmlns:a16="http://schemas.microsoft.com/office/drawing/2014/main" id="{5ACA32F5-CF01-52E0-A3FC-D22A42E891AF}"/>
                </a:ext>
              </a:extLst>
            </p:cNvPr>
            <p:cNvSpPr txBox="1"/>
            <p:nvPr/>
          </p:nvSpPr>
          <p:spPr>
            <a:xfrm>
              <a:off x="7604064" y="3305365"/>
              <a:ext cx="1105027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Data Security Concerns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" name="Google Shape;85;p17">
            <a:extLst>
              <a:ext uri="{FF2B5EF4-FFF2-40B4-BE49-F238E27FC236}">
                <a16:creationId xmlns:a16="http://schemas.microsoft.com/office/drawing/2014/main" id="{60BA735D-55A3-94F1-F006-B03541705169}"/>
              </a:ext>
            </a:extLst>
          </p:cNvPr>
          <p:cNvGrpSpPr/>
          <p:nvPr/>
        </p:nvGrpSpPr>
        <p:grpSpPr>
          <a:xfrm>
            <a:off x="1515587" y="1975215"/>
            <a:ext cx="1303388" cy="1026557"/>
            <a:chOff x="2215385" y="2681647"/>
            <a:chExt cx="1303388" cy="1026557"/>
          </a:xfrm>
        </p:grpSpPr>
        <p:pic>
          <p:nvPicPr>
            <p:cNvPr id="24" name="Google Shape;86;p17">
              <a:extLst>
                <a:ext uri="{FF2B5EF4-FFF2-40B4-BE49-F238E27FC236}">
                  <a16:creationId xmlns:a16="http://schemas.microsoft.com/office/drawing/2014/main" id="{39E82D31-9F80-D9DF-4CA9-EBBBA738C533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  <a:lum bright="70000" contrast="-70000"/>
            </a:blip>
            <a:srcRect/>
            <a:stretch/>
          </p:blipFill>
          <p:spPr>
            <a:xfrm>
              <a:off x="2644870" y="2681647"/>
              <a:ext cx="482384" cy="4963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Google Shape;87;p17">
              <a:extLst>
                <a:ext uri="{FF2B5EF4-FFF2-40B4-BE49-F238E27FC236}">
                  <a16:creationId xmlns:a16="http://schemas.microsoft.com/office/drawing/2014/main" id="{4C9FD1F9-FEAA-0C41-A10C-8687315D7B89}"/>
                </a:ext>
              </a:extLst>
            </p:cNvPr>
            <p:cNvSpPr txBox="1"/>
            <p:nvPr/>
          </p:nvSpPr>
          <p:spPr>
            <a:xfrm>
              <a:off x="2215385" y="3284186"/>
              <a:ext cx="1303388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50"/>
                <a:buFont typeface="Arial"/>
                <a:buNone/>
              </a:pPr>
              <a:r>
                <a:rPr lang="en-US" sz="105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Fragmented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50"/>
                <a:buFont typeface="Arial"/>
                <a:buNone/>
              </a:pPr>
              <a:r>
                <a:rPr lang="en-US" sz="105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Collaboration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88;p17">
            <a:extLst>
              <a:ext uri="{FF2B5EF4-FFF2-40B4-BE49-F238E27FC236}">
                <a16:creationId xmlns:a16="http://schemas.microsoft.com/office/drawing/2014/main" id="{25008B57-F0B1-ACFD-FC96-493F0C1D5AAF}"/>
              </a:ext>
            </a:extLst>
          </p:cNvPr>
          <p:cNvGrpSpPr/>
          <p:nvPr/>
        </p:nvGrpSpPr>
        <p:grpSpPr>
          <a:xfrm>
            <a:off x="2605727" y="1975215"/>
            <a:ext cx="1303389" cy="1070800"/>
            <a:chOff x="3704319" y="2637404"/>
            <a:chExt cx="1303389" cy="1070800"/>
          </a:xfrm>
        </p:grpSpPr>
        <p:grpSp>
          <p:nvGrpSpPr>
            <p:cNvPr id="27" name="Google Shape;89;p17">
              <a:extLst>
                <a:ext uri="{FF2B5EF4-FFF2-40B4-BE49-F238E27FC236}">
                  <a16:creationId xmlns:a16="http://schemas.microsoft.com/office/drawing/2014/main" id="{6B890780-F987-363C-3B0F-D48485B3042D}"/>
                </a:ext>
              </a:extLst>
            </p:cNvPr>
            <p:cNvGrpSpPr/>
            <p:nvPr/>
          </p:nvGrpSpPr>
          <p:grpSpPr>
            <a:xfrm>
              <a:off x="4068136" y="2637404"/>
              <a:ext cx="583646" cy="570303"/>
              <a:chOff x="4811082" y="2181447"/>
              <a:chExt cx="957978" cy="936077"/>
            </a:xfrm>
          </p:grpSpPr>
          <p:pic>
            <p:nvPicPr>
              <p:cNvPr id="29" name="Google Shape;90;p17">
                <a:extLst>
                  <a:ext uri="{FF2B5EF4-FFF2-40B4-BE49-F238E27FC236}">
                    <a16:creationId xmlns:a16="http://schemas.microsoft.com/office/drawing/2014/main" id="{8327EC2F-B910-F042-3D4C-2757B0B271C3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5045627" y="2453177"/>
                <a:ext cx="483772" cy="47271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" name="Google Shape;91;p17">
                <a:extLst>
                  <a:ext uri="{FF2B5EF4-FFF2-40B4-BE49-F238E27FC236}">
                    <a16:creationId xmlns:a16="http://schemas.microsoft.com/office/drawing/2014/main" id="{FB577FA4-2D76-A6D9-2282-2F10A870507B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4811082" y="2181447"/>
                <a:ext cx="957978" cy="93607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8" name="Google Shape;92;p17">
              <a:extLst>
                <a:ext uri="{FF2B5EF4-FFF2-40B4-BE49-F238E27FC236}">
                  <a16:creationId xmlns:a16="http://schemas.microsoft.com/office/drawing/2014/main" id="{C379E730-7AD8-4AB7-8C02-4916C8EDEFD6}"/>
                </a:ext>
              </a:extLst>
            </p:cNvPr>
            <p:cNvSpPr txBox="1"/>
            <p:nvPr/>
          </p:nvSpPr>
          <p:spPr>
            <a:xfrm>
              <a:off x="3704319" y="3284186"/>
              <a:ext cx="1303389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Limited Access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To Project Files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9985549-FDAC-B20F-E909-97D71114B983}"/>
              </a:ext>
            </a:extLst>
          </p:cNvPr>
          <p:cNvGrpSpPr/>
          <p:nvPr/>
        </p:nvGrpSpPr>
        <p:grpSpPr>
          <a:xfrm>
            <a:off x="289177" y="1924544"/>
            <a:ext cx="1426599" cy="1068218"/>
            <a:chOff x="426016" y="1802669"/>
            <a:chExt cx="1426599" cy="1068218"/>
          </a:xfrm>
        </p:grpSpPr>
        <p:sp>
          <p:nvSpPr>
            <p:cNvPr id="22" name="Google Shape;84;p17">
              <a:extLst>
                <a:ext uri="{FF2B5EF4-FFF2-40B4-BE49-F238E27FC236}">
                  <a16:creationId xmlns:a16="http://schemas.microsoft.com/office/drawing/2014/main" id="{BE930D95-F69D-2B1E-848E-515B7962EF7E}"/>
                </a:ext>
              </a:extLst>
            </p:cNvPr>
            <p:cNvSpPr txBox="1">
              <a:spLocks/>
            </p:cNvSpPr>
            <p:nvPr/>
          </p:nvSpPr>
          <p:spPr>
            <a:xfrm>
              <a:off x="426016" y="2446869"/>
              <a:ext cx="1426599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2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SzPts val="1000"/>
                <a:buFont typeface="Arial"/>
                <a:buNone/>
              </a:pPr>
              <a:r>
                <a:rPr lang="en-US" sz="1000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Multi-Cloud + </a:t>
              </a:r>
              <a:endParaRPr lang="en-US" dirty="0">
                <a:solidFill>
                  <a:schemeClr val="tx2"/>
                </a:solidFill>
              </a:endParaRPr>
            </a:p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SzPts val="1000"/>
                <a:buFont typeface="Arial"/>
                <a:buNone/>
              </a:pPr>
              <a:r>
                <a:rPr lang="en-US" sz="1000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Document Sprawl</a:t>
              </a:r>
              <a:endParaRPr lang="en-US" dirty="0">
                <a:solidFill>
                  <a:schemeClr val="tx2"/>
                </a:solidFill>
              </a:endParaRPr>
            </a:p>
          </p:txBody>
        </p:sp>
        <p:grpSp>
          <p:nvGrpSpPr>
            <p:cNvPr id="31" name="Google Shape;99;p17">
              <a:extLst>
                <a:ext uri="{FF2B5EF4-FFF2-40B4-BE49-F238E27FC236}">
                  <a16:creationId xmlns:a16="http://schemas.microsoft.com/office/drawing/2014/main" id="{E3EA6297-EAF6-2F87-B798-6A4C5A7DD327}"/>
                </a:ext>
              </a:extLst>
            </p:cNvPr>
            <p:cNvGrpSpPr/>
            <p:nvPr/>
          </p:nvGrpSpPr>
          <p:grpSpPr>
            <a:xfrm>
              <a:off x="797037" y="1802669"/>
              <a:ext cx="694371" cy="600009"/>
              <a:chOff x="813597" y="2382945"/>
              <a:chExt cx="950889" cy="821667"/>
            </a:xfrm>
          </p:grpSpPr>
          <p:pic>
            <p:nvPicPr>
              <p:cNvPr id="32" name="Google Shape;100;p17">
                <a:extLst>
                  <a:ext uri="{FF2B5EF4-FFF2-40B4-BE49-F238E27FC236}">
                    <a16:creationId xmlns:a16="http://schemas.microsoft.com/office/drawing/2014/main" id="{AECEF0FF-1372-EEBC-0C38-D36DDEF5F692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813597" y="2512481"/>
                <a:ext cx="330336" cy="34870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3" name="Google Shape;101;p17">
                <a:extLst>
                  <a:ext uri="{FF2B5EF4-FFF2-40B4-BE49-F238E27FC236}">
                    <a16:creationId xmlns:a16="http://schemas.microsoft.com/office/drawing/2014/main" id="{A4BC35FE-E715-F08F-62B6-47417CA6AB42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1257684" y="2402294"/>
                <a:ext cx="342334" cy="36136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4" name="Google Shape;102;p17">
                <a:extLst>
                  <a:ext uri="{FF2B5EF4-FFF2-40B4-BE49-F238E27FC236}">
                    <a16:creationId xmlns:a16="http://schemas.microsoft.com/office/drawing/2014/main" id="{BA4426E3-B834-A029-57AF-BA297C90CE39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1269780" y="2747059"/>
                <a:ext cx="342335" cy="36137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5" name="Google Shape;103;p17">
                <a:extLst>
                  <a:ext uri="{FF2B5EF4-FFF2-40B4-BE49-F238E27FC236}">
                    <a16:creationId xmlns:a16="http://schemas.microsoft.com/office/drawing/2014/main" id="{8565DA64-117D-6F61-FD31-03C4E2771CCC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976991" y="2908311"/>
                <a:ext cx="280693" cy="29630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6" name="Google Shape;104;p17">
                <a:extLst>
                  <a:ext uri="{FF2B5EF4-FFF2-40B4-BE49-F238E27FC236}">
                    <a16:creationId xmlns:a16="http://schemas.microsoft.com/office/drawing/2014/main" id="{F9EB6BBA-CC58-6541-893D-D09BB58F5C50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1082618" y="2382945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7" name="Google Shape;105;p17">
                <a:extLst>
                  <a:ext uri="{FF2B5EF4-FFF2-40B4-BE49-F238E27FC236}">
                    <a16:creationId xmlns:a16="http://schemas.microsoft.com/office/drawing/2014/main" id="{7742749F-3836-C07C-8D19-7065B5186AE6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1153924" y="2692827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8" name="Google Shape;106;p17">
                <a:extLst>
                  <a:ext uri="{FF2B5EF4-FFF2-40B4-BE49-F238E27FC236}">
                    <a16:creationId xmlns:a16="http://schemas.microsoft.com/office/drawing/2014/main" id="{93CF36D0-5E9C-ECEF-AF93-A4C2746CEF67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851104" y="2826036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9" name="Google Shape;107;p17">
                <a:extLst>
                  <a:ext uri="{FF2B5EF4-FFF2-40B4-BE49-F238E27FC236}">
                    <a16:creationId xmlns:a16="http://schemas.microsoft.com/office/drawing/2014/main" id="{400CD5D4-5150-2558-E725-F428D6A89C18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1583428" y="2717755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41" name="Title 1">
            <a:extLst>
              <a:ext uri="{FF2B5EF4-FFF2-40B4-BE49-F238E27FC236}">
                <a16:creationId xmlns:a16="http://schemas.microsoft.com/office/drawing/2014/main" id="{44868AD3-0AEB-CE2E-E361-6586CE618DB3}"/>
              </a:ext>
            </a:extLst>
          </p:cNvPr>
          <p:cNvSpPr txBox="1">
            <a:spLocks/>
          </p:cNvSpPr>
          <p:nvPr/>
        </p:nvSpPr>
        <p:spPr>
          <a:xfrm>
            <a:off x="414723" y="1296341"/>
            <a:ext cx="3416643" cy="42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100" b="1" dirty="0">
                <a:solidFill>
                  <a:schemeClr val="tx2"/>
                </a:solidFill>
                <a:latin typeface="Avenir Black" panose="02000503020000020003" pitchFamily="2" charset="0"/>
              </a:rPr>
              <a:t>FRAGMENTED DATA</a:t>
            </a:r>
          </a:p>
        </p:txBody>
      </p:sp>
      <p:pic>
        <p:nvPicPr>
          <p:cNvPr id="86" name="Picture 85" descr="A circular diagram of a cloud&#10;&#10;AI-generated content may be incorrect.">
            <a:extLst>
              <a:ext uri="{FF2B5EF4-FFF2-40B4-BE49-F238E27FC236}">
                <a16:creationId xmlns:a16="http://schemas.microsoft.com/office/drawing/2014/main" id="{7B120549-E554-F38F-A469-F6C47152CC3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7364" y="1694985"/>
            <a:ext cx="2900212" cy="2900212"/>
          </a:xfrm>
          <a:prstGeom prst="rect">
            <a:avLst/>
          </a:prstGeom>
        </p:spPr>
      </p:pic>
      <p:sp>
        <p:nvSpPr>
          <p:cNvPr id="87" name="Title 1">
            <a:extLst>
              <a:ext uri="{FF2B5EF4-FFF2-40B4-BE49-F238E27FC236}">
                <a16:creationId xmlns:a16="http://schemas.microsoft.com/office/drawing/2014/main" id="{FAA84DD3-FEE2-0F96-C306-1B1E2D71B39D}"/>
              </a:ext>
            </a:extLst>
          </p:cNvPr>
          <p:cNvSpPr txBox="1">
            <a:spLocks/>
          </p:cNvSpPr>
          <p:nvPr/>
        </p:nvSpPr>
        <p:spPr>
          <a:xfrm>
            <a:off x="4909148" y="1259815"/>
            <a:ext cx="3416643" cy="42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100" b="1" dirty="0">
                <a:solidFill>
                  <a:schemeClr val="tx2"/>
                </a:solidFill>
                <a:latin typeface="Avenir Black" panose="02000503020000020003" pitchFamily="2" charset="0"/>
              </a:rPr>
              <a:t>CENTRALIZED DATA</a:t>
            </a:r>
          </a:p>
        </p:txBody>
      </p:sp>
    </p:spTree>
    <p:extLst>
      <p:ext uri="{BB962C8B-B14F-4D97-AF65-F5344CB8AC3E}">
        <p14:creationId xmlns:p14="http://schemas.microsoft.com/office/powerpoint/2010/main" val="550227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2393A7-415D-20FA-5E2E-C9C0FA04B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FFAB5B2-7387-D580-584C-F11AFDEFC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4280" y="2060441"/>
            <a:ext cx="6952728" cy="1022618"/>
          </a:xfrm>
        </p:spPr>
        <p:txBody>
          <a:bodyPr/>
          <a:lstStyle/>
          <a:p>
            <a:r>
              <a:rPr lang="en-US" sz="2800" dirty="0"/>
              <a:t>What’s the difference between enterprise AI and public AI tools?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E169E3-B867-03AE-5C86-EACF50D530AD}"/>
              </a:ext>
            </a:extLst>
          </p:cNvPr>
          <p:cNvSpPr txBox="1"/>
          <p:nvPr/>
        </p:nvSpPr>
        <p:spPr>
          <a:xfrm>
            <a:off x="2114550" y="3697989"/>
            <a:ext cx="61493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effectLst/>
                <a:latin typeface="Avenir Book" panose="02000503020000020003" pitchFamily="2" charset="0"/>
              </a:rPr>
              <a:t>Hundreds of LLM Servers Expose Corporate, Health &amp; Other Online Data</a:t>
            </a:r>
          </a:p>
          <a:p>
            <a:r>
              <a:rPr lang="en-US" b="1" dirty="0">
                <a:latin typeface="Avenir Book" panose="02000503020000020003" pitchFamily="2" charset="0"/>
              </a:rPr>
              <a:t>Dark Reading, Nate Nelson 09/28/24</a:t>
            </a:r>
            <a:endParaRPr lang="en-US" dirty="0">
              <a:latin typeface="Avenir Book" panose="02000503020000020003" pitchFamily="2" charset="0"/>
            </a:endParaRPr>
          </a:p>
        </p:txBody>
      </p:sp>
      <p:pic>
        <p:nvPicPr>
          <p:cNvPr id="3" name="Picture 2" descr="A qr code with black squares and circles&#10;&#10;AI-generated content may be incorrect.">
            <a:extLst>
              <a:ext uri="{FF2B5EF4-FFF2-40B4-BE49-F238E27FC236}">
                <a16:creationId xmlns:a16="http://schemas.microsoft.com/office/drawing/2014/main" id="{C3F51388-E386-B5C1-9446-F5A11A4EC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80" y="3765954"/>
            <a:ext cx="787400" cy="7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41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73E3A-561A-88B3-C6D8-F5A97BDD5C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D6C8689-34B1-E0CC-E8C6-DB4334C36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/>
              <a:t>Are clients expecting AI to lower costs or speed up delivery?</a:t>
            </a:r>
          </a:p>
        </p:txBody>
      </p:sp>
    </p:spTree>
    <p:extLst>
      <p:ext uri="{BB962C8B-B14F-4D97-AF65-F5344CB8AC3E}">
        <p14:creationId xmlns:p14="http://schemas.microsoft.com/office/powerpoint/2010/main" val="2474204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D48D5-D188-F131-6DDC-E300F7628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CF0FDE4-1492-6A79-A9D7-8AA05D45F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/>
              <a:t>What’s one AI myth you'd like to debunk?</a:t>
            </a:r>
          </a:p>
        </p:txBody>
      </p:sp>
    </p:spTree>
    <p:extLst>
      <p:ext uri="{BB962C8B-B14F-4D97-AF65-F5344CB8AC3E}">
        <p14:creationId xmlns:p14="http://schemas.microsoft.com/office/powerpoint/2010/main" val="4113976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E0255-2A2A-9FBF-B278-AD1BB5FC4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9F41B-E8CB-5018-E814-2E7C67BB7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723" y="588103"/>
            <a:ext cx="8314553" cy="617395"/>
          </a:xfrm>
        </p:spPr>
        <p:txBody>
          <a:bodyPr/>
          <a:lstStyle/>
          <a:p>
            <a:r>
              <a:rPr lang="en-US" dirty="0"/>
              <a:t>Future-Proof Your Strategy</a:t>
            </a:r>
            <a:br>
              <a:rPr lang="en-US" dirty="0"/>
            </a:br>
            <a:r>
              <a:rPr lang="en-US" b="0" dirty="0">
                <a:solidFill>
                  <a:schemeClr val="tx2"/>
                </a:solidFill>
                <a:latin typeface="Avenir" panose="02000503020000020003" pitchFamily="2" charset="0"/>
              </a:rPr>
              <a:t>5 Easy Steps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C3B9B8-FC14-DB0C-7B44-5C6093729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723" y="1881352"/>
            <a:ext cx="4451567" cy="2102070"/>
          </a:xfrm>
        </p:spPr>
        <p:txBody>
          <a:bodyPr/>
          <a:lstStyle/>
          <a:p>
            <a:pPr marL="457200" indent="-457200" fontAlgn="base">
              <a:buFont typeface="+mj-lt"/>
              <a:buAutoNum type="arabicPeriod"/>
            </a:pPr>
            <a:r>
              <a:rPr lang="en-US" sz="1800" dirty="0"/>
              <a:t>Audit your current environment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US" sz="1800" dirty="0"/>
              <a:t>Centralize and govern your files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US" sz="1800" dirty="0"/>
              <a:t>Align access controls with team roles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US" sz="1800" dirty="0"/>
              <a:t>Automate workflows through integrations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US" sz="1800" dirty="0"/>
              <a:t>Pilot AI and monitor outcomes</a:t>
            </a:r>
          </a:p>
          <a:p>
            <a:pPr marL="0" indent="0">
              <a:buNone/>
            </a:pPr>
            <a:endParaRPr lang="en-US" sz="180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FD2C524-D092-96E4-B0E4-260AD58FEB9D}"/>
              </a:ext>
            </a:extLst>
          </p:cNvPr>
          <p:cNvGrpSpPr/>
          <p:nvPr/>
        </p:nvGrpSpPr>
        <p:grpSpPr>
          <a:xfrm>
            <a:off x="4061936" y="1679732"/>
            <a:ext cx="5901544" cy="2505309"/>
            <a:chOff x="4061936" y="1679732"/>
            <a:chExt cx="5901544" cy="2505309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03F681C-9127-021C-A151-932B2C4D0C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61936" y="1679732"/>
              <a:ext cx="5901544" cy="2505309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5005911-D607-1F09-F4AC-CE1098E5D7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13070" y="3662581"/>
              <a:ext cx="381796" cy="37416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EBC01E0-F5A1-4F6C-C476-A26530194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0888" y="1962615"/>
              <a:ext cx="336890" cy="3301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7266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DCD088-E647-519A-B582-08656FA6F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92A9F-0A96-E897-F65D-3C15D3A9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723" y="1622293"/>
            <a:ext cx="4157277" cy="2144467"/>
          </a:xfrm>
        </p:spPr>
        <p:txBody>
          <a:bodyPr/>
          <a:lstStyle/>
          <a:p>
            <a:pPr algn="l"/>
            <a:r>
              <a:rPr lang="en-US" sz="4400" dirty="0">
                <a:solidFill>
                  <a:schemeClr val="tx2"/>
                </a:solidFill>
              </a:rPr>
              <a:t>The Future </a:t>
            </a:r>
            <a:br>
              <a:rPr lang="en-US" sz="4400" dirty="0">
                <a:solidFill>
                  <a:schemeClr val="tx2"/>
                </a:solidFill>
              </a:rPr>
            </a:br>
            <a:r>
              <a:rPr lang="en-US" sz="4400" dirty="0">
                <a:solidFill>
                  <a:schemeClr val="tx2"/>
                </a:solidFill>
              </a:rPr>
              <a:t>of Data </a:t>
            </a:r>
            <a:br>
              <a:rPr lang="en-US" sz="4400" dirty="0">
                <a:solidFill>
                  <a:schemeClr val="tx2"/>
                </a:solidFill>
              </a:rPr>
            </a:br>
            <a:r>
              <a:rPr lang="en-US" sz="4400" dirty="0">
                <a:solidFill>
                  <a:schemeClr val="tx2"/>
                </a:solidFill>
              </a:rPr>
              <a:t>in Engineering</a:t>
            </a:r>
            <a:endParaRPr lang="en-US" sz="3600" b="0" dirty="0">
              <a:solidFill>
                <a:schemeClr val="tx2"/>
              </a:solidFill>
              <a:latin typeface="Avenir" panose="0200050302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3ED7E8-B0D3-3BA7-4B37-C156D15AA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976" y="535668"/>
            <a:ext cx="2994526" cy="3892884"/>
          </a:xfrm>
          <a:prstGeom prst="rect">
            <a:avLst/>
          </a:prstGeom>
          <a:ln>
            <a:solidFill>
              <a:schemeClr val="tx2">
                <a:lumMod val="95000"/>
              </a:schemeClr>
            </a:solidFill>
          </a:ln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79F4E8C7-7A0A-47BE-0BF7-DE5DBE18E9D1}"/>
              </a:ext>
            </a:extLst>
          </p:cNvPr>
          <p:cNvGrpSpPr/>
          <p:nvPr/>
        </p:nvGrpSpPr>
        <p:grpSpPr>
          <a:xfrm>
            <a:off x="4572000" y="931536"/>
            <a:ext cx="1699951" cy="1640214"/>
            <a:chOff x="2346960" y="2727325"/>
            <a:chExt cx="1264920" cy="1220470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91D38B13-9A2D-6E83-B6DF-F263E074B862}"/>
                </a:ext>
              </a:extLst>
            </p:cNvPr>
            <p:cNvSpPr/>
            <p:nvPr/>
          </p:nvSpPr>
          <p:spPr>
            <a:xfrm>
              <a:off x="2346960" y="2727325"/>
              <a:ext cx="1264920" cy="1220470"/>
            </a:xfrm>
            <a:prstGeom prst="roundRect">
              <a:avLst>
                <a:gd name="adj" fmla="val 7693"/>
              </a:avLst>
            </a:prstGeom>
            <a:solidFill>
              <a:schemeClr val="tx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687A64A-8DAB-AC2B-D91C-D72D7ABDC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158" t="7746" r="7105" b="6784"/>
            <a:stretch>
              <a:fillRect/>
            </a:stretch>
          </p:blipFill>
          <p:spPr>
            <a:xfrm>
              <a:off x="2415888" y="2784475"/>
              <a:ext cx="1127462" cy="11239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1743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17CD8D3-47B0-04A8-F2DB-335741C4CC3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2327275"/>
            <a:ext cx="7886700" cy="60483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venir Black" panose="02000503020000020003" pitchFamily="2" charset="0"/>
              </a:rPr>
              <a:t>Thank You!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064A019-3C35-9D01-2FA3-67440947C20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28650" y="2932113"/>
            <a:ext cx="7886700" cy="546100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/>
                </a:solidFill>
                <a:latin typeface="Avenir Book" panose="02000503020000020003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308752362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Master">
  <a:themeElements>
    <a:clrScheme name="2023 Brand Guidelines">
      <a:dk1>
        <a:srgbClr val="0CC5B9"/>
      </a:dk1>
      <a:lt1>
        <a:srgbClr val="F7F9FC"/>
      </a:lt1>
      <a:dk2>
        <a:srgbClr val="132549"/>
      </a:dk2>
      <a:lt2>
        <a:srgbClr val="FFFFFF"/>
      </a:lt2>
      <a:accent1>
        <a:srgbClr val="6E49FE"/>
      </a:accent1>
      <a:accent2>
        <a:srgbClr val="01529A"/>
      </a:accent2>
      <a:accent3>
        <a:srgbClr val="19FEF0"/>
      </a:accent3>
      <a:accent4>
        <a:srgbClr val="3C71E9"/>
      </a:accent4>
      <a:accent5>
        <a:srgbClr val="047ABD"/>
      </a:accent5>
      <a:accent6>
        <a:srgbClr val="34364E"/>
      </a:accent6>
      <a:hlink>
        <a:srgbClr val="6E49FE"/>
      </a:hlink>
      <a:folHlink>
        <a:srgbClr val="01529A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1830</TotalTime>
  <Words>1398</Words>
  <Application>Microsoft Macintosh PowerPoint</Application>
  <PresentationFormat>On-screen Show (16:9)</PresentationFormat>
  <Paragraphs>175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Avenir</vt:lpstr>
      <vt:lpstr>Avenir Black</vt:lpstr>
      <vt:lpstr>Avenir Book</vt:lpstr>
      <vt:lpstr>Avenir Medium</vt:lpstr>
      <vt:lpstr>Calibri</vt:lpstr>
      <vt:lpstr>Roboto Light</vt:lpstr>
      <vt:lpstr>Blank Master</vt:lpstr>
      <vt:lpstr>ACEC Deep South Convention: AI and Data Management in Engineering Friday, July 25, 2025 | 9:30 – 10:30 AM</vt:lpstr>
      <vt:lpstr>What early indicators show a firm  is ready—or not ready— to begin adopting AI? </vt:lpstr>
      <vt:lpstr>A/E Expertise Gap</vt:lpstr>
      <vt:lpstr>Labor Supply is in Flux</vt:lpstr>
      <vt:lpstr>What AI Tools Are You Exploring?</vt:lpstr>
      <vt:lpstr>What are realistic starting points for billable AI use?</vt:lpstr>
      <vt:lpstr>How can AI help firms repurpose past project knowledge?</vt:lpstr>
      <vt:lpstr>Create an Intelligent Data Environment. From Chaos to Clarity</vt:lpstr>
      <vt:lpstr>What’s the difference between enterprise AI and public AI tools?</vt:lpstr>
      <vt:lpstr>Are clients expecting AI to lower costs or speed up delivery?</vt:lpstr>
      <vt:lpstr>What’s one AI myth you'd like to debunk?</vt:lpstr>
      <vt:lpstr>Future-Proof Your Strategy 5 Easy Steps</vt:lpstr>
      <vt:lpstr>The Future  of Data  in Engineering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Dao</dc:creator>
  <cp:lastModifiedBy>Neil Jones</cp:lastModifiedBy>
  <cp:revision>11</cp:revision>
  <dcterms:created xsi:type="dcterms:W3CDTF">2023-12-27T19:29:24Z</dcterms:created>
  <dcterms:modified xsi:type="dcterms:W3CDTF">2025-07-25T12:25:38Z</dcterms:modified>
</cp:coreProperties>
</file>