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modernComment_1973_C038B324.xml" ContentType="application/vnd.ms-powerpoint.comment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0"/>
  </p:notesMasterIdLst>
  <p:sldIdLst>
    <p:sldId id="289" r:id="rId2"/>
    <p:sldId id="6550" r:id="rId3"/>
    <p:sldId id="6551" r:id="rId4"/>
    <p:sldId id="6512" r:id="rId5"/>
    <p:sldId id="6549" r:id="rId6"/>
    <p:sldId id="6552" r:id="rId7"/>
    <p:sldId id="6517" r:id="rId8"/>
    <p:sldId id="6514" r:id="rId9"/>
    <p:sldId id="6519" r:id="rId10"/>
    <p:sldId id="6521" r:id="rId11"/>
    <p:sldId id="6522" r:id="rId12"/>
    <p:sldId id="6524" r:id="rId13"/>
    <p:sldId id="6555" r:id="rId14"/>
    <p:sldId id="6515" r:id="rId15"/>
    <p:sldId id="6548" r:id="rId16"/>
    <p:sldId id="284" r:id="rId17"/>
    <p:sldId id="6553" r:id="rId18"/>
    <p:sldId id="6523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ain Template" id="{6B2A4BA4-32EB-1449-A98F-A9D666A42830}">
          <p14:sldIdLst>
            <p14:sldId id="289"/>
            <p14:sldId id="6550"/>
            <p14:sldId id="6551"/>
            <p14:sldId id="6512"/>
            <p14:sldId id="6549"/>
            <p14:sldId id="6552"/>
            <p14:sldId id="6517"/>
            <p14:sldId id="6514"/>
            <p14:sldId id="6519"/>
            <p14:sldId id="6521"/>
            <p14:sldId id="6522"/>
            <p14:sldId id="6524"/>
            <p14:sldId id="6555"/>
            <p14:sldId id="6515"/>
            <p14:sldId id="6548"/>
            <p14:sldId id="284"/>
            <p14:sldId id="6553"/>
            <p14:sldId id="652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8317D83-1341-0F77-CAF3-6A90815A465F}" name="Neil Jones" initials="NJ" userId="S::njones@egnyte.com::a4896f81-3762-490c-8d15-74d0b90d5a1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1F36"/>
    <a:srgbClr val="0BC5BA"/>
    <a:srgbClr val="3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BDE6EC-058F-2448-8047-63473939E4F5}" v="2" dt="2024-01-02T18:56:25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7"/>
    <p:restoredTop sz="48911"/>
  </p:normalViewPr>
  <p:slideViewPr>
    <p:cSldViewPr snapToGrid="0">
      <p:cViewPr varScale="1">
        <p:scale>
          <a:sx n="67" d="100"/>
          <a:sy n="67" d="100"/>
        </p:scale>
        <p:origin x="27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berly Pouncey" userId="462186.egnyte.egnyte.com_tp_egnyte_plus" providerId="OAuth2" clId="{C8BDE6EC-058F-2448-8047-63473939E4F5}"/>
    <pc:docChg chg="custSel modSld modMainMaster">
      <pc:chgData name="Kimberly Pouncey" userId="462186.egnyte.egnyte.com_tp_egnyte_plus" providerId="OAuth2" clId="{C8BDE6EC-058F-2448-8047-63473939E4F5}" dt="2024-01-02T18:56:25.400" v="597"/>
      <pc:docMkLst>
        <pc:docMk/>
      </pc:docMkLst>
      <pc:sldChg chg="modSp mod">
        <pc:chgData name="Kimberly Pouncey" userId="462186.egnyte.egnyte.com_tp_egnyte_plus" providerId="OAuth2" clId="{C8BDE6EC-058F-2448-8047-63473939E4F5}" dt="2024-01-02T18:56:12.471" v="595" actId="14861"/>
        <pc:sldMkLst>
          <pc:docMk/>
          <pc:sldMk cId="3618900124" sldId="6525"/>
        </pc:sldMkLst>
        <pc:picChg chg="mod">
          <ac:chgData name="Kimberly Pouncey" userId="462186.egnyte.egnyte.com_tp_egnyte_plus" providerId="OAuth2" clId="{C8BDE6EC-058F-2448-8047-63473939E4F5}" dt="2024-01-02T18:56:12.471" v="595" actId="14861"/>
          <ac:picMkLst>
            <pc:docMk/>
            <pc:sldMk cId="3618900124" sldId="6525"/>
            <ac:picMk id="8" creationId="{3F423539-6144-21C6-F10D-A0EC0978D0DE}"/>
          </ac:picMkLst>
        </pc:picChg>
      </pc:sldChg>
      <pc:sldChg chg="addSp delSp modSp mod">
        <pc:chgData name="Kimberly Pouncey" userId="462186.egnyte.egnyte.com_tp_egnyte_plus" providerId="OAuth2" clId="{C8BDE6EC-058F-2448-8047-63473939E4F5}" dt="2024-01-02T18:56:25.400" v="597"/>
        <pc:sldMkLst>
          <pc:docMk/>
          <pc:sldMk cId="193871063" sldId="6539"/>
        </pc:sldMkLst>
        <pc:picChg chg="add mod">
          <ac:chgData name="Kimberly Pouncey" userId="462186.egnyte.egnyte.com_tp_egnyte_plus" providerId="OAuth2" clId="{C8BDE6EC-058F-2448-8047-63473939E4F5}" dt="2024-01-02T18:56:25.400" v="597"/>
          <ac:picMkLst>
            <pc:docMk/>
            <pc:sldMk cId="193871063" sldId="6539"/>
            <ac:picMk id="2" creationId="{D33CF00B-5D57-1B35-D007-7E16D849DF30}"/>
          </ac:picMkLst>
        </pc:picChg>
        <pc:picChg chg="del">
          <ac:chgData name="Kimberly Pouncey" userId="462186.egnyte.egnyte.com_tp_egnyte_plus" providerId="OAuth2" clId="{C8BDE6EC-058F-2448-8047-63473939E4F5}" dt="2024-01-02T18:56:25.044" v="596" actId="478"/>
          <ac:picMkLst>
            <pc:docMk/>
            <pc:sldMk cId="193871063" sldId="6539"/>
            <ac:picMk id="4" creationId="{4702C062-12B0-3321-053B-847A90EB3DAD}"/>
          </ac:picMkLst>
        </pc:picChg>
      </pc:sldChg>
      <pc:sldMasterChg chg="modSldLayout">
        <pc:chgData name="Kimberly Pouncey" userId="462186.egnyte.egnyte.com_tp_egnyte_plus" providerId="OAuth2" clId="{C8BDE6EC-058F-2448-8047-63473939E4F5}" dt="2024-01-02T18:55:29.172" v="5" actId="207"/>
        <pc:sldMasterMkLst>
          <pc:docMk/>
          <pc:sldMasterMk cId="1858587339" sldId="2147483672"/>
        </pc:sldMasterMkLst>
        <pc:sldLayoutChg chg="modSp">
          <pc:chgData name="Kimberly Pouncey" userId="462186.egnyte.egnyte.com_tp_egnyte_plus" providerId="OAuth2" clId="{C8BDE6EC-058F-2448-8047-63473939E4F5}" dt="2024-01-02T18:54:59.453" v="0" actId="207"/>
          <pc:sldLayoutMkLst>
            <pc:docMk/>
            <pc:sldMasterMk cId="1858587339" sldId="2147483672"/>
            <pc:sldLayoutMk cId="3956738803" sldId="2147483677"/>
          </pc:sldLayoutMkLst>
          <pc:spChg chg="mod">
            <ac:chgData name="Kimberly Pouncey" userId="462186.egnyte.egnyte.com_tp_egnyte_plus" providerId="OAuth2" clId="{C8BDE6EC-058F-2448-8047-63473939E4F5}" dt="2024-01-02T18:54:59.453" v="0" actId="207"/>
            <ac:spMkLst>
              <pc:docMk/>
              <pc:sldMasterMk cId="1858587339" sldId="2147483672"/>
              <pc:sldLayoutMk cId="3956738803" sldId="2147483677"/>
              <ac:spMk id="6" creationId="{5DEB5C0C-741B-5411-C5E5-AE9425DB6EF2}"/>
            </ac:spMkLst>
          </pc:spChg>
        </pc:sldLayoutChg>
        <pc:sldLayoutChg chg="modSp mod">
          <pc:chgData name="Kimberly Pouncey" userId="462186.egnyte.egnyte.com_tp_egnyte_plus" providerId="OAuth2" clId="{C8BDE6EC-058F-2448-8047-63473939E4F5}" dt="2024-01-02T18:55:09.783" v="1" actId="207"/>
          <pc:sldLayoutMkLst>
            <pc:docMk/>
            <pc:sldMasterMk cId="1858587339" sldId="2147483672"/>
            <pc:sldLayoutMk cId="1252423928" sldId="2147483678"/>
          </pc:sldLayoutMkLst>
          <pc:spChg chg="mod">
            <ac:chgData name="Kimberly Pouncey" userId="462186.egnyte.egnyte.com_tp_egnyte_plus" providerId="OAuth2" clId="{C8BDE6EC-058F-2448-8047-63473939E4F5}" dt="2024-01-02T18:55:09.783" v="1" actId="207"/>
            <ac:spMkLst>
              <pc:docMk/>
              <pc:sldMasterMk cId="1858587339" sldId="2147483672"/>
              <pc:sldLayoutMk cId="1252423928" sldId="2147483678"/>
              <ac:spMk id="2" creationId="{41649829-D2C6-8906-3F2A-5D017CCB374E}"/>
            </ac:spMkLst>
          </pc:spChg>
        </pc:sldLayoutChg>
        <pc:sldLayoutChg chg="modSp mod">
          <pc:chgData name="Kimberly Pouncey" userId="462186.egnyte.egnyte.com_tp_egnyte_plus" providerId="OAuth2" clId="{C8BDE6EC-058F-2448-8047-63473939E4F5}" dt="2024-01-02T18:55:29.172" v="5" actId="207"/>
          <pc:sldLayoutMkLst>
            <pc:docMk/>
            <pc:sldMasterMk cId="1858587339" sldId="2147483672"/>
            <pc:sldLayoutMk cId="990954760" sldId="2147483679"/>
          </pc:sldLayoutMkLst>
          <pc:spChg chg="mod">
            <ac:chgData name="Kimberly Pouncey" userId="462186.egnyte.egnyte.com_tp_egnyte_plus" providerId="OAuth2" clId="{C8BDE6EC-058F-2448-8047-63473939E4F5}" dt="2024-01-02T18:55:29.172" v="5" actId="207"/>
            <ac:spMkLst>
              <pc:docMk/>
              <pc:sldMasterMk cId="1858587339" sldId="2147483672"/>
              <pc:sldLayoutMk cId="990954760" sldId="2147483679"/>
              <ac:spMk id="7" creationId="{FA00C611-25F9-F550-D496-A5FC6C99246D}"/>
            </ac:spMkLst>
          </pc:spChg>
        </pc:sldLayoutChg>
      </pc:sldMasterChg>
    </pc:docChg>
  </pc:docChgLst>
</pc:chgInfo>
</file>

<file path=ppt/comments/modernComment_1973_C038B32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6D333FF-1816-804F-907A-58898294842F}" authorId="{58317D83-1341-0F77-CAF3-6A90815A465F}" status="resolved" created="2025-07-22T01:04:28.832" complete="100000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224941348" sldId="6515"/>
      <ac:spMk id="7" creationId="{DFFAB5B2-7387-D580-584C-F11AFDEFCD36}"/>
    </ac:deMkLst>
    <p188:txBody>
      <a:bodyPr/>
      <a:lstStyle/>
      <a:p>
        <a:r>
          <a:rPr lang="en-US"/>
          <a:t>I re-phrased this, and feel free to edit it further. Want them to think beyond the conference, if possible. Thanks!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876770-268F-694A-B866-90DB61AC63D0}" type="datetimeFigureOut">
              <a:rPr lang="en-US" smtClean="0"/>
              <a:t>7/26/25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7D451-2907-3746-AAFC-B3DC31D594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54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Welcome everyone! I’m Joelle </a:t>
            </a:r>
            <a:r>
              <a:rPr lang="en-US" sz="9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Colosi</a:t>
            </a: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our AEC Product Marketing Manager and I’m joined by Neil Jones, Cybersecurity Evangelist at Egnyte, and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Today we’re digging into real stories of how firms are using AI—not just to check a box, but to truly improve how they work.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goal is to make AI real for engineering firms.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jargon, no hype—just practical examples, clear steps, and a few great stories.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We’ll also be hearing from you throughout the session.</a:t>
            </a:r>
            <a:r>
              <a:rPr lang="en-US" dirty="0">
                <a:effectLst/>
              </a:rPr>
              <a:t>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144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Resource- Footnote #1: https://</a:t>
            </a:r>
            <a:r>
              <a:rPr lang="en-US" dirty="0" err="1"/>
              <a:t>hiddenlayer.com</a:t>
            </a:r>
            <a:r>
              <a:rPr lang="en-US" dirty="0"/>
              <a:t>/threatreport2024/ Resource- Footnote #2: https://</a:t>
            </a:r>
            <a:r>
              <a:rPr lang="en-US" dirty="0" err="1"/>
              <a:t>cloudsecurityalliance.org</a:t>
            </a:r>
            <a:r>
              <a:rPr lang="en-US" dirty="0"/>
              <a:t>/artifacts/the-state-of-ai-and-security-survey-report#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72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Resource- Footnote #3: https://www.isc2.org/Insights/2024/02/AI-Survey  Resource- Footnote #4: https://</a:t>
            </a:r>
            <a:r>
              <a:rPr lang="en-US" dirty="0" err="1"/>
              <a:t>investor.cisco.com</a:t>
            </a:r>
            <a:r>
              <a:rPr lang="en-US" dirty="0"/>
              <a:t>/news/news-details/2024/More-than-1-in-4-Organizations-Banned-Use-of-GenAI-Over-Privacy-and-Data-Security-Risks---New-Cisco-Study/</a:t>
            </a:r>
            <a:r>
              <a:rPr lang="en-US" dirty="0" err="1"/>
              <a:t>default.aspx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36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Audience Prompt: (Joelle)</a:t>
            </a:r>
          </a:p>
          <a:p>
            <a:r>
              <a:rPr lang="en-US" b="1" dirty="0"/>
              <a:t>I’m hoping you will help us…</a:t>
            </a:r>
          </a:p>
          <a:p>
            <a:r>
              <a:rPr lang="en-US" b="1" dirty="0"/>
              <a:t>Some of you may have attended our session yesterday, but let’s kick it off with </a:t>
            </a:r>
            <a:br>
              <a:rPr lang="en-US" dirty="0"/>
            </a:b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kick things off with a quick show of hands—how many of you are using some form of AI today?</a:t>
            </a:r>
            <a:r>
              <a:rPr lang="en-US" dirty="0">
                <a:effectLst/>
              </a:rPr>
              <a:t> </a:t>
            </a:r>
          </a:p>
          <a:p>
            <a:endParaRPr lang="en-US" dirty="0"/>
          </a:p>
          <a:p>
            <a:r>
              <a:rPr lang="en-US" b="1" dirty="0"/>
              <a:t>Follow-up: (Joelle)</a:t>
            </a:r>
          </a:p>
          <a:p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Any tools beyond ChatGPT? And what are you hoping AI could help you solve in your daily work?</a:t>
            </a:r>
            <a:r>
              <a:rPr lang="en-US" dirty="0">
                <a:effectLst/>
              </a:rPr>
              <a:t> (multiple choice, automating repetitive writing, deep analysis,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12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What we’ve found is that many firms are curious about AI but unsure where to start.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industry whitepaper, we saw a real gap between interest and implementation—this session is about bridging that gap.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720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648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4D254-15D2-336C-5A08-7497267F2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F4E17-27D8-E331-87A8-30A71D4ED7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A53BEE-64A5-2D31-45FC-C958895D1B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Before you can use AI, you need clean, centralized data. That means files, scans, contracts—everything in one place, secured and searchable.</a:t>
            </a:r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C626C5-3E3C-CC3C-7552-AEEFA25A6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0356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2CC03-9637-8918-AE11-0C2193FAC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8DA0C0-D142-7521-7FF5-CC8AA2790E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F08CE2-2D0F-D8E0-E6E8-34DC6F0113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Neil: Quick gut check—how many of you feel confident your firm has a single source of truth for project data?</a:t>
            </a:r>
            <a:r>
              <a:rPr lang="en-US" dirty="0">
                <a:effectLst/>
              </a:rPr>
              <a:t>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ffectLst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What’s one task in your workflow that you wish AI could automate? Anyone want to share a roadblock you’ve hit?</a:t>
            </a:r>
            <a:r>
              <a:rPr lang="en-US" dirty="0">
                <a:effectLst/>
              </a:rPr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A63B0-E5AC-69E7-C03E-243B8B1DE3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867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93FB7-AE19-0456-F2CF-A21A043E9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2AA878-1C09-8FF4-1752-A12E65DD41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EEA212-60A9-B3FE-EC13-68D7FCDAB1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Once your data’s in order, AI can take over the busywork.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Think classification, version tagging, risk flagging. You’re not replacing humans—you’re freeing them up for high-value work.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3C7B5-7358-8D9A-CFDB-AA7C39736F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7914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B237F-A3BD-9135-F9ED-EC217AACE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ACD0D6-EFCD-E46E-7553-5E537EB41F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85B563-96EA-A295-C706-C8B39D5D33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Neil: Security’s critical here. AI only works if the data is protected.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Enterprise AI respects your permissions and keeps your firm’s IP safe.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That’s the difference between public tools and enterprise-grade solutions.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5D909D-64F2-9D5D-27EA-AEDDEB908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925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13E74-F1B8-60A1-C189-93352D999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0CDC52-61E0-BD5C-4D52-D4C0039627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50EE4-36D0-D36D-6FD1-B88DDDFC00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Neil: ERRG works in remediation—tons of partners, tons of risk.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Egnyte, they centralized project data, and AI managed permissions and versioning. It helped streamline documentation and reduce compliance issues.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E861DA-E31C-DA91-4E93-002DBF0F43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564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CE527-A0F4-B91F-5077-4AE044EF9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923737-159D-1246-B708-00FFB39157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A07AAE-2B37-0F8A-ED32-2A436CBF2B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Alta’s design teams were decentralized.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created a smart repository powered by AI search.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gave them faster design cycles and better reuse of templates—real ROI.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C32A8-D51C-3A00-7648-B1CB1AF4AA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206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C9A7D-FC2E-6622-F8D6-DEBE4FE37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637590-87A1-6BA6-68FD-CA8ECF3A67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E53E50-85B4-9340-3D28-FBA71BDF08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Alta’s design teams were decentralized.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created a smart repository powered by AI search.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gave them faster design cycles and better reuse of templates—real ROI.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2D79B1-8D64-2566-709F-26DD46FCCC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854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4B3CE-5B80-3AC4-E14F-AEBB7631B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0F5734-3B8C-D98F-98E1-7890124CD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1FF94A-FA71-349C-EE9C-C8BBFAB61E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Neil: Let’s reflect for a minute—what’s one thing you’re taking away from today’s session?</a:t>
            </a:r>
          </a:p>
          <a:p>
            <a:b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What’s one next step you can take? Would anyone here be open to joining a follow-up working group?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7595C-DCB4-F41D-DF7F-C67FD7A15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10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Joelle</a:t>
            </a:r>
            <a:r>
              <a:rPr lang="en-US" dirty="0"/>
              <a:t>: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Before you go, scan the QR code to get our whitepaper. We’d love to help your firm explore what’s next in AI.</a:t>
            </a:r>
          </a:p>
          <a:p>
            <a:endParaRPr lang="en-US" dirty="0"/>
          </a:p>
          <a:p>
            <a:r>
              <a:rPr lang="en-US" dirty="0"/>
              <a:t>It’s a useful framework for firms at any stage of their digital transformation.</a:t>
            </a:r>
          </a:p>
          <a:p>
            <a:endParaRPr lang="en-US" dirty="0"/>
          </a:p>
          <a:p>
            <a:r>
              <a:rPr lang="en-US" dirty="0"/>
              <a:t>Thank audience and set up Q&amp;A.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4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83541-3FDD-F948-F487-65DB50C68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AF9D2C-04AA-BC47-15CD-7D0ADF119E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C8EE13-440F-F841-D6FC-91A36121D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Joelle: SME had thousands of field reports. They used AI to organize and classify them by project type and location.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9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Suddenly, they could retrieve data quickly—and avoid liability from missed documentation.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D2A46B-D156-FF65-9F8F-88C6597DDB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27D451-2907-3746-AAFC-B3DC31D594D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099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fidentialInternal">
            <a:extLst>
              <a:ext uri="{FF2B5EF4-FFF2-40B4-BE49-F238E27FC236}">
                <a16:creationId xmlns:a16="http://schemas.microsoft.com/office/drawing/2014/main" id="{B9FCC6DD-61CE-8032-8B1C-2099215EBEF3}"/>
              </a:ext>
            </a:extLst>
          </p:cNvPr>
          <p:cNvSpPr txBox="1"/>
          <p:nvPr userDrawn="1"/>
        </p:nvSpPr>
        <p:spPr>
          <a:xfrm>
            <a:off x="1309255" y="4609579"/>
            <a:ext cx="6525491" cy="12102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563" cap="all" spc="177" dirty="0">
                <a:solidFill>
                  <a:srgbClr val="FFFFFF"/>
                </a:solidFill>
                <a:latin typeface="Avenir Book" panose="02000503020000020003" pitchFamily="2" charset="0"/>
              </a:rPr>
              <a:t>@2025 Egnyte inc. | all rights reserved | confidential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188C9F-7A87-EEBE-CCDB-2E11C2AB33BD}"/>
              </a:ext>
            </a:extLst>
          </p:cNvPr>
          <p:cNvGrpSpPr/>
          <p:nvPr userDrawn="1"/>
        </p:nvGrpSpPr>
        <p:grpSpPr>
          <a:xfrm>
            <a:off x="713985" y="1573924"/>
            <a:ext cx="1366907" cy="330704"/>
            <a:chOff x="0" y="2345764"/>
            <a:chExt cx="14627471" cy="3538907"/>
          </a:xfrm>
        </p:grpSpPr>
        <p:sp>
          <p:nvSpPr>
            <p:cNvPr id="24" name="Freeform: Shape 3">
              <a:extLst>
                <a:ext uri="{FF2B5EF4-FFF2-40B4-BE49-F238E27FC236}">
                  <a16:creationId xmlns:a16="http://schemas.microsoft.com/office/drawing/2014/main" id="{59A30B50-E1D6-E387-D90B-EA7E20789F42}"/>
                </a:ext>
              </a:extLst>
            </p:cNvPr>
            <p:cNvSpPr/>
            <p:nvPr/>
          </p:nvSpPr>
          <p:spPr>
            <a:xfrm>
              <a:off x="0" y="3326981"/>
              <a:ext cx="14627471" cy="2334827"/>
            </a:xfrm>
            <a:custGeom>
              <a:avLst/>
              <a:gdLst>
                <a:gd name="connsiteX0" fmla="*/ 1772741 w 14627471"/>
                <a:gd name="connsiteY0" fmla="*/ 1759354 h 2334827"/>
                <a:gd name="connsiteX1" fmla="*/ 615278 w 14627471"/>
                <a:gd name="connsiteY1" fmla="*/ 1759354 h 2334827"/>
                <a:gd name="connsiteX2" fmla="*/ 615278 w 14627471"/>
                <a:gd name="connsiteY2" fmla="*/ 1403455 h 2334827"/>
                <a:gd name="connsiteX3" fmla="*/ 1642992 w 14627471"/>
                <a:gd name="connsiteY3" fmla="*/ 1403455 h 2334827"/>
                <a:gd name="connsiteX4" fmla="*/ 1689548 w 14627471"/>
                <a:gd name="connsiteY4" fmla="*/ 1356898 h 2334827"/>
                <a:gd name="connsiteX5" fmla="*/ 1689548 w 14627471"/>
                <a:gd name="connsiteY5" fmla="*/ 961136 h 2334827"/>
                <a:gd name="connsiteX6" fmla="*/ 1642992 w 14627471"/>
                <a:gd name="connsiteY6" fmla="*/ 914579 h 2334827"/>
                <a:gd name="connsiteX7" fmla="*/ 615278 w 14627471"/>
                <a:gd name="connsiteY7" fmla="*/ 914579 h 2334827"/>
                <a:gd name="connsiteX8" fmla="*/ 615278 w 14627471"/>
                <a:gd name="connsiteY8" fmla="*/ 575355 h 2334827"/>
                <a:gd name="connsiteX9" fmla="*/ 1756066 w 14627471"/>
                <a:gd name="connsiteY9" fmla="*/ 575355 h 2334827"/>
                <a:gd name="connsiteX10" fmla="*/ 1802623 w 14627471"/>
                <a:gd name="connsiteY10" fmla="*/ 528798 h 2334827"/>
                <a:gd name="connsiteX11" fmla="*/ 1802623 w 14627471"/>
                <a:gd name="connsiteY11" fmla="*/ 93113 h 2334827"/>
                <a:gd name="connsiteX12" fmla="*/ 1756066 w 14627471"/>
                <a:gd name="connsiteY12" fmla="*/ 46557 h 2334827"/>
                <a:gd name="connsiteX13" fmla="*/ 46557 w 14627471"/>
                <a:gd name="connsiteY13" fmla="*/ 46557 h 2334827"/>
                <a:gd name="connsiteX14" fmla="*/ 0 w 14627471"/>
                <a:gd name="connsiteY14" fmla="*/ 93113 h 2334827"/>
                <a:gd name="connsiteX15" fmla="*/ 0 w 14627471"/>
                <a:gd name="connsiteY15" fmla="*/ 2241715 h 2334827"/>
                <a:gd name="connsiteX16" fmla="*/ 46557 w 14627471"/>
                <a:gd name="connsiteY16" fmla="*/ 2288271 h 2334827"/>
                <a:gd name="connsiteX17" fmla="*/ 1772741 w 14627471"/>
                <a:gd name="connsiteY17" fmla="*/ 2288271 h 2334827"/>
                <a:gd name="connsiteX18" fmla="*/ 1819297 w 14627471"/>
                <a:gd name="connsiteY18" fmla="*/ 2241715 h 2334827"/>
                <a:gd name="connsiteX19" fmla="*/ 1819297 w 14627471"/>
                <a:gd name="connsiteY19" fmla="*/ 1806030 h 2334827"/>
                <a:gd name="connsiteX20" fmla="*/ 1772741 w 14627471"/>
                <a:gd name="connsiteY20" fmla="*/ 1759473 h 2334827"/>
                <a:gd name="connsiteX21" fmla="*/ 1772741 w 14627471"/>
                <a:gd name="connsiteY21" fmla="*/ 1759473 h 2334827"/>
                <a:gd name="connsiteX22" fmla="*/ 4190701 w 14627471"/>
                <a:gd name="connsiteY22" fmla="*/ 977751 h 2334827"/>
                <a:gd name="connsiteX23" fmla="*/ 3206197 w 14627471"/>
                <a:gd name="connsiteY23" fmla="*/ 977751 h 2334827"/>
                <a:gd name="connsiteX24" fmla="*/ 3206197 w 14627471"/>
                <a:gd name="connsiteY24" fmla="*/ 1433397 h 2334827"/>
                <a:gd name="connsiteX25" fmla="*/ 3648576 w 14627471"/>
                <a:gd name="connsiteY25" fmla="*/ 1433397 h 2334827"/>
                <a:gd name="connsiteX26" fmla="*/ 3648576 w 14627471"/>
                <a:gd name="connsiteY26" fmla="*/ 1702816 h 2334827"/>
                <a:gd name="connsiteX27" fmla="*/ 3645229 w 14627471"/>
                <a:gd name="connsiteY27" fmla="*/ 1709450 h 2334827"/>
                <a:gd name="connsiteX28" fmla="*/ 3289330 w 14627471"/>
                <a:gd name="connsiteY28" fmla="*/ 1799276 h 2334827"/>
                <a:gd name="connsiteX29" fmla="*/ 2680686 w 14627471"/>
                <a:gd name="connsiteY29" fmla="*/ 1177305 h 2334827"/>
                <a:gd name="connsiteX30" fmla="*/ 2680686 w 14627471"/>
                <a:gd name="connsiteY30" fmla="*/ 1170671 h 2334827"/>
                <a:gd name="connsiteX31" fmla="*/ 3252754 w 14627471"/>
                <a:gd name="connsiteY31" fmla="*/ 555393 h 2334827"/>
                <a:gd name="connsiteX32" fmla="*/ 3758304 w 14627471"/>
                <a:gd name="connsiteY32" fmla="*/ 738333 h 2334827"/>
                <a:gd name="connsiteX33" fmla="*/ 3821475 w 14627471"/>
                <a:gd name="connsiteY33" fmla="*/ 731699 h 2334827"/>
                <a:gd name="connsiteX34" fmla="*/ 4127470 w 14627471"/>
                <a:gd name="connsiteY34" fmla="*/ 362533 h 2334827"/>
                <a:gd name="connsiteX35" fmla="*/ 4120836 w 14627471"/>
                <a:gd name="connsiteY35" fmla="*/ 296015 h 2334827"/>
                <a:gd name="connsiteX36" fmla="*/ 3246120 w 14627471"/>
                <a:gd name="connsiteY36" fmla="*/ 0 h 2334827"/>
                <a:gd name="connsiteX37" fmla="*/ 2038813 w 14627471"/>
                <a:gd name="connsiteY37" fmla="*/ 1167444 h 2334827"/>
                <a:gd name="connsiteX38" fmla="*/ 2038813 w 14627471"/>
                <a:gd name="connsiteY38" fmla="*/ 1174078 h 2334827"/>
                <a:gd name="connsiteX39" fmla="*/ 3259448 w 14627471"/>
                <a:gd name="connsiteY39" fmla="*/ 2334828 h 2334827"/>
                <a:gd name="connsiteX40" fmla="*/ 4217297 w 14627471"/>
                <a:gd name="connsiteY40" fmla="*/ 2002238 h 2334827"/>
                <a:gd name="connsiteX41" fmla="*/ 4233911 w 14627471"/>
                <a:gd name="connsiteY41" fmla="*/ 1965661 h 2334827"/>
                <a:gd name="connsiteX42" fmla="*/ 4233911 w 14627471"/>
                <a:gd name="connsiteY42" fmla="*/ 1024427 h 2334827"/>
                <a:gd name="connsiteX43" fmla="*/ 4190701 w 14627471"/>
                <a:gd name="connsiteY43" fmla="*/ 977870 h 2334827"/>
                <a:gd name="connsiteX44" fmla="*/ 4190701 w 14627471"/>
                <a:gd name="connsiteY44" fmla="*/ 977870 h 2334827"/>
                <a:gd name="connsiteX45" fmla="*/ 6655218 w 14627471"/>
                <a:gd name="connsiteY45" fmla="*/ 43150 h 2334827"/>
                <a:gd name="connsiteX46" fmla="*/ 6133054 w 14627471"/>
                <a:gd name="connsiteY46" fmla="*/ 43150 h 2334827"/>
                <a:gd name="connsiteX47" fmla="*/ 6086498 w 14627471"/>
                <a:gd name="connsiteY47" fmla="*/ 89707 h 2334827"/>
                <a:gd name="connsiteX48" fmla="*/ 6086498 w 14627471"/>
                <a:gd name="connsiteY48" fmla="*/ 1227209 h 2334827"/>
                <a:gd name="connsiteX49" fmla="*/ 5178492 w 14627471"/>
                <a:gd name="connsiteY49" fmla="*/ 59765 h 2334827"/>
                <a:gd name="connsiteX50" fmla="*/ 5141916 w 14627471"/>
                <a:gd name="connsiteY50" fmla="*/ 43150 h 2334827"/>
                <a:gd name="connsiteX51" fmla="*/ 4633020 w 14627471"/>
                <a:gd name="connsiteY51" fmla="*/ 43150 h 2334827"/>
                <a:gd name="connsiteX52" fmla="*/ 4586463 w 14627471"/>
                <a:gd name="connsiteY52" fmla="*/ 89707 h 2334827"/>
                <a:gd name="connsiteX53" fmla="*/ 4586463 w 14627471"/>
                <a:gd name="connsiteY53" fmla="*/ 2238308 h 2334827"/>
                <a:gd name="connsiteX54" fmla="*/ 4633020 w 14627471"/>
                <a:gd name="connsiteY54" fmla="*/ 2284865 h 2334827"/>
                <a:gd name="connsiteX55" fmla="*/ 5155184 w 14627471"/>
                <a:gd name="connsiteY55" fmla="*/ 2284865 h 2334827"/>
                <a:gd name="connsiteX56" fmla="*/ 5201741 w 14627471"/>
                <a:gd name="connsiteY56" fmla="*/ 2238308 h 2334827"/>
                <a:gd name="connsiteX57" fmla="*/ 5201741 w 14627471"/>
                <a:gd name="connsiteY57" fmla="*/ 1054250 h 2334827"/>
                <a:gd name="connsiteX58" fmla="*/ 6146322 w 14627471"/>
                <a:gd name="connsiteY58" fmla="*/ 2268250 h 2334827"/>
                <a:gd name="connsiteX59" fmla="*/ 6182898 w 14627471"/>
                <a:gd name="connsiteY59" fmla="*/ 2284865 h 2334827"/>
                <a:gd name="connsiteX60" fmla="*/ 6658506 w 14627471"/>
                <a:gd name="connsiteY60" fmla="*/ 2284865 h 2334827"/>
                <a:gd name="connsiteX61" fmla="*/ 6705063 w 14627471"/>
                <a:gd name="connsiteY61" fmla="*/ 2238308 h 2334827"/>
                <a:gd name="connsiteX62" fmla="*/ 6705063 w 14627471"/>
                <a:gd name="connsiteY62" fmla="*/ 89767 h 2334827"/>
                <a:gd name="connsiteX63" fmla="*/ 6655159 w 14627471"/>
                <a:gd name="connsiteY63" fmla="*/ 43210 h 2334827"/>
                <a:gd name="connsiteX64" fmla="*/ 6655159 w 14627471"/>
                <a:gd name="connsiteY64" fmla="*/ 43210 h 2334827"/>
                <a:gd name="connsiteX65" fmla="*/ 12488970 w 14627471"/>
                <a:gd name="connsiteY65" fmla="*/ 43150 h 2334827"/>
                <a:gd name="connsiteX66" fmla="*/ 10616423 w 14627471"/>
                <a:gd name="connsiteY66" fmla="*/ 43150 h 2334827"/>
                <a:gd name="connsiteX67" fmla="*/ 10569866 w 14627471"/>
                <a:gd name="connsiteY67" fmla="*/ 89707 h 2334827"/>
                <a:gd name="connsiteX68" fmla="*/ 10569866 w 14627471"/>
                <a:gd name="connsiteY68" fmla="*/ 542066 h 2334827"/>
                <a:gd name="connsiteX69" fmla="*/ 10616423 w 14627471"/>
                <a:gd name="connsiteY69" fmla="*/ 588623 h 2334827"/>
                <a:gd name="connsiteX70" fmla="*/ 11241681 w 14627471"/>
                <a:gd name="connsiteY70" fmla="*/ 588623 h 2334827"/>
                <a:gd name="connsiteX71" fmla="*/ 11241681 w 14627471"/>
                <a:gd name="connsiteY71" fmla="*/ 2241655 h 2334827"/>
                <a:gd name="connsiteX72" fmla="*/ 11288238 w 14627471"/>
                <a:gd name="connsiteY72" fmla="*/ 2288212 h 2334827"/>
                <a:gd name="connsiteX73" fmla="*/ 11817096 w 14627471"/>
                <a:gd name="connsiteY73" fmla="*/ 2288212 h 2334827"/>
                <a:gd name="connsiteX74" fmla="*/ 11863653 w 14627471"/>
                <a:gd name="connsiteY74" fmla="*/ 2241655 h 2334827"/>
                <a:gd name="connsiteX75" fmla="*/ 11863653 w 14627471"/>
                <a:gd name="connsiteY75" fmla="*/ 595316 h 2334827"/>
                <a:gd name="connsiteX76" fmla="*/ 11870287 w 14627471"/>
                <a:gd name="connsiteY76" fmla="*/ 588682 h 2334827"/>
                <a:gd name="connsiteX77" fmla="*/ 12488911 w 14627471"/>
                <a:gd name="connsiteY77" fmla="*/ 588682 h 2334827"/>
                <a:gd name="connsiteX78" fmla="*/ 12535468 w 14627471"/>
                <a:gd name="connsiteY78" fmla="*/ 542126 h 2334827"/>
                <a:gd name="connsiteX79" fmla="*/ 12535468 w 14627471"/>
                <a:gd name="connsiteY79" fmla="*/ 89767 h 2334827"/>
                <a:gd name="connsiteX80" fmla="*/ 12488911 w 14627471"/>
                <a:gd name="connsiteY80" fmla="*/ 43210 h 2334827"/>
                <a:gd name="connsiteX81" fmla="*/ 14580974 w 14627471"/>
                <a:gd name="connsiteY81" fmla="*/ 1759354 h 2334827"/>
                <a:gd name="connsiteX82" fmla="*/ 13423512 w 14627471"/>
                <a:gd name="connsiteY82" fmla="*/ 1759354 h 2334827"/>
                <a:gd name="connsiteX83" fmla="*/ 13423512 w 14627471"/>
                <a:gd name="connsiteY83" fmla="*/ 1403455 h 2334827"/>
                <a:gd name="connsiteX84" fmla="*/ 14454573 w 14627471"/>
                <a:gd name="connsiteY84" fmla="*/ 1403455 h 2334827"/>
                <a:gd name="connsiteX85" fmla="*/ 14501130 w 14627471"/>
                <a:gd name="connsiteY85" fmla="*/ 1356898 h 2334827"/>
                <a:gd name="connsiteX86" fmla="*/ 14501130 w 14627471"/>
                <a:gd name="connsiteY86" fmla="*/ 961136 h 2334827"/>
                <a:gd name="connsiteX87" fmla="*/ 14454573 w 14627471"/>
                <a:gd name="connsiteY87" fmla="*/ 914579 h 2334827"/>
                <a:gd name="connsiteX88" fmla="*/ 13423512 w 14627471"/>
                <a:gd name="connsiteY88" fmla="*/ 914579 h 2334827"/>
                <a:gd name="connsiteX89" fmla="*/ 13423512 w 14627471"/>
                <a:gd name="connsiteY89" fmla="*/ 575355 h 2334827"/>
                <a:gd name="connsiteX90" fmla="*/ 14564300 w 14627471"/>
                <a:gd name="connsiteY90" fmla="*/ 575355 h 2334827"/>
                <a:gd name="connsiteX91" fmla="*/ 14610857 w 14627471"/>
                <a:gd name="connsiteY91" fmla="*/ 528798 h 2334827"/>
                <a:gd name="connsiteX92" fmla="*/ 14610857 w 14627471"/>
                <a:gd name="connsiteY92" fmla="*/ 93113 h 2334827"/>
                <a:gd name="connsiteX93" fmla="*/ 14564300 w 14627471"/>
                <a:gd name="connsiteY93" fmla="*/ 46557 h 2334827"/>
                <a:gd name="connsiteX94" fmla="*/ 12854730 w 14627471"/>
                <a:gd name="connsiteY94" fmla="*/ 46557 h 2334827"/>
                <a:gd name="connsiteX95" fmla="*/ 12808175 w 14627471"/>
                <a:gd name="connsiteY95" fmla="*/ 93113 h 2334827"/>
                <a:gd name="connsiteX96" fmla="*/ 12808175 w 14627471"/>
                <a:gd name="connsiteY96" fmla="*/ 2241715 h 2334827"/>
                <a:gd name="connsiteX97" fmla="*/ 12854730 w 14627471"/>
                <a:gd name="connsiteY97" fmla="*/ 2288271 h 2334827"/>
                <a:gd name="connsiteX98" fmla="*/ 14580915 w 14627471"/>
                <a:gd name="connsiteY98" fmla="*/ 2288271 h 2334827"/>
                <a:gd name="connsiteX99" fmla="*/ 14627472 w 14627471"/>
                <a:gd name="connsiteY99" fmla="*/ 2241715 h 2334827"/>
                <a:gd name="connsiteX100" fmla="*/ 14627472 w 14627471"/>
                <a:gd name="connsiteY100" fmla="*/ 1806030 h 2334827"/>
                <a:gd name="connsiteX101" fmla="*/ 14580915 w 14627471"/>
                <a:gd name="connsiteY101" fmla="*/ 1759473 h 2334827"/>
                <a:gd name="connsiteX102" fmla="*/ 14580915 w 14627471"/>
                <a:gd name="connsiteY102" fmla="*/ 1759473 h 2334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14627471" h="2334827">
                  <a:moveTo>
                    <a:pt x="1772741" y="1759354"/>
                  </a:moveTo>
                  <a:lnTo>
                    <a:pt x="615278" y="1759354"/>
                  </a:lnTo>
                  <a:lnTo>
                    <a:pt x="615278" y="1403455"/>
                  </a:lnTo>
                  <a:lnTo>
                    <a:pt x="1642992" y="1403455"/>
                  </a:lnTo>
                  <a:cubicBezTo>
                    <a:pt x="1669587" y="1403455"/>
                    <a:pt x="1689548" y="1383494"/>
                    <a:pt x="1689548" y="1356898"/>
                  </a:cubicBezTo>
                  <a:lnTo>
                    <a:pt x="1689548" y="961136"/>
                  </a:lnTo>
                  <a:cubicBezTo>
                    <a:pt x="1689548" y="934541"/>
                    <a:pt x="1669587" y="914579"/>
                    <a:pt x="1642992" y="914579"/>
                  </a:cubicBezTo>
                  <a:lnTo>
                    <a:pt x="615278" y="914579"/>
                  </a:lnTo>
                  <a:lnTo>
                    <a:pt x="615278" y="575355"/>
                  </a:lnTo>
                  <a:lnTo>
                    <a:pt x="1756066" y="575355"/>
                  </a:lnTo>
                  <a:cubicBezTo>
                    <a:pt x="1782662" y="575355"/>
                    <a:pt x="1802623" y="555393"/>
                    <a:pt x="1802623" y="528798"/>
                  </a:cubicBezTo>
                  <a:lnTo>
                    <a:pt x="1802623" y="93113"/>
                  </a:lnTo>
                  <a:cubicBezTo>
                    <a:pt x="1802623" y="66518"/>
                    <a:pt x="1782662" y="46557"/>
                    <a:pt x="1756066" y="46557"/>
                  </a:cubicBezTo>
                  <a:lnTo>
                    <a:pt x="46557" y="46557"/>
                  </a:lnTo>
                  <a:cubicBezTo>
                    <a:pt x="19961" y="46557"/>
                    <a:pt x="0" y="66518"/>
                    <a:pt x="0" y="93113"/>
                  </a:cubicBezTo>
                  <a:lnTo>
                    <a:pt x="0" y="2241715"/>
                  </a:lnTo>
                  <a:cubicBezTo>
                    <a:pt x="0" y="2268310"/>
                    <a:pt x="19961" y="2288271"/>
                    <a:pt x="46557" y="2288271"/>
                  </a:cubicBezTo>
                  <a:lnTo>
                    <a:pt x="1772741" y="2288271"/>
                  </a:lnTo>
                  <a:cubicBezTo>
                    <a:pt x="1799336" y="2288271"/>
                    <a:pt x="1819297" y="2268310"/>
                    <a:pt x="1819297" y="2241715"/>
                  </a:cubicBezTo>
                  <a:lnTo>
                    <a:pt x="1819297" y="1806030"/>
                  </a:lnTo>
                  <a:cubicBezTo>
                    <a:pt x="1819297" y="1779435"/>
                    <a:pt x="1795989" y="1759473"/>
                    <a:pt x="1772741" y="1759473"/>
                  </a:cubicBezTo>
                  <a:lnTo>
                    <a:pt x="1772741" y="1759473"/>
                  </a:lnTo>
                  <a:close/>
                  <a:moveTo>
                    <a:pt x="4190701" y="977751"/>
                  </a:moveTo>
                  <a:lnTo>
                    <a:pt x="3206197" y="977751"/>
                  </a:lnTo>
                  <a:lnTo>
                    <a:pt x="3206197" y="1433397"/>
                  </a:lnTo>
                  <a:lnTo>
                    <a:pt x="3648576" y="1433397"/>
                  </a:lnTo>
                  <a:lnTo>
                    <a:pt x="3648576" y="1702816"/>
                  </a:lnTo>
                  <a:cubicBezTo>
                    <a:pt x="3648576" y="1706163"/>
                    <a:pt x="3648576" y="1709450"/>
                    <a:pt x="3645229" y="1709450"/>
                  </a:cubicBezTo>
                  <a:cubicBezTo>
                    <a:pt x="3552115" y="1769334"/>
                    <a:pt x="3439041" y="1799276"/>
                    <a:pt x="3289330" y="1799276"/>
                  </a:cubicBezTo>
                  <a:cubicBezTo>
                    <a:pt x="2933431" y="1799276"/>
                    <a:pt x="2680686" y="1539838"/>
                    <a:pt x="2680686" y="1177305"/>
                  </a:cubicBezTo>
                  <a:lnTo>
                    <a:pt x="2680686" y="1170671"/>
                  </a:lnTo>
                  <a:cubicBezTo>
                    <a:pt x="2680686" y="828100"/>
                    <a:pt x="2930144" y="555393"/>
                    <a:pt x="3252754" y="555393"/>
                  </a:cubicBezTo>
                  <a:cubicBezTo>
                    <a:pt x="3458942" y="555393"/>
                    <a:pt x="3608653" y="621912"/>
                    <a:pt x="3758304" y="738333"/>
                  </a:cubicBezTo>
                  <a:cubicBezTo>
                    <a:pt x="3778265" y="754948"/>
                    <a:pt x="3808207" y="751661"/>
                    <a:pt x="3821475" y="731699"/>
                  </a:cubicBezTo>
                  <a:lnTo>
                    <a:pt x="4127470" y="362533"/>
                  </a:lnTo>
                  <a:cubicBezTo>
                    <a:pt x="4144085" y="342571"/>
                    <a:pt x="4140798" y="312629"/>
                    <a:pt x="4120836" y="296015"/>
                  </a:cubicBezTo>
                  <a:cubicBezTo>
                    <a:pt x="3891340" y="109788"/>
                    <a:pt x="3621921" y="0"/>
                    <a:pt x="3246120" y="0"/>
                  </a:cubicBezTo>
                  <a:cubicBezTo>
                    <a:pt x="2550997" y="0"/>
                    <a:pt x="2038813" y="512184"/>
                    <a:pt x="2038813" y="1167444"/>
                  </a:cubicBezTo>
                  <a:lnTo>
                    <a:pt x="2038813" y="1174078"/>
                  </a:lnTo>
                  <a:cubicBezTo>
                    <a:pt x="2038813" y="1852587"/>
                    <a:pt x="2560978" y="2334828"/>
                    <a:pt x="3259448" y="2334828"/>
                  </a:cubicBezTo>
                  <a:cubicBezTo>
                    <a:pt x="3655209" y="2334828"/>
                    <a:pt x="3981166" y="2191811"/>
                    <a:pt x="4217297" y="2002238"/>
                  </a:cubicBezTo>
                  <a:cubicBezTo>
                    <a:pt x="4227277" y="1992257"/>
                    <a:pt x="4233911" y="1978929"/>
                    <a:pt x="4233911" y="1965661"/>
                  </a:cubicBezTo>
                  <a:lnTo>
                    <a:pt x="4233911" y="1024427"/>
                  </a:lnTo>
                  <a:cubicBezTo>
                    <a:pt x="4237258" y="997832"/>
                    <a:pt x="4217297" y="977870"/>
                    <a:pt x="4190701" y="977870"/>
                  </a:cubicBezTo>
                  <a:lnTo>
                    <a:pt x="4190701" y="977870"/>
                  </a:lnTo>
                  <a:close/>
                  <a:moveTo>
                    <a:pt x="6655218" y="43150"/>
                  </a:moveTo>
                  <a:lnTo>
                    <a:pt x="6133054" y="43150"/>
                  </a:lnTo>
                  <a:cubicBezTo>
                    <a:pt x="6106459" y="43150"/>
                    <a:pt x="6086498" y="63112"/>
                    <a:pt x="6086498" y="89707"/>
                  </a:cubicBezTo>
                  <a:lnTo>
                    <a:pt x="6086498" y="1227209"/>
                  </a:lnTo>
                  <a:lnTo>
                    <a:pt x="5178492" y="59765"/>
                  </a:lnTo>
                  <a:cubicBezTo>
                    <a:pt x="5168512" y="49784"/>
                    <a:pt x="5155184" y="43150"/>
                    <a:pt x="5141916" y="43150"/>
                  </a:cubicBezTo>
                  <a:lnTo>
                    <a:pt x="4633020" y="43150"/>
                  </a:lnTo>
                  <a:cubicBezTo>
                    <a:pt x="4606425" y="43150"/>
                    <a:pt x="4586463" y="63112"/>
                    <a:pt x="4586463" y="89707"/>
                  </a:cubicBezTo>
                  <a:lnTo>
                    <a:pt x="4586463" y="2238308"/>
                  </a:lnTo>
                  <a:cubicBezTo>
                    <a:pt x="4586463" y="2264904"/>
                    <a:pt x="4606425" y="2284865"/>
                    <a:pt x="4633020" y="2284865"/>
                  </a:cubicBezTo>
                  <a:lnTo>
                    <a:pt x="5155184" y="2284865"/>
                  </a:lnTo>
                  <a:cubicBezTo>
                    <a:pt x="5181780" y="2284865"/>
                    <a:pt x="5201741" y="2264904"/>
                    <a:pt x="5201741" y="2238308"/>
                  </a:cubicBezTo>
                  <a:lnTo>
                    <a:pt x="5201741" y="1054250"/>
                  </a:lnTo>
                  <a:lnTo>
                    <a:pt x="6146322" y="2268250"/>
                  </a:lnTo>
                  <a:cubicBezTo>
                    <a:pt x="6156303" y="2278231"/>
                    <a:pt x="6169630" y="2284865"/>
                    <a:pt x="6182898" y="2284865"/>
                  </a:cubicBezTo>
                  <a:lnTo>
                    <a:pt x="6658506" y="2284865"/>
                  </a:lnTo>
                  <a:cubicBezTo>
                    <a:pt x="6685101" y="2284865"/>
                    <a:pt x="6705063" y="2264904"/>
                    <a:pt x="6705063" y="2238308"/>
                  </a:cubicBezTo>
                  <a:lnTo>
                    <a:pt x="6705063" y="89767"/>
                  </a:lnTo>
                  <a:cubicBezTo>
                    <a:pt x="6701715" y="66458"/>
                    <a:pt x="6678467" y="43210"/>
                    <a:pt x="6655159" y="43210"/>
                  </a:cubicBezTo>
                  <a:lnTo>
                    <a:pt x="6655159" y="43210"/>
                  </a:lnTo>
                  <a:close/>
                  <a:moveTo>
                    <a:pt x="12488970" y="43150"/>
                  </a:moveTo>
                  <a:lnTo>
                    <a:pt x="10616423" y="43150"/>
                  </a:lnTo>
                  <a:cubicBezTo>
                    <a:pt x="10589828" y="43150"/>
                    <a:pt x="10569866" y="63112"/>
                    <a:pt x="10569866" y="89707"/>
                  </a:cubicBezTo>
                  <a:lnTo>
                    <a:pt x="10569866" y="542066"/>
                  </a:lnTo>
                  <a:cubicBezTo>
                    <a:pt x="10569866" y="568661"/>
                    <a:pt x="10589828" y="588623"/>
                    <a:pt x="10616423" y="588623"/>
                  </a:cubicBezTo>
                  <a:lnTo>
                    <a:pt x="11241681" y="588623"/>
                  </a:lnTo>
                  <a:lnTo>
                    <a:pt x="11241681" y="2241655"/>
                  </a:lnTo>
                  <a:cubicBezTo>
                    <a:pt x="11241681" y="2268250"/>
                    <a:pt x="11261643" y="2288212"/>
                    <a:pt x="11288238" y="2288212"/>
                  </a:cubicBezTo>
                  <a:lnTo>
                    <a:pt x="11817096" y="2288212"/>
                  </a:lnTo>
                  <a:cubicBezTo>
                    <a:pt x="11843691" y="2288212"/>
                    <a:pt x="11863653" y="2268250"/>
                    <a:pt x="11863653" y="2241655"/>
                  </a:cubicBezTo>
                  <a:lnTo>
                    <a:pt x="11863653" y="595316"/>
                  </a:lnTo>
                  <a:cubicBezTo>
                    <a:pt x="11863653" y="591970"/>
                    <a:pt x="11867000" y="588682"/>
                    <a:pt x="11870287" y="588682"/>
                  </a:cubicBezTo>
                  <a:lnTo>
                    <a:pt x="12488911" y="588682"/>
                  </a:lnTo>
                  <a:cubicBezTo>
                    <a:pt x="12515506" y="588682"/>
                    <a:pt x="12535468" y="568721"/>
                    <a:pt x="12535468" y="542126"/>
                  </a:cubicBezTo>
                  <a:lnTo>
                    <a:pt x="12535468" y="89767"/>
                  </a:lnTo>
                  <a:cubicBezTo>
                    <a:pt x="12535468" y="66458"/>
                    <a:pt x="12515506" y="43210"/>
                    <a:pt x="12488911" y="43210"/>
                  </a:cubicBezTo>
                  <a:close/>
                  <a:moveTo>
                    <a:pt x="14580974" y="1759354"/>
                  </a:moveTo>
                  <a:lnTo>
                    <a:pt x="13423512" y="1759354"/>
                  </a:lnTo>
                  <a:lnTo>
                    <a:pt x="13423512" y="1403455"/>
                  </a:lnTo>
                  <a:lnTo>
                    <a:pt x="14454573" y="1403455"/>
                  </a:lnTo>
                  <a:cubicBezTo>
                    <a:pt x="14481168" y="1403455"/>
                    <a:pt x="14501130" y="1383494"/>
                    <a:pt x="14501130" y="1356898"/>
                  </a:cubicBezTo>
                  <a:lnTo>
                    <a:pt x="14501130" y="961136"/>
                  </a:lnTo>
                  <a:cubicBezTo>
                    <a:pt x="14501130" y="934541"/>
                    <a:pt x="14481168" y="914579"/>
                    <a:pt x="14454573" y="914579"/>
                  </a:cubicBezTo>
                  <a:lnTo>
                    <a:pt x="13423512" y="914579"/>
                  </a:lnTo>
                  <a:lnTo>
                    <a:pt x="13423512" y="575355"/>
                  </a:lnTo>
                  <a:lnTo>
                    <a:pt x="14564300" y="575355"/>
                  </a:lnTo>
                  <a:cubicBezTo>
                    <a:pt x="14590895" y="575355"/>
                    <a:pt x="14610857" y="555393"/>
                    <a:pt x="14610857" y="528798"/>
                  </a:cubicBezTo>
                  <a:lnTo>
                    <a:pt x="14610857" y="93113"/>
                  </a:lnTo>
                  <a:cubicBezTo>
                    <a:pt x="14610857" y="66518"/>
                    <a:pt x="14590895" y="46557"/>
                    <a:pt x="14564300" y="46557"/>
                  </a:cubicBezTo>
                  <a:lnTo>
                    <a:pt x="12854730" y="46557"/>
                  </a:lnTo>
                  <a:cubicBezTo>
                    <a:pt x="12828135" y="46557"/>
                    <a:pt x="12808175" y="66518"/>
                    <a:pt x="12808175" y="93113"/>
                  </a:cubicBezTo>
                  <a:lnTo>
                    <a:pt x="12808175" y="2241715"/>
                  </a:lnTo>
                  <a:cubicBezTo>
                    <a:pt x="12808175" y="2268310"/>
                    <a:pt x="12828135" y="2288271"/>
                    <a:pt x="12854730" y="2288271"/>
                  </a:cubicBezTo>
                  <a:lnTo>
                    <a:pt x="14580915" y="2288271"/>
                  </a:lnTo>
                  <a:cubicBezTo>
                    <a:pt x="14607510" y="2288271"/>
                    <a:pt x="14627472" y="2268310"/>
                    <a:pt x="14627472" y="2241715"/>
                  </a:cubicBezTo>
                  <a:lnTo>
                    <a:pt x="14627472" y="1806030"/>
                  </a:lnTo>
                  <a:cubicBezTo>
                    <a:pt x="14627472" y="1779435"/>
                    <a:pt x="14607510" y="1759473"/>
                    <a:pt x="14580915" y="1759473"/>
                  </a:cubicBezTo>
                  <a:lnTo>
                    <a:pt x="14580915" y="1759473"/>
                  </a:lnTo>
                  <a:close/>
                </a:path>
              </a:pathLst>
            </a:custGeom>
            <a:solidFill>
              <a:srgbClr val="FFFFFF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:a16="http://schemas.microsoft.com/office/drawing/2014/main" id="{6F48F526-9EF1-CCD6-2302-5620FEA3F11B}"/>
                </a:ext>
              </a:extLst>
            </p:cNvPr>
            <p:cNvSpPr/>
            <p:nvPr/>
          </p:nvSpPr>
          <p:spPr>
            <a:xfrm>
              <a:off x="7109518" y="3145982"/>
              <a:ext cx="3100032" cy="2738689"/>
            </a:xfrm>
            <a:custGeom>
              <a:avLst/>
              <a:gdLst>
                <a:gd name="connsiteX0" fmla="*/ 3094528 w 3100032"/>
                <a:gd name="connsiteY0" fmla="*/ 496915 h 2738689"/>
                <a:gd name="connsiteX1" fmla="*/ 2821822 w 3100032"/>
                <a:gd name="connsiteY1" fmla="*/ 21308 h 2738689"/>
                <a:gd name="connsiteX2" fmla="*/ 2771919 w 3100032"/>
                <a:gd name="connsiteY2" fmla="*/ 7980 h 2738689"/>
                <a:gd name="connsiteX3" fmla="*/ 1544650 w 3100032"/>
                <a:gd name="connsiteY3" fmla="*/ 716431 h 2738689"/>
                <a:gd name="connsiteX4" fmla="*/ 333996 w 3100032"/>
                <a:gd name="connsiteY4" fmla="*/ 4693 h 2738689"/>
                <a:gd name="connsiteX5" fmla="*/ 284093 w 3100032"/>
                <a:gd name="connsiteY5" fmla="*/ 18021 h 2738689"/>
                <a:gd name="connsiteX6" fmla="*/ 4693 w 3100032"/>
                <a:gd name="connsiteY6" fmla="*/ 493628 h 2738689"/>
                <a:gd name="connsiteX7" fmla="*/ 18020 w 3100032"/>
                <a:gd name="connsiteY7" fmla="*/ 543532 h 2738689"/>
                <a:gd name="connsiteX8" fmla="*/ 1242002 w 3100032"/>
                <a:gd name="connsiteY8" fmla="*/ 1261963 h 2738689"/>
                <a:gd name="connsiteX9" fmla="*/ 1242002 w 3100032"/>
                <a:gd name="connsiteY9" fmla="*/ 2702114 h 2738689"/>
                <a:gd name="connsiteX10" fmla="*/ 1278578 w 3100032"/>
                <a:gd name="connsiteY10" fmla="*/ 2738690 h 2738689"/>
                <a:gd name="connsiteX11" fmla="*/ 1820703 w 3100032"/>
                <a:gd name="connsiteY11" fmla="*/ 2738690 h 2738689"/>
                <a:gd name="connsiteX12" fmla="*/ 1857279 w 3100032"/>
                <a:gd name="connsiteY12" fmla="*/ 2702114 h 2738689"/>
                <a:gd name="connsiteX13" fmla="*/ 1857279 w 3100032"/>
                <a:gd name="connsiteY13" fmla="*/ 1255329 h 2738689"/>
                <a:gd name="connsiteX14" fmla="*/ 3081261 w 3100032"/>
                <a:gd name="connsiteY14" fmla="*/ 546878 h 2738689"/>
                <a:gd name="connsiteX15" fmla="*/ 3094588 w 3100032"/>
                <a:gd name="connsiteY15" fmla="*/ 496975 h 2738689"/>
                <a:gd name="connsiteX16" fmla="*/ 3094588 w 3100032"/>
                <a:gd name="connsiteY16" fmla="*/ 496975 h 2738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100032" h="2738689">
                  <a:moveTo>
                    <a:pt x="3094528" y="496915"/>
                  </a:moveTo>
                  <a:lnTo>
                    <a:pt x="2821822" y="21308"/>
                  </a:lnTo>
                  <a:cubicBezTo>
                    <a:pt x="2811841" y="4693"/>
                    <a:pt x="2788533" y="-2001"/>
                    <a:pt x="2771919" y="7980"/>
                  </a:cubicBezTo>
                  <a:lnTo>
                    <a:pt x="1544650" y="716431"/>
                  </a:lnTo>
                  <a:lnTo>
                    <a:pt x="333996" y="4693"/>
                  </a:lnTo>
                  <a:cubicBezTo>
                    <a:pt x="317382" y="-5288"/>
                    <a:pt x="294074" y="1346"/>
                    <a:pt x="284093" y="18021"/>
                  </a:cubicBezTo>
                  <a:lnTo>
                    <a:pt x="4693" y="493628"/>
                  </a:lnTo>
                  <a:cubicBezTo>
                    <a:pt x="-5288" y="510243"/>
                    <a:pt x="1347" y="533551"/>
                    <a:pt x="18020" y="543532"/>
                  </a:cubicBezTo>
                  <a:lnTo>
                    <a:pt x="1242002" y="1261963"/>
                  </a:lnTo>
                  <a:lnTo>
                    <a:pt x="1242002" y="2702114"/>
                  </a:lnTo>
                  <a:cubicBezTo>
                    <a:pt x="1242002" y="2722075"/>
                    <a:pt x="1258617" y="2738690"/>
                    <a:pt x="1278578" y="2738690"/>
                  </a:cubicBezTo>
                  <a:lnTo>
                    <a:pt x="1820703" y="2738690"/>
                  </a:lnTo>
                  <a:cubicBezTo>
                    <a:pt x="1840664" y="2738690"/>
                    <a:pt x="1857279" y="2722075"/>
                    <a:pt x="1857279" y="2702114"/>
                  </a:cubicBezTo>
                  <a:lnTo>
                    <a:pt x="1857279" y="1255329"/>
                  </a:lnTo>
                  <a:lnTo>
                    <a:pt x="3081261" y="546878"/>
                  </a:lnTo>
                  <a:cubicBezTo>
                    <a:pt x="3101222" y="536898"/>
                    <a:pt x="3104569" y="513590"/>
                    <a:pt x="3094588" y="496975"/>
                  </a:cubicBezTo>
                  <a:lnTo>
                    <a:pt x="3094588" y="496975"/>
                  </a:lnTo>
                  <a:close/>
                </a:path>
              </a:pathLst>
            </a:custGeom>
            <a:noFill/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6" name="Freeform: Shape 12">
              <a:extLst>
                <a:ext uri="{FF2B5EF4-FFF2-40B4-BE49-F238E27FC236}">
                  <a16:creationId xmlns:a16="http://schemas.microsoft.com/office/drawing/2014/main" id="{A1032921-7A8B-0647-1A13-262683EBA058}"/>
                </a:ext>
              </a:extLst>
            </p:cNvPr>
            <p:cNvSpPr/>
            <p:nvPr/>
          </p:nvSpPr>
          <p:spPr>
            <a:xfrm>
              <a:off x="6959880" y="2345764"/>
              <a:ext cx="3390642" cy="2991362"/>
            </a:xfrm>
            <a:custGeom>
              <a:avLst/>
              <a:gdLst>
                <a:gd name="connsiteX0" fmla="*/ 889377 w 3390642"/>
                <a:gd name="connsiteY0" fmla="*/ 2248349 h 2991362"/>
                <a:gd name="connsiteX1" fmla="*/ 836187 w 3390642"/>
                <a:gd name="connsiteY1" fmla="*/ 2235021 h 2991362"/>
                <a:gd name="connsiteX2" fmla="*/ 18008 w 3390642"/>
                <a:gd name="connsiteY2" fmla="*/ 2720609 h 2991362"/>
                <a:gd name="connsiteX3" fmla="*/ 4680 w 3390642"/>
                <a:gd name="connsiteY3" fmla="*/ 2773800 h 2991362"/>
                <a:gd name="connsiteX4" fmla="*/ 121102 w 3390642"/>
                <a:gd name="connsiteY4" fmla="*/ 2973354 h 2991362"/>
                <a:gd name="connsiteX5" fmla="*/ 174292 w 3390642"/>
                <a:gd name="connsiteY5" fmla="*/ 2986682 h 2991362"/>
                <a:gd name="connsiteX6" fmla="*/ 992471 w 3390642"/>
                <a:gd name="connsiteY6" fmla="*/ 2501094 h 2991362"/>
                <a:gd name="connsiteX7" fmla="*/ 1005799 w 3390642"/>
                <a:gd name="connsiteY7" fmla="*/ 2447903 h 2991362"/>
                <a:gd name="connsiteX8" fmla="*/ 889377 w 3390642"/>
                <a:gd name="connsiteY8" fmla="*/ 2248349 h 2991362"/>
                <a:gd name="connsiteX9" fmla="*/ 1823978 w 3390642"/>
                <a:gd name="connsiteY9" fmla="*/ 0 h 2991362"/>
                <a:gd name="connsiteX10" fmla="*/ 1554559 w 3390642"/>
                <a:gd name="connsiteY10" fmla="*/ 3347 h 2991362"/>
                <a:gd name="connsiteX11" fmla="*/ 1537944 w 3390642"/>
                <a:gd name="connsiteY11" fmla="*/ 23308 h 2991362"/>
                <a:gd name="connsiteX12" fmla="*/ 1541290 w 3390642"/>
                <a:gd name="connsiteY12" fmla="*/ 1011099 h 2991362"/>
                <a:gd name="connsiteX13" fmla="*/ 1561252 w 3390642"/>
                <a:gd name="connsiteY13" fmla="*/ 1027714 h 2991362"/>
                <a:gd name="connsiteX14" fmla="*/ 1830671 w 3390642"/>
                <a:gd name="connsiteY14" fmla="*/ 1027714 h 2991362"/>
                <a:gd name="connsiteX15" fmla="*/ 1847286 w 3390642"/>
                <a:gd name="connsiteY15" fmla="*/ 1007753 h 2991362"/>
                <a:gd name="connsiteX16" fmla="*/ 1843939 w 3390642"/>
                <a:gd name="connsiteY16" fmla="*/ 19961 h 2991362"/>
                <a:gd name="connsiteX17" fmla="*/ 1823978 w 3390642"/>
                <a:gd name="connsiteY17" fmla="*/ 0 h 2991362"/>
                <a:gd name="connsiteX18" fmla="*/ 1823978 w 3390642"/>
                <a:gd name="connsiteY18" fmla="*/ 0 h 2991362"/>
                <a:gd name="connsiteX19" fmla="*/ 3380549 w 3390642"/>
                <a:gd name="connsiteY19" fmla="*/ 2667419 h 2991362"/>
                <a:gd name="connsiteX20" fmla="*/ 2519101 w 3390642"/>
                <a:gd name="connsiteY20" fmla="*/ 2185177 h 2991362"/>
                <a:gd name="connsiteX21" fmla="*/ 2495793 w 3390642"/>
                <a:gd name="connsiteY21" fmla="*/ 2191811 h 2991362"/>
                <a:gd name="connsiteX22" fmla="*/ 2362757 w 3390642"/>
                <a:gd name="connsiteY22" fmla="*/ 2427942 h 2991362"/>
                <a:gd name="connsiteX23" fmla="*/ 2369391 w 3390642"/>
                <a:gd name="connsiteY23" fmla="*/ 2451250 h 2991362"/>
                <a:gd name="connsiteX24" fmla="*/ 3230839 w 3390642"/>
                <a:gd name="connsiteY24" fmla="*/ 2933491 h 2991362"/>
                <a:gd name="connsiteX25" fmla="*/ 3254148 w 3390642"/>
                <a:gd name="connsiteY25" fmla="*/ 2926857 h 2991362"/>
                <a:gd name="connsiteX26" fmla="*/ 3387184 w 3390642"/>
                <a:gd name="connsiteY26" fmla="*/ 2690727 h 2991362"/>
                <a:gd name="connsiteX27" fmla="*/ 3380549 w 3390642"/>
                <a:gd name="connsiteY27" fmla="*/ 2667419 h 299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390642" h="2991362">
                  <a:moveTo>
                    <a:pt x="889377" y="2248349"/>
                  </a:moveTo>
                  <a:cubicBezTo>
                    <a:pt x="879396" y="2231734"/>
                    <a:pt x="856089" y="2225040"/>
                    <a:pt x="836187" y="2235021"/>
                  </a:cubicBezTo>
                  <a:lnTo>
                    <a:pt x="18008" y="2720609"/>
                  </a:lnTo>
                  <a:cubicBezTo>
                    <a:pt x="1393" y="2730590"/>
                    <a:pt x="-5300" y="2753898"/>
                    <a:pt x="4680" y="2773800"/>
                  </a:cubicBezTo>
                  <a:lnTo>
                    <a:pt x="121102" y="2973354"/>
                  </a:lnTo>
                  <a:cubicBezTo>
                    <a:pt x="131083" y="2989969"/>
                    <a:pt x="154391" y="2996663"/>
                    <a:pt x="174292" y="2986682"/>
                  </a:cubicBezTo>
                  <a:lnTo>
                    <a:pt x="992471" y="2501094"/>
                  </a:lnTo>
                  <a:cubicBezTo>
                    <a:pt x="1009086" y="2491113"/>
                    <a:pt x="1015780" y="2467805"/>
                    <a:pt x="1005799" y="2447903"/>
                  </a:cubicBezTo>
                  <a:lnTo>
                    <a:pt x="889377" y="2248349"/>
                  </a:lnTo>
                  <a:close/>
                  <a:moveTo>
                    <a:pt x="1823978" y="0"/>
                  </a:moveTo>
                  <a:lnTo>
                    <a:pt x="1554559" y="3347"/>
                  </a:lnTo>
                  <a:cubicBezTo>
                    <a:pt x="1544578" y="3347"/>
                    <a:pt x="1537944" y="9981"/>
                    <a:pt x="1537944" y="23308"/>
                  </a:cubicBezTo>
                  <a:lnTo>
                    <a:pt x="1541290" y="1011099"/>
                  </a:lnTo>
                  <a:cubicBezTo>
                    <a:pt x="1541290" y="1021080"/>
                    <a:pt x="1547925" y="1027714"/>
                    <a:pt x="1561252" y="1027714"/>
                  </a:cubicBezTo>
                  <a:lnTo>
                    <a:pt x="1830671" y="1027714"/>
                  </a:lnTo>
                  <a:cubicBezTo>
                    <a:pt x="1840652" y="1027714"/>
                    <a:pt x="1847286" y="1021080"/>
                    <a:pt x="1847286" y="1007753"/>
                  </a:cubicBezTo>
                  <a:lnTo>
                    <a:pt x="1843939" y="19961"/>
                  </a:lnTo>
                  <a:cubicBezTo>
                    <a:pt x="1843939" y="9981"/>
                    <a:pt x="1833959" y="0"/>
                    <a:pt x="1823978" y="0"/>
                  </a:cubicBezTo>
                  <a:lnTo>
                    <a:pt x="1823978" y="0"/>
                  </a:lnTo>
                  <a:close/>
                  <a:moveTo>
                    <a:pt x="3380549" y="2667419"/>
                  </a:moveTo>
                  <a:lnTo>
                    <a:pt x="2519101" y="2185177"/>
                  </a:lnTo>
                  <a:cubicBezTo>
                    <a:pt x="2509121" y="2181831"/>
                    <a:pt x="2499140" y="2181831"/>
                    <a:pt x="2495793" y="2191811"/>
                  </a:cubicBezTo>
                  <a:lnTo>
                    <a:pt x="2362757" y="2427942"/>
                  </a:lnTo>
                  <a:cubicBezTo>
                    <a:pt x="2359410" y="2437922"/>
                    <a:pt x="2359410" y="2447903"/>
                    <a:pt x="2369391" y="2451250"/>
                  </a:cubicBezTo>
                  <a:lnTo>
                    <a:pt x="3230839" y="2933491"/>
                  </a:lnTo>
                  <a:cubicBezTo>
                    <a:pt x="3240820" y="2936838"/>
                    <a:pt x="3250800" y="2936838"/>
                    <a:pt x="3254148" y="2926857"/>
                  </a:cubicBezTo>
                  <a:lnTo>
                    <a:pt x="3387184" y="2690727"/>
                  </a:lnTo>
                  <a:cubicBezTo>
                    <a:pt x="3393818" y="2684093"/>
                    <a:pt x="3390530" y="2670766"/>
                    <a:pt x="3380549" y="2667419"/>
                  </a:cubicBezTo>
                  <a:close/>
                </a:path>
              </a:pathLst>
            </a:custGeom>
            <a:solidFill>
              <a:srgbClr val="0BC5BA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  <p:sp>
          <p:nvSpPr>
            <p:cNvPr id="27" name="Freeform: Shape 13">
              <a:extLst>
                <a:ext uri="{FF2B5EF4-FFF2-40B4-BE49-F238E27FC236}">
                  <a16:creationId xmlns:a16="http://schemas.microsoft.com/office/drawing/2014/main" id="{F36AA225-63EB-CB9B-6967-031EA0D0697C}"/>
                </a:ext>
              </a:extLst>
            </p:cNvPr>
            <p:cNvSpPr/>
            <p:nvPr/>
          </p:nvSpPr>
          <p:spPr>
            <a:xfrm>
              <a:off x="7109518" y="3132654"/>
              <a:ext cx="3099268" cy="2738689"/>
            </a:xfrm>
            <a:custGeom>
              <a:avLst/>
              <a:gdLst>
                <a:gd name="connsiteX0" fmla="*/ 3094528 w 3099268"/>
                <a:gd name="connsiteY0" fmla="*/ 496915 h 2738689"/>
                <a:gd name="connsiteX1" fmla="*/ 2821822 w 3099268"/>
                <a:gd name="connsiteY1" fmla="*/ 21307 h 2738689"/>
                <a:gd name="connsiteX2" fmla="*/ 2771919 w 3099268"/>
                <a:gd name="connsiteY2" fmla="*/ 7980 h 2738689"/>
                <a:gd name="connsiteX3" fmla="*/ 1544650 w 3099268"/>
                <a:gd name="connsiteY3" fmla="*/ 716431 h 2738689"/>
                <a:gd name="connsiteX4" fmla="*/ 333996 w 3099268"/>
                <a:gd name="connsiteY4" fmla="*/ 4693 h 2738689"/>
                <a:gd name="connsiteX5" fmla="*/ 284093 w 3099268"/>
                <a:gd name="connsiteY5" fmla="*/ 18020 h 2738689"/>
                <a:gd name="connsiteX6" fmla="*/ 4693 w 3099268"/>
                <a:gd name="connsiteY6" fmla="*/ 493628 h 2738689"/>
                <a:gd name="connsiteX7" fmla="*/ 18020 w 3099268"/>
                <a:gd name="connsiteY7" fmla="*/ 543532 h 2738689"/>
                <a:gd name="connsiteX8" fmla="*/ 1242002 w 3099268"/>
                <a:gd name="connsiteY8" fmla="*/ 1261963 h 2738689"/>
                <a:gd name="connsiteX9" fmla="*/ 1242002 w 3099268"/>
                <a:gd name="connsiteY9" fmla="*/ 2702113 h 2738689"/>
                <a:gd name="connsiteX10" fmla="*/ 1278578 w 3099268"/>
                <a:gd name="connsiteY10" fmla="*/ 2738689 h 2738689"/>
                <a:gd name="connsiteX11" fmla="*/ 1820703 w 3099268"/>
                <a:gd name="connsiteY11" fmla="*/ 2738689 h 2738689"/>
                <a:gd name="connsiteX12" fmla="*/ 1857279 w 3099268"/>
                <a:gd name="connsiteY12" fmla="*/ 2702113 h 2738689"/>
                <a:gd name="connsiteX13" fmla="*/ 1857279 w 3099268"/>
                <a:gd name="connsiteY13" fmla="*/ 1255329 h 2738689"/>
                <a:gd name="connsiteX14" fmla="*/ 3081261 w 3099268"/>
                <a:gd name="connsiteY14" fmla="*/ 546878 h 2738689"/>
                <a:gd name="connsiteX15" fmla="*/ 3094588 w 3099268"/>
                <a:gd name="connsiteY15" fmla="*/ 496975 h 2738689"/>
                <a:gd name="connsiteX16" fmla="*/ 3094588 w 3099268"/>
                <a:gd name="connsiteY16" fmla="*/ 496975 h 2738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99268" h="2738689">
                  <a:moveTo>
                    <a:pt x="3094528" y="496915"/>
                  </a:moveTo>
                  <a:lnTo>
                    <a:pt x="2821822" y="21307"/>
                  </a:lnTo>
                  <a:cubicBezTo>
                    <a:pt x="2811841" y="4693"/>
                    <a:pt x="2788533" y="-2001"/>
                    <a:pt x="2771919" y="7980"/>
                  </a:cubicBezTo>
                  <a:lnTo>
                    <a:pt x="1544650" y="716431"/>
                  </a:lnTo>
                  <a:lnTo>
                    <a:pt x="333996" y="4693"/>
                  </a:lnTo>
                  <a:cubicBezTo>
                    <a:pt x="317382" y="-5288"/>
                    <a:pt x="294074" y="1346"/>
                    <a:pt x="284093" y="18020"/>
                  </a:cubicBezTo>
                  <a:lnTo>
                    <a:pt x="4693" y="493628"/>
                  </a:lnTo>
                  <a:cubicBezTo>
                    <a:pt x="-5288" y="510243"/>
                    <a:pt x="1347" y="533551"/>
                    <a:pt x="18020" y="543532"/>
                  </a:cubicBezTo>
                  <a:lnTo>
                    <a:pt x="1242002" y="1261963"/>
                  </a:lnTo>
                  <a:lnTo>
                    <a:pt x="1242002" y="2702113"/>
                  </a:lnTo>
                  <a:cubicBezTo>
                    <a:pt x="1242002" y="2722075"/>
                    <a:pt x="1258617" y="2738689"/>
                    <a:pt x="1278578" y="2738689"/>
                  </a:cubicBezTo>
                  <a:lnTo>
                    <a:pt x="1820703" y="2738689"/>
                  </a:lnTo>
                  <a:cubicBezTo>
                    <a:pt x="1840664" y="2738689"/>
                    <a:pt x="1857279" y="2722075"/>
                    <a:pt x="1857279" y="2702113"/>
                  </a:cubicBezTo>
                  <a:lnTo>
                    <a:pt x="1857279" y="1255329"/>
                  </a:lnTo>
                  <a:lnTo>
                    <a:pt x="3081261" y="546878"/>
                  </a:lnTo>
                  <a:cubicBezTo>
                    <a:pt x="3097876" y="536898"/>
                    <a:pt x="3104569" y="513590"/>
                    <a:pt x="3094588" y="496975"/>
                  </a:cubicBezTo>
                  <a:lnTo>
                    <a:pt x="3094588" y="496975"/>
                  </a:lnTo>
                  <a:close/>
                </a:path>
              </a:pathLst>
            </a:custGeom>
            <a:solidFill>
              <a:srgbClr val="FFFFFF"/>
            </a:solidFill>
            <a:ln w="59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2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 Light"/>
              </a:endParaRPr>
            </a:p>
          </p:txBody>
        </p:sp>
      </p:grpSp>
      <p:sp>
        <p:nvSpPr>
          <p:cNvPr id="31" name="Title 30">
            <a:extLst>
              <a:ext uri="{FF2B5EF4-FFF2-40B4-BE49-F238E27FC236}">
                <a16:creationId xmlns:a16="http://schemas.microsoft.com/office/drawing/2014/main" id="{56BF9935-7B3A-D4CA-6DBF-6568A5843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241060"/>
            <a:ext cx="7886700" cy="56207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E390C3DE-4253-A4ED-D108-97AC95719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650" y="2839258"/>
            <a:ext cx="7886699" cy="545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  <a:latin typeface="Avenir Book" panose="02000503020000020003" pitchFamily="2" charset="0"/>
              </a:defRPr>
            </a:lvl1pPr>
            <a:lvl2pPr marL="342986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2pPr>
            <a:lvl3pPr marL="685972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3pPr>
            <a:lvl4pPr marL="1028958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4pPr>
            <a:lvl5pPr marL="1371944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Date, Speaker, Or </a:t>
            </a:r>
            <a:r>
              <a:rPr lang="en-US" dirty="0" err="1"/>
              <a:t>Subheader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4676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fidentialInternal">
            <a:extLst>
              <a:ext uri="{FF2B5EF4-FFF2-40B4-BE49-F238E27FC236}">
                <a16:creationId xmlns:a16="http://schemas.microsoft.com/office/drawing/2014/main" id="{B9FCC6DD-61CE-8032-8B1C-2099215EBEF3}"/>
              </a:ext>
            </a:extLst>
          </p:cNvPr>
          <p:cNvSpPr txBox="1"/>
          <p:nvPr userDrawn="1"/>
        </p:nvSpPr>
        <p:spPr>
          <a:xfrm>
            <a:off x="1309255" y="4609579"/>
            <a:ext cx="6525491" cy="12102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563" cap="all" spc="177" dirty="0">
                <a:solidFill>
                  <a:srgbClr val="FFFFFF"/>
                </a:solidFill>
                <a:latin typeface="Avenir Book" panose="02000503020000020003" pitchFamily="2" charset="0"/>
              </a:rPr>
              <a:t>@2025 Egnyte inc. | all rights reserved | confidential</a:t>
            </a:r>
          </a:p>
        </p:txBody>
      </p:sp>
      <p:sp>
        <p:nvSpPr>
          <p:cNvPr id="31" name="Title 30">
            <a:extLst>
              <a:ext uri="{FF2B5EF4-FFF2-40B4-BE49-F238E27FC236}">
                <a16:creationId xmlns:a16="http://schemas.microsoft.com/office/drawing/2014/main" id="{56BF9935-7B3A-D4CA-6DBF-6568A5843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146057"/>
            <a:ext cx="7886700" cy="60478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3600"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E390C3DE-4253-A4ED-D108-97AC95719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650" y="2815507"/>
            <a:ext cx="7886699" cy="5451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Avenir Book" panose="02000503020000020003" pitchFamily="2" charset="0"/>
              </a:defRPr>
            </a:lvl1pPr>
            <a:lvl2pPr marL="342986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2pPr>
            <a:lvl3pPr marL="685972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3pPr>
            <a:lvl4pPr marL="1028958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4pPr>
            <a:lvl5pPr marL="1371944" indent="0">
              <a:buNone/>
              <a:defRPr>
                <a:solidFill>
                  <a:schemeClr val="bg1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Date, Speaker, Or </a:t>
            </a:r>
            <a:r>
              <a:rPr lang="en-US" dirty="0" err="1"/>
              <a:t>Subheader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234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ver Page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5EB4F6-0A0E-CD66-F660-ECBF8092F6C7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55D63-BCE1-2A4B-4E43-83FFD53222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994E48-233D-559C-ECF5-16223BFA9A55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1689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592">
          <p15:clr>
            <a:srgbClr val="FBAE40"/>
          </p15:clr>
        </p15:guide>
        <p15:guide id="2" pos="4608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Slide (Light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AFEF8D6-C1F3-550F-BEDA-8AA7D45A240D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998" y="1098398"/>
            <a:ext cx="8344004" cy="359147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2A0F71-CC05-E3C3-4978-952C9E721F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DB5C702-4DA8-3940-D9EC-E2528868F814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7BD87979-C3A3-438E-B464-1FF201C32E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724" y="257177"/>
            <a:ext cx="8314553" cy="61739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125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Slide (Background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13113C-1382-4DA4-00D8-94A08D59AA3E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58EF0E-185D-2C20-B390-D88F401F5C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E0FA9D9-9357-B668-B00E-F3E7277B34F8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549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userDrawn="1">
  <p:cSld name="Title slide">
    <p:bg>
      <p:bgPr>
        <a:solidFill>
          <a:srgbClr val="121F37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4725CB6-9414-E44B-A21A-A72AB1C00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998" y="1133477"/>
            <a:ext cx="8344004" cy="3499247"/>
          </a:xfrm>
          <a:prstGeom prst="rect">
            <a:avLst/>
          </a:prstGeo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1"/>
              </a:buClr>
              <a:defRPr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11123A9-CBDA-39D2-0C7F-9E85C51F4AB4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4F14DD4-75A4-4228-0071-55C535F628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D853B6-07F7-0CAD-9310-2FBCD9F4665A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>
            <a:extLst>
              <a:ext uri="{FF2B5EF4-FFF2-40B4-BE49-F238E27FC236}">
                <a16:creationId xmlns:a16="http://schemas.microsoft.com/office/drawing/2014/main" id="{238F8C89-3113-4645-6DD1-68F0077BA9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724" y="257177"/>
            <a:ext cx="8314553" cy="61739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>
              <a:defRPr sz="2250" b="1" i="0">
                <a:solidFill>
                  <a:srgbClr val="0BC5BA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61275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Divider (Dark)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0610" y="1035473"/>
            <a:ext cx="4845689" cy="2139553"/>
          </a:xfrm>
          <a:prstGeom prst="rect">
            <a:avLst/>
          </a:prstGeom>
        </p:spPr>
        <p:txBody>
          <a:bodyPr anchor="b"/>
          <a:lstStyle>
            <a:lvl1pPr>
              <a:lnSpc>
                <a:spcPts val="4464"/>
              </a:lnSpc>
              <a:defRPr sz="4502" b="1" i="0">
                <a:solidFill>
                  <a:schemeClr val="tx2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610" y="3233365"/>
            <a:ext cx="4845689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97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9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9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9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9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Google Shape;25;p4">
            <a:extLst>
              <a:ext uri="{FF2B5EF4-FFF2-40B4-BE49-F238E27FC236}">
                <a16:creationId xmlns:a16="http://schemas.microsoft.com/office/drawing/2014/main" id="{F238B499-2F60-864A-BE94-F1366F0B5BA9}"/>
              </a:ext>
            </a:extLst>
          </p:cNvPr>
          <p:cNvPicPr preferRelativeResize="0"/>
          <p:nvPr userDrawn="1"/>
        </p:nvPicPr>
        <p:blipFill>
          <a:blip r:embed="rId2"/>
          <a:srcRect/>
          <a:stretch/>
        </p:blipFill>
        <p:spPr>
          <a:xfrm>
            <a:off x="8318791" y="4833848"/>
            <a:ext cx="674801" cy="16872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832AE3-3409-25B5-27BE-A0D17E4491CB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348936-F154-1B71-C0FB-0F3AFF09CB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A2B2EB-7885-3F3F-6B8B-EFC41358D08E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475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Divider (Dark)">
    <p:bg>
      <p:bgPr>
        <a:solidFill>
          <a:srgbClr val="121F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611" y="3233365"/>
            <a:ext cx="5127321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>
                <a:solidFill>
                  <a:schemeClr val="bg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97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9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9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9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9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DEB5C0C-741B-5411-C5E5-AE9425DB6E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0611" y="1035473"/>
            <a:ext cx="5127321" cy="2139553"/>
          </a:xfrm>
          <a:prstGeom prst="rect">
            <a:avLst/>
          </a:prstGeom>
        </p:spPr>
        <p:txBody>
          <a:bodyPr anchor="b"/>
          <a:lstStyle>
            <a:lvl1pPr>
              <a:lnSpc>
                <a:spcPts val="4464"/>
              </a:lnSpc>
              <a:defRPr sz="4502" b="1" i="0">
                <a:solidFill>
                  <a:srgbClr val="0BC5BA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146A3C-8FB5-98AD-080D-17E14EFC94A5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97CE3B-94AD-4011-9C84-42A5993CFA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2D735F1-54A5-93BF-B89F-B0D07BF1173B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73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Divider (Light)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649829-D2C6-8906-3F2A-5D017CCB374E}"/>
              </a:ext>
            </a:extLst>
          </p:cNvPr>
          <p:cNvSpPr/>
          <p:nvPr userDrawn="1"/>
        </p:nvSpPr>
        <p:spPr>
          <a:xfrm>
            <a:off x="0" y="3835066"/>
            <a:ext cx="9144000" cy="1308434"/>
          </a:xfrm>
          <a:prstGeom prst="rect">
            <a:avLst/>
          </a:prstGeom>
          <a:solidFill>
            <a:srgbClr val="0BC5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3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174CF9-4B2B-D28B-256A-E3570B954DD4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D4A86F-A712-BF75-64C5-A54D6E16EE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53BC96C-C6F5-9128-869C-844248BDE21D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chemeClr val="bg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42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Divider (Light)">
    <p:bg>
      <p:bgPr>
        <a:solidFill>
          <a:srgbClr val="121F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00C611-25F9-F550-D496-A5FC6C99246D}"/>
              </a:ext>
            </a:extLst>
          </p:cNvPr>
          <p:cNvSpPr/>
          <p:nvPr userDrawn="1"/>
        </p:nvSpPr>
        <p:spPr>
          <a:xfrm>
            <a:off x="0" y="3835066"/>
            <a:ext cx="9144000" cy="1308434"/>
          </a:xfrm>
          <a:prstGeom prst="rect">
            <a:avLst/>
          </a:prstGeom>
          <a:solidFill>
            <a:srgbClr val="0BC5B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3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15D7BD-1A49-B97A-91C8-96657DBE65F2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2024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Confidential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>
                <a:solidFill>
                  <a:srgbClr val="F7F9FC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F7F9FC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8FAC9-54B7-3565-E951-617531A43F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04530" y="4892761"/>
            <a:ext cx="478610" cy="119668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010F72-6982-AF69-8A33-B13C88614D64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chemeClr val="bg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0954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7_Content Slide (2-Co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 algn="ctr"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1pPr>
            <a:lvl2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2pPr>
            <a:lvl3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3pPr>
            <a:lvl4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4pPr>
            <a:lvl5pPr>
              <a:buClr>
                <a:schemeClr val="tx1"/>
              </a:buClr>
              <a:defRPr>
                <a:solidFill>
                  <a:schemeClr val="accent6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133F44-7B26-348C-870A-23C5F04D62FB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749ECC-0570-1C14-13F6-B326C7CE13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571B22-E9B9-F3C2-9C48-7CA5F7352515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91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39BAFD-492D-2E6E-0770-0CF09CAC3B25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9EBD2B-CE76-5D20-52A8-68DA64DB9F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34A0D8A-A133-DAAF-2DEE-DDFA399FAE73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8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1319077"/>
            <a:ext cx="2949178" cy="80248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250" b="1" i="0">
                <a:solidFill>
                  <a:schemeClr val="tx2"/>
                </a:solidFill>
                <a:latin typeface="Avenir Blac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solidFill>
                  <a:schemeClr val="accent5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2100"/>
            </a:lvl2pPr>
            <a:lvl3pPr marL="685972" indent="0">
              <a:buNone/>
              <a:defRPr sz="1800"/>
            </a:lvl3pPr>
            <a:lvl4pPr marL="1028958" indent="0">
              <a:buNone/>
              <a:defRPr sz="1500"/>
            </a:lvl4pPr>
            <a:lvl5pPr marL="1371942" indent="0">
              <a:buNone/>
              <a:defRPr sz="1500"/>
            </a:lvl5pPr>
            <a:lvl6pPr marL="1714929" indent="0">
              <a:buNone/>
              <a:defRPr sz="1500"/>
            </a:lvl6pPr>
            <a:lvl7pPr marL="2057914" indent="0">
              <a:buNone/>
              <a:defRPr sz="1500"/>
            </a:lvl7pPr>
            <a:lvl8pPr marL="2400900" indent="0">
              <a:buNone/>
              <a:defRPr sz="1500"/>
            </a:lvl8pPr>
            <a:lvl9pPr marL="2743886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172332"/>
            <a:ext cx="2949178" cy="1504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accent6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86" indent="0">
              <a:buNone/>
              <a:defRPr sz="1050"/>
            </a:lvl2pPr>
            <a:lvl3pPr marL="685972" indent="0">
              <a:buNone/>
              <a:defRPr sz="900"/>
            </a:lvl3pPr>
            <a:lvl4pPr marL="1028958" indent="0">
              <a:buNone/>
              <a:defRPr sz="750"/>
            </a:lvl4pPr>
            <a:lvl5pPr marL="1371942" indent="0">
              <a:buNone/>
              <a:defRPr sz="750"/>
            </a:lvl5pPr>
            <a:lvl6pPr marL="1714929" indent="0">
              <a:buNone/>
              <a:defRPr sz="750"/>
            </a:lvl6pPr>
            <a:lvl7pPr marL="2057914" indent="0">
              <a:buNone/>
              <a:defRPr sz="750"/>
            </a:lvl7pPr>
            <a:lvl8pPr marL="2400900" indent="0">
              <a:buNone/>
              <a:defRPr sz="750"/>
            </a:lvl8pPr>
            <a:lvl9pPr marL="2743886" indent="0">
              <a:buNone/>
              <a:defRPr sz="75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667CAE-4E69-7BD6-D144-C4C073F60F7A}"/>
              </a:ext>
            </a:extLst>
          </p:cNvPr>
          <p:cNvSpPr txBox="1"/>
          <p:nvPr userDrawn="1"/>
        </p:nvSpPr>
        <p:spPr>
          <a:xfrm>
            <a:off x="5657902" y="4891627"/>
            <a:ext cx="30861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6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© 2025 Egnyte Inc.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All Rights Reserved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Confidential </a:t>
            </a:r>
            <a:r>
              <a:rPr lang="en-US" sz="600" b="0" i="0" dirty="0">
                <a:solidFill>
                  <a:srgbClr val="0BC5BA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|</a:t>
            </a:r>
            <a:r>
              <a:rPr lang="en-US" sz="600" b="0" i="0" dirty="0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 </a:t>
            </a:r>
            <a:r>
              <a:rPr lang="en-US" sz="600" b="0" i="0" dirty="0" err="1">
                <a:solidFill>
                  <a:srgbClr val="121F37"/>
                </a:solidFill>
                <a:latin typeface="Avenir Book" panose="02000503020000020003" pitchFamily="2" charset="0"/>
                <a:ea typeface="Open Sans Light" panose="020B0306030504020204" pitchFamily="34" charset="0"/>
                <a:cs typeface="Open Sans Light" panose="020B0306030504020204" pitchFamily="34" charset="0"/>
                <a:sym typeface="Open Sans Light"/>
              </a:rPr>
              <a:t>www.egnyte.com</a:t>
            </a:r>
            <a:endParaRPr lang="en-US" sz="600" b="0" i="0" dirty="0">
              <a:solidFill>
                <a:srgbClr val="121F37"/>
              </a:solidFill>
              <a:latin typeface="Avenir Book" panose="02000503020000020003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49F50E6-AD99-2C57-6AF4-D5C4C81D24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99999" y="4892761"/>
            <a:ext cx="487675" cy="119668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831DF4-9326-72D6-C768-135F5F56BFBE}"/>
              </a:ext>
            </a:extLst>
          </p:cNvPr>
          <p:cNvCxnSpPr>
            <a:cxnSpLocks/>
          </p:cNvCxnSpPr>
          <p:nvPr userDrawn="1"/>
        </p:nvCxnSpPr>
        <p:spPr>
          <a:xfrm>
            <a:off x="366232" y="4808288"/>
            <a:ext cx="8377770" cy="0"/>
          </a:xfrm>
          <a:prstGeom prst="line">
            <a:avLst/>
          </a:prstGeom>
          <a:ln>
            <a:solidFill>
              <a:srgbClr val="0BC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249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58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18" r:id="rId3"/>
    <p:sldLayoutId id="2147483674" r:id="rId4"/>
    <p:sldLayoutId id="2147483717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</p:sldLayoutIdLst>
  <p:txStyles>
    <p:titleStyle>
      <a:lvl1pPr algn="l" defTabSz="685972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92" indent="-171492" algn="l" defTabSz="685972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478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464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450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436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422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08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92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379" indent="-171492" algn="l" defTabSz="685972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86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72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958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942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929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914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00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86" algn="l" defTabSz="68597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81">
          <p15:clr>
            <a:srgbClr val="F26B43"/>
          </p15:clr>
        </p15:guide>
        <p15:guide id="3" pos="672">
          <p15:clr>
            <a:srgbClr val="F26B43"/>
          </p15:clr>
        </p15:guide>
        <p15:guide id="4" pos="14690">
          <p15:clr>
            <a:srgbClr val="F26B43"/>
          </p15:clr>
        </p15:guide>
        <p15:guide id="5" orient="horz" pos="432">
          <p15:clr>
            <a:srgbClr val="F26B43"/>
          </p15:clr>
        </p15:guide>
        <p15:guide id="6" orient="horz" pos="79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iddenlayer.com/threatreport2024/?utm_term=hiddenlayer&amp;utm_campaign=Search-AwarenessReach-2024Q1&amp;utm_source=adwords&amp;utm_medium=ppc&amp;hsa_acc=9306526300&amp;hsa_cam=21427114041&amp;hsa_grp=164476798695&amp;hsa_ad=704567626042&amp;hsa_src=g&amp;hsa_tgt=kwd-2319957747825&amp;hsa_kw=hiddenlayer&amp;hsa_mt=b&amp;hsa_net=adwords&amp;hsa_ver=3&amp;gad_source=1&amp;gclid=CjwKCAjwooq3BhB3EiwAYqYoEtgDhutYyxywT7YwJ0H87-DE5TMOEAFQ4LS0XORaeXCXigJv6k04vhoC1dcQAvD_Bw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loudsecurityalliance.org/artifacts/the-state-of-ai-and-security-survey-report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c2.org/Insights/2024/02/AI-Surve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cisco.com/c/dam/en_us/about/doing_business/trust-center/docs/cisco-privacy-benchmark-study-2024.pdf?CCID=cc000160&amp;DTID=odicdc000016&amp;OID=rptsc032067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x.com/Egnyte/status/193322458555131940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hyperlink" Target="https://volkert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973_C038B32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4CAFCED-EF4E-C3C6-15CE-393C5EB65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41060"/>
            <a:ext cx="7886700" cy="92333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sz="1600" b="0" dirty="0">
                <a:solidFill>
                  <a:schemeClr val="tx1"/>
                </a:solidFill>
              </a:rPr>
              <a:t>ACEC Deep South Convention Presents:</a:t>
            </a:r>
            <a:br>
              <a:rPr lang="en-US" sz="1600" b="0" dirty="0">
                <a:solidFill>
                  <a:schemeClr val="tx1">
                    <a:lumMod val="40000"/>
                    <a:lumOff val="60000"/>
                  </a:schemeClr>
                </a:solidFill>
              </a:rPr>
            </a:br>
            <a:r>
              <a:rPr lang="en-US" sz="2400" b="0" dirty="0">
                <a:latin typeface="Avenir Medium" panose="02000503020000020003" pitchFamily="2" charset="0"/>
              </a:rPr>
              <a:t>AI Customer Success Stories &amp; Best Practices</a:t>
            </a:r>
            <a:br>
              <a:rPr lang="en-US" sz="2400" b="0" dirty="0">
                <a:latin typeface="Avenir Medium" panose="02000503020000020003" pitchFamily="2" charset="0"/>
              </a:rPr>
            </a:br>
            <a:r>
              <a:rPr lang="en-US" sz="1400" b="0" dirty="0">
                <a:latin typeface="Avenir Medium" panose="02000503020000020003" pitchFamily="2" charset="0"/>
              </a:rPr>
              <a:t>Saturday, July 26, 2025 |  11:00 AM – 12:00 PM</a:t>
            </a:r>
            <a:endParaRPr lang="en-US" sz="2400" b="0" dirty="0">
              <a:latin typeface="Avenir Medium" panose="02000503020000020003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A5CE50A-0570-9180-BF5A-145217FF88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1" y="3300811"/>
            <a:ext cx="7886699" cy="923329"/>
          </a:xfrm>
        </p:spPr>
        <p:txBody>
          <a:bodyPr/>
          <a:lstStyle/>
          <a:p>
            <a:pPr fontAlgn="base">
              <a:lnSpc>
                <a:spcPct val="100000"/>
              </a:lnSpc>
              <a:spcBef>
                <a:spcPts val="0"/>
              </a:spcBef>
            </a:pPr>
            <a:r>
              <a:rPr lang="en-US" sz="1050" b="1" dirty="0">
                <a:latin typeface="Avenir Black" panose="02000503020000020003" pitchFamily="2" charset="0"/>
              </a:rPr>
              <a:t>Speakers:		</a:t>
            </a:r>
            <a:r>
              <a:rPr lang="en-US" sz="1050" dirty="0"/>
              <a:t>Neil Jones, Cybersecurity Evangelist, Egnyte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050" dirty="0"/>
              <a:t>		Joelle Colosi, AEC Product Marketing Manager, Egnyte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09987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A510093-A808-F369-C2A1-A5194CC52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r>
              <a:rPr lang="en-US" sz="1800" dirty="0" err="1"/>
              <a:t>HiddenLayer</a:t>
            </a:r>
            <a:r>
              <a:rPr lang="en-US" sz="1800" dirty="0"/>
              <a:t> “AI Threat Landscape Report”</a:t>
            </a:r>
            <a:r>
              <a:rPr lang="en-US" sz="1800" baseline="82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en-US" sz="1800" dirty="0"/>
              <a:t>: </a:t>
            </a:r>
          </a:p>
          <a:p>
            <a:pPr marL="800100" lvl="1" indent="-342900">
              <a:lnSpc>
                <a:spcPct val="120000"/>
              </a:lnSpc>
              <a:spcBef>
                <a:spcPts val="1200"/>
              </a:spcBef>
              <a:buClr>
                <a:srgbClr val="09C5BA"/>
              </a:buClr>
            </a:pPr>
            <a:r>
              <a:rPr lang="en-US" dirty="0">
                <a:solidFill>
                  <a:schemeClr val="bg1"/>
                </a:solidFill>
              </a:rPr>
              <a:t>98% of IT leaders consider their AI models as crucial for business success. </a:t>
            </a:r>
          </a:p>
          <a:p>
            <a:pPr>
              <a:buClr>
                <a:schemeClr val="tx1">
                  <a:lumMod val="75000"/>
                </a:schemeClr>
              </a:buClr>
            </a:pPr>
            <a:endParaRPr lang="en-US" sz="1800" dirty="0"/>
          </a:p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r>
              <a:rPr lang="en-US" sz="1800" dirty="0"/>
              <a:t>Cloud Security Alliance /Google Cloud “State of AI &amp; Security Survey Report”</a:t>
            </a:r>
            <a:r>
              <a:rPr lang="en-US" sz="1800" baseline="820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</a:t>
            </a:r>
            <a:r>
              <a:rPr lang="en-US" sz="1800" dirty="0"/>
              <a:t>: </a:t>
            </a:r>
          </a:p>
          <a:p>
            <a:pPr marL="800204" lvl="1" indent="-342900">
              <a:lnSpc>
                <a:spcPct val="130000"/>
              </a:lnSpc>
              <a:buClr>
                <a:srgbClr val="09C5BA"/>
              </a:buClr>
            </a:pPr>
            <a:r>
              <a:rPr lang="en-US" dirty="0">
                <a:solidFill>
                  <a:schemeClr val="bg1"/>
                </a:solidFill>
              </a:rPr>
              <a:t>2024: 55% of organizations planned to adopt GenAI solutions.</a:t>
            </a:r>
          </a:p>
          <a:p>
            <a:pPr marL="800204" lvl="1" indent="-342900">
              <a:lnSpc>
                <a:spcPct val="130000"/>
              </a:lnSpc>
              <a:buClr>
                <a:srgbClr val="09C5BA"/>
              </a:buClr>
            </a:pPr>
            <a:r>
              <a:rPr lang="en-US" dirty="0">
                <a:solidFill>
                  <a:schemeClr val="bg1"/>
                </a:solidFill>
              </a:rPr>
              <a:t>2024: 48% of professionals were confident about their organization’s ability to execute a strategy for leveraging AI in security.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1A62D0-B91D-EAEF-A3CF-4D0F6C5CE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Statistics: AI’s Adoption</a:t>
            </a:r>
          </a:p>
        </p:txBody>
      </p:sp>
    </p:spTree>
    <p:extLst>
      <p:ext uri="{BB962C8B-B14F-4D97-AF65-F5344CB8AC3E}">
        <p14:creationId xmlns:p14="http://schemas.microsoft.com/office/powerpoint/2010/main" val="4276790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5BD7D08-62EF-EC06-5569-BF3AA6ACC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r>
              <a:rPr lang="en-US" sz="1800" dirty="0"/>
              <a:t>ISC(2) “AI in Cyber 2024” Report</a:t>
            </a:r>
            <a:r>
              <a:rPr lang="en-US" sz="1800" baseline="82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</a:t>
            </a:r>
            <a:r>
              <a:rPr lang="en-US" sz="1800" dirty="0"/>
              <a:t>: </a:t>
            </a:r>
          </a:p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687388" indent="-457200">
              <a:buClr>
                <a:srgbClr val="09C5BA"/>
              </a:buClr>
            </a:pPr>
            <a:r>
              <a:rPr lang="en-US" sz="1800" dirty="0">
                <a:solidFill>
                  <a:schemeClr val="bg1"/>
                </a:solidFill>
              </a:rPr>
              <a:t>75% of respondents are moderately to extremely concerned that AI will be used for cyberattacks or other malicious activities.</a:t>
            </a:r>
          </a:p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endParaRPr lang="en-US" sz="1800" dirty="0"/>
          </a:p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r>
              <a:rPr lang="en-US" sz="1800" dirty="0"/>
              <a:t>Cisco 2024 Data Privacy Benchmark Study</a:t>
            </a:r>
            <a:r>
              <a:rPr lang="en-US" sz="1800" baseline="820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</a:t>
            </a:r>
            <a:r>
              <a:rPr lang="en-US" sz="1800" dirty="0"/>
              <a:t>: </a:t>
            </a:r>
          </a:p>
          <a:p>
            <a:pPr marL="0" indent="0">
              <a:buClr>
                <a:schemeClr val="tx1">
                  <a:lumMod val="75000"/>
                </a:schemeClr>
              </a:buClr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687388" indent="-457200">
              <a:buClr>
                <a:srgbClr val="09C5BA"/>
              </a:buClr>
            </a:pPr>
            <a:r>
              <a:rPr lang="en-US" sz="1800" dirty="0">
                <a:solidFill>
                  <a:schemeClr val="bg1"/>
                </a:solidFill>
              </a:rPr>
              <a:t>27% said their organizations have banned the use of GenAI applications.  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024BC80-FBDB-DE43-8DD8-AF65F6AD6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Statistics: AI’s Impact</a:t>
            </a:r>
          </a:p>
        </p:txBody>
      </p:sp>
    </p:spTree>
    <p:extLst>
      <p:ext uri="{BB962C8B-B14F-4D97-AF65-F5344CB8AC3E}">
        <p14:creationId xmlns:p14="http://schemas.microsoft.com/office/powerpoint/2010/main" val="2748624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DA68F05-9954-5219-7986-C38DA8DBC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1854343"/>
            <a:ext cx="6952728" cy="1022618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</a:rPr>
              <a:t>How many of you are actively using some form of AI in your Firm? </a:t>
            </a:r>
          </a:p>
        </p:txBody>
      </p:sp>
    </p:spTree>
    <p:extLst>
      <p:ext uri="{BB962C8B-B14F-4D97-AF65-F5344CB8AC3E}">
        <p14:creationId xmlns:p14="http://schemas.microsoft.com/office/powerpoint/2010/main" val="18388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8DDEBF-F51B-F1B7-B415-D06C54A16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556496"/>
            <a:ext cx="8314553" cy="617395"/>
          </a:xfrm>
        </p:spPr>
        <p:txBody>
          <a:bodyPr/>
          <a:lstStyle/>
          <a:p>
            <a:r>
              <a:rPr lang="en-US" dirty="0"/>
              <a:t>A Closer Look: The Maturity Gap in Engineering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E6489E-152A-5784-F016-900B37E9B3AE}"/>
              </a:ext>
            </a:extLst>
          </p:cNvPr>
          <p:cNvSpPr txBox="1">
            <a:spLocks/>
          </p:cNvSpPr>
          <p:nvPr/>
        </p:nvSpPr>
        <p:spPr>
          <a:xfrm>
            <a:off x="514351" y="1908809"/>
            <a:ext cx="8214926" cy="2646587"/>
          </a:xfrm>
          <a:prstGeom prst="rect">
            <a:avLst/>
          </a:prstGeom>
        </p:spPr>
        <p:txBody>
          <a:bodyPr/>
          <a:lstStyle>
            <a:lvl1pPr marL="171492" indent="-171492" algn="l" defTabSz="685972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1447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57464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00450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543436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188642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0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9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379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>
                <a:solidFill>
                  <a:srgbClr val="0BC5BA"/>
                </a:solidFill>
                <a:latin typeface="Avenir Black" panose="02000503020000020003" pitchFamily="2" charset="0"/>
              </a:rPr>
              <a:t>74% </a:t>
            </a:r>
            <a:r>
              <a:rPr lang="en-US" sz="2400" b="1" dirty="0">
                <a:latin typeface="Avenir Black" panose="02000503020000020003" pitchFamily="2" charset="0"/>
              </a:rPr>
              <a:t>of firms expect to be “mature” or “advanced” in digital transformation 3 years from now</a:t>
            </a:r>
          </a:p>
          <a:p>
            <a:pPr marL="0" indent="0" algn="ctr">
              <a:buNone/>
            </a:pPr>
            <a:endParaRPr lang="en-US" sz="1200" b="1" dirty="0">
              <a:latin typeface="Avenir Black" panose="02000503020000020003" pitchFamily="2" charset="0"/>
            </a:endParaRPr>
          </a:p>
          <a:p>
            <a:pPr marL="0" indent="0" algn="ctr">
              <a:buNone/>
            </a:pPr>
            <a:r>
              <a:rPr lang="en-US" sz="2400" b="1" dirty="0">
                <a:solidFill>
                  <a:srgbClr val="0BC5BA"/>
                </a:solidFill>
                <a:latin typeface="Avenir Black" panose="02000503020000020003" pitchFamily="2" charset="0"/>
              </a:rPr>
              <a:t>41% </a:t>
            </a:r>
            <a:r>
              <a:rPr lang="en-US" sz="2400" b="1" dirty="0">
                <a:latin typeface="Avenir Black" panose="02000503020000020003" pitchFamily="2" charset="0"/>
              </a:rPr>
              <a:t>Don't Use AI or Machine Learning</a:t>
            </a:r>
          </a:p>
          <a:p>
            <a:pPr marL="0" indent="0" algn="ctr">
              <a:buNone/>
            </a:pPr>
            <a:r>
              <a:rPr lang="en-US" sz="1100" i="1" dirty="0" err="1"/>
              <a:t>Deltek</a:t>
            </a:r>
            <a:r>
              <a:rPr lang="en-US" sz="1100" i="1" dirty="0"/>
              <a:t> 46</a:t>
            </a:r>
            <a:r>
              <a:rPr lang="en-US" sz="1100" i="1" baseline="30000" dirty="0"/>
              <a:t>th</a:t>
            </a:r>
            <a:r>
              <a:rPr lang="en-US" sz="1100" i="1" dirty="0"/>
              <a:t> Annual Clarity: Architecture &amp; Engineering Industry Study 46th Annual Comprehensive Report</a:t>
            </a:r>
          </a:p>
        </p:txBody>
      </p:sp>
    </p:spTree>
    <p:extLst>
      <p:ext uri="{BB962C8B-B14F-4D97-AF65-F5344CB8AC3E}">
        <p14:creationId xmlns:p14="http://schemas.microsoft.com/office/powerpoint/2010/main" val="2237417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E5FCF3-2A62-1585-5097-08F5ACC92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998" y="1387076"/>
            <a:ext cx="8344004" cy="3499247"/>
          </a:xfrm>
        </p:spPr>
        <p:txBody>
          <a:bodyPr/>
          <a:lstStyle/>
          <a:p>
            <a:r>
              <a:rPr lang="en-US" sz="2400" dirty="0"/>
              <a:t>Involve your executive team &amp; end-users.</a:t>
            </a:r>
          </a:p>
          <a:p>
            <a:r>
              <a:rPr lang="en-US" sz="2400" dirty="0"/>
              <a:t>Adopt a responsible AI usage policy.</a:t>
            </a:r>
          </a:p>
          <a:p>
            <a:r>
              <a:rPr lang="en-US" sz="2400" dirty="0"/>
              <a:t>Utilize an enterprise AI solution. </a:t>
            </a:r>
          </a:p>
          <a:p>
            <a:r>
              <a:rPr lang="en-US" sz="2400" dirty="0"/>
              <a:t>Set expectations about what types of information your users can analyze with AI. </a:t>
            </a:r>
          </a:p>
          <a:p>
            <a:r>
              <a:rPr lang="en-US" sz="2400" dirty="0"/>
              <a:t>Begin small, by adoption AI in a single business unit or for a key use-case.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6071F36-8994-0196-A4B3-EB322FE0B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Step 1:</a:t>
            </a:r>
            <a:br>
              <a:rPr lang="en-US" sz="2800" dirty="0"/>
            </a:br>
            <a:r>
              <a:rPr lang="en-US" sz="2800" dirty="0">
                <a:solidFill>
                  <a:schemeClr val="tx1"/>
                </a:solidFill>
              </a:rPr>
              <a:t>Make AI Adoption a Program , Not a Project </a:t>
            </a:r>
          </a:p>
        </p:txBody>
      </p:sp>
    </p:spTree>
    <p:extLst>
      <p:ext uri="{BB962C8B-B14F-4D97-AF65-F5344CB8AC3E}">
        <p14:creationId xmlns:p14="http://schemas.microsoft.com/office/powerpoint/2010/main" val="1850067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C0113-4F0E-08AB-A54D-F8A30DF3B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BA2EF79-0016-04AB-DFE6-87D7FA1C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92393"/>
            <a:ext cx="6952728" cy="1022618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Step 2:</a:t>
            </a:r>
            <a:br>
              <a:rPr lang="en-US" sz="2800" dirty="0">
                <a:solidFill>
                  <a:schemeClr val="tx2"/>
                </a:solidFill>
              </a:rPr>
            </a:br>
            <a:r>
              <a:rPr lang="en-US" sz="2800" dirty="0">
                <a:solidFill>
                  <a:schemeClr val="tx2"/>
                </a:solidFill>
              </a:rPr>
              <a:t>Build a Common Data Environment</a:t>
            </a:r>
          </a:p>
        </p:txBody>
      </p:sp>
      <p:grpSp>
        <p:nvGrpSpPr>
          <p:cNvPr id="2" name="Google Shape;93;p17">
            <a:extLst>
              <a:ext uri="{FF2B5EF4-FFF2-40B4-BE49-F238E27FC236}">
                <a16:creationId xmlns:a16="http://schemas.microsoft.com/office/drawing/2014/main" id="{B61B77BE-1D7D-020A-2F8C-30690B2920CE}"/>
              </a:ext>
            </a:extLst>
          </p:cNvPr>
          <p:cNvGrpSpPr/>
          <p:nvPr/>
        </p:nvGrpSpPr>
        <p:grpSpPr>
          <a:xfrm>
            <a:off x="852670" y="3359743"/>
            <a:ext cx="783412" cy="961476"/>
            <a:chOff x="5083586" y="2802323"/>
            <a:chExt cx="783412" cy="961476"/>
          </a:xfrm>
        </p:grpSpPr>
        <p:pic>
          <p:nvPicPr>
            <p:cNvPr id="3" name="Google Shape;94;p17">
              <a:extLst>
                <a:ext uri="{FF2B5EF4-FFF2-40B4-BE49-F238E27FC236}">
                  <a16:creationId xmlns:a16="http://schemas.microsoft.com/office/drawing/2014/main" id="{0F8C278D-DAE6-10E7-CE51-E00EFDB6575F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  <a:lum bright="70000" contrast="-70000"/>
            </a:blip>
            <a:srcRect/>
            <a:stretch/>
          </p:blipFill>
          <p:spPr>
            <a:xfrm>
              <a:off x="5263949" y="2802323"/>
              <a:ext cx="422685" cy="42401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" name="Google Shape;95;p17">
              <a:extLst>
                <a:ext uri="{FF2B5EF4-FFF2-40B4-BE49-F238E27FC236}">
                  <a16:creationId xmlns:a16="http://schemas.microsoft.com/office/drawing/2014/main" id="{F150BA76-F248-97C6-E48B-BE5313753443}"/>
                </a:ext>
              </a:extLst>
            </p:cNvPr>
            <p:cNvSpPr txBox="1"/>
            <p:nvPr/>
          </p:nvSpPr>
          <p:spPr>
            <a:xfrm>
              <a:off x="5083586" y="3339781"/>
              <a:ext cx="783412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Version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Control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" name="Google Shape;96;p17">
            <a:extLst>
              <a:ext uri="{FF2B5EF4-FFF2-40B4-BE49-F238E27FC236}">
                <a16:creationId xmlns:a16="http://schemas.microsoft.com/office/drawing/2014/main" id="{C637761C-2B81-B9A0-BC50-27ED3FAB2237}"/>
              </a:ext>
            </a:extLst>
          </p:cNvPr>
          <p:cNvGrpSpPr/>
          <p:nvPr/>
        </p:nvGrpSpPr>
        <p:grpSpPr>
          <a:xfrm>
            <a:off x="1903705" y="3365195"/>
            <a:ext cx="1105027" cy="1020681"/>
            <a:chOff x="5975232" y="2691928"/>
            <a:chExt cx="1105027" cy="1020681"/>
          </a:xfrm>
        </p:grpSpPr>
        <p:pic>
          <p:nvPicPr>
            <p:cNvPr id="6" name="Google Shape;97;p17">
              <a:extLst>
                <a:ext uri="{FF2B5EF4-FFF2-40B4-BE49-F238E27FC236}">
                  <a16:creationId xmlns:a16="http://schemas.microsoft.com/office/drawing/2014/main" id="{EBE1EB96-BC73-D6A4-E0A9-B558226668F6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lum bright="70000" contrast="-70000"/>
            </a:blip>
            <a:srcRect/>
            <a:stretch/>
          </p:blipFill>
          <p:spPr>
            <a:xfrm>
              <a:off x="6257420" y="2691928"/>
              <a:ext cx="540650" cy="5252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98;p17">
              <a:extLst>
                <a:ext uri="{FF2B5EF4-FFF2-40B4-BE49-F238E27FC236}">
                  <a16:creationId xmlns:a16="http://schemas.microsoft.com/office/drawing/2014/main" id="{78B0E9F5-82D8-0FE0-CE15-088A2EE84302}"/>
                </a:ext>
              </a:extLst>
            </p:cNvPr>
            <p:cNvSpPr txBox="1"/>
            <p:nvPr/>
          </p:nvSpPr>
          <p:spPr>
            <a:xfrm>
              <a:off x="5975232" y="3288591"/>
              <a:ext cx="1105027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Compliance Challenges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" name="Google Shape;108;p17">
            <a:extLst>
              <a:ext uri="{FF2B5EF4-FFF2-40B4-BE49-F238E27FC236}">
                <a16:creationId xmlns:a16="http://schemas.microsoft.com/office/drawing/2014/main" id="{F25288C6-1772-5D46-D725-D0D7C6410E14}"/>
              </a:ext>
            </a:extLst>
          </p:cNvPr>
          <p:cNvGrpSpPr/>
          <p:nvPr/>
        </p:nvGrpSpPr>
        <p:grpSpPr>
          <a:xfrm>
            <a:off x="3003430" y="3354494"/>
            <a:ext cx="1105027" cy="1071803"/>
            <a:chOff x="7604064" y="2657580"/>
            <a:chExt cx="1105027" cy="1071803"/>
          </a:xfrm>
        </p:grpSpPr>
        <p:pic>
          <p:nvPicPr>
            <p:cNvPr id="10" name="Google Shape;109;p17">
              <a:extLst>
                <a:ext uri="{FF2B5EF4-FFF2-40B4-BE49-F238E27FC236}">
                  <a16:creationId xmlns:a16="http://schemas.microsoft.com/office/drawing/2014/main" id="{5659D1BF-FBDA-C4D1-C857-B53A78967D0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lum bright="70000" contrast="-70000"/>
            </a:blip>
            <a:srcRect/>
            <a:stretch/>
          </p:blipFill>
          <p:spPr>
            <a:xfrm>
              <a:off x="7874911" y="2657580"/>
              <a:ext cx="540651" cy="5252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Google Shape;110;p17">
              <a:extLst>
                <a:ext uri="{FF2B5EF4-FFF2-40B4-BE49-F238E27FC236}">
                  <a16:creationId xmlns:a16="http://schemas.microsoft.com/office/drawing/2014/main" id="{638DFC52-E9DB-B1C1-289E-01EAC00B856F}"/>
                </a:ext>
              </a:extLst>
            </p:cNvPr>
            <p:cNvSpPr txBox="1"/>
            <p:nvPr/>
          </p:nvSpPr>
          <p:spPr>
            <a:xfrm>
              <a:off x="7604064" y="3305365"/>
              <a:ext cx="1105027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Data Security Concerns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" name="Google Shape;85;p17">
            <a:extLst>
              <a:ext uri="{FF2B5EF4-FFF2-40B4-BE49-F238E27FC236}">
                <a16:creationId xmlns:a16="http://schemas.microsoft.com/office/drawing/2014/main" id="{8CC7BFFB-A228-0ADD-94E2-2A2A7C4EBCEB}"/>
              </a:ext>
            </a:extLst>
          </p:cNvPr>
          <p:cNvGrpSpPr/>
          <p:nvPr/>
        </p:nvGrpSpPr>
        <p:grpSpPr>
          <a:xfrm>
            <a:off x="1792678" y="2030411"/>
            <a:ext cx="1303388" cy="1026557"/>
            <a:chOff x="2215385" y="2681647"/>
            <a:chExt cx="1303388" cy="1026557"/>
          </a:xfrm>
        </p:grpSpPr>
        <p:pic>
          <p:nvPicPr>
            <p:cNvPr id="13" name="Google Shape;86;p17">
              <a:extLst>
                <a:ext uri="{FF2B5EF4-FFF2-40B4-BE49-F238E27FC236}">
                  <a16:creationId xmlns:a16="http://schemas.microsoft.com/office/drawing/2014/main" id="{5E1537BC-7537-D482-B9F7-85EE5C322F0B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  <a:lum bright="70000" contrast="-70000"/>
            </a:blip>
            <a:srcRect/>
            <a:stretch/>
          </p:blipFill>
          <p:spPr>
            <a:xfrm>
              <a:off x="2644870" y="2681647"/>
              <a:ext cx="482384" cy="4963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Google Shape;87;p17">
              <a:extLst>
                <a:ext uri="{FF2B5EF4-FFF2-40B4-BE49-F238E27FC236}">
                  <a16:creationId xmlns:a16="http://schemas.microsoft.com/office/drawing/2014/main" id="{74655987-D650-A8A6-3FA2-D6DB9574BF70}"/>
                </a:ext>
              </a:extLst>
            </p:cNvPr>
            <p:cNvSpPr txBox="1"/>
            <p:nvPr/>
          </p:nvSpPr>
          <p:spPr>
            <a:xfrm>
              <a:off x="2215385" y="3284186"/>
              <a:ext cx="1303388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50"/>
                <a:buFont typeface="Arial"/>
                <a:buNone/>
              </a:pPr>
              <a:r>
                <a:rPr lang="en-US" sz="105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Fragmented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50"/>
                <a:buFont typeface="Arial"/>
                <a:buNone/>
              </a:pPr>
              <a:r>
                <a:rPr lang="en-US" sz="105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Collaboration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oogle Shape;88;p17">
            <a:extLst>
              <a:ext uri="{FF2B5EF4-FFF2-40B4-BE49-F238E27FC236}">
                <a16:creationId xmlns:a16="http://schemas.microsoft.com/office/drawing/2014/main" id="{FB13BCCE-0E87-A164-31A0-5196095D31F0}"/>
              </a:ext>
            </a:extLst>
          </p:cNvPr>
          <p:cNvGrpSpPr/>
          <p:nvPr/>
        </p:nvGrpSpPr>
        <p:grpSpPr>
          <a:xfrm>
            <a:off x="2882818" y="2030411"/>
            <a:ext cx="1303389" cy="1070800"/>
            <a:chOff x="3704319" y="2637404"/>
            <a:chExt cx="1303389" cy="1070800"/>
          </a:xfrm>
        </p:grpSpPr>
        <p:grpSp>
          <p:nvGrpSpPr>
            <p:cNvPr id="16" name="Google Shape;89;p17">
              <a:extLst>
                <a:ext uri="{FF2B5EF4-FFF2-40B4-BE49-F238E27FC236}">
                  <a16:creationId xmlns:a16="http://schemas.microsoft.com/office/drawing/2014/main" id="{9021535F-54B6-C8A1-AF68-48A98867BC6E}"/>
                </a:ext>
              </a:extLst>
            </p:cNvPr>
            <p:cNvGrpSpPr/>
            <p:nvPr/>
          </p:nvGrpSpPr>
          <p:grpSpPr>
            <a:xfrm>
              <a:off x="4068136" y="2637404"/>
              <a:ext cx="583646" cy="570303"/>
              <a:chOff x="4811082" y="2181447"/>
              <a:chExt cx="957978" cy="936077"/>
            </a:xfrm>
          </p:grpSpPr>
          <p:pic>
            <p:nvPicPr>
              <p:cNvPr id="18" name="Google Shape;90;p17">
                <a:extLst>
                  <a:ext uri="{FF2B5EF4-FFF2-40B4-BE49-F238E27FC236}">
                    <a16:creationId xmlns:a16="http://schemas.microsoft.com/office/drawing/2014/main" id="{A8745432-03A9-44E4-34B7-39BB0C99D571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5045627" y="2453177"/>
                <a:ext cx="483772" cy="47271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9" name="Google Shape;91;p17">
                <a:extLst>
                  <a:ext uri="{FF2B5EF4-FFF2-40B4-BE49-F238E27FC236}">
                    <a16:creationId xmlns:a16="http://schemas.microsoft.com/office/drawing/2014/main" id="{88C1423C-5CFB-3DF6-E864-EADFCDA02A85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4811082" y="2181447"/>
                <a:ext cx="957978" cy="93607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7" name="Google Shape;92;p17">
              <a:extLst>
                <a:ext uri="{FF2B5EF4-FFF2-40B4-BE49-F238E27FC236}">
                  <a16:creationId xmlns:a16="http://schemas.microsoft.com/office/drawing/2014/main" id="{028CBA2C-2CDB-CD3F-A744-A4588803A096}"/>
                </a:ext>
              </a:extLst>
            </p:cNvPr>
            <p:cNvSpPr txBox="1"/>
            <p:nvPr/>
          </p:nvSpPr>
          <p:spPr>
            <a:xfrm>
              <a:off x="3704319" y="3284186"/>
              <a:ext cx="1303389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Limited Access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000"/>
                <a:buFont typeface="Arial"/>
                <a:buNone/>
              </a:pPr>
              <a:r>
                <a:rPr lang="en-US" sz="1000" b="0" i="0" u="none" strike="noStrike" cap="none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To Project Files</a:t>
              </a:r>
              <a:endParaRPr sz="1400" b="0" i="0" u="none" strike="noStrike" cap="none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D9C5195-BA9F-03F7-232A-1E6F265A87ED}"/>
              </a:ext>
            </a:extLst>
          </p:cNvPr>
          <p:cNvGrpSpPr/>
          <p:nvPr/>
        </p:nvGrpSpPr>
        <p:grpSpPr>
          <a:xfrm>
            <a:off x="566268" y="1979740"/>
            <a:ext cx="1426599" cy="1068218"/>
            <a:chOff x="426016" y="1802669"/>
            <a:chExt cx="1426599" cy="1068218"/>
          </a:xfrm>
        </p:grpSpPr>
        <p:sp>
          <p:nvSpPr>
            <p:cNvPr id="21" name="Google Shape;84;p17">
              <a:extLst>
                <a:ext uri="{FF2B5EF4-FFF2-40B4-BE49-F238E27FC236}">
                  <a16:creationId xmlns:a16="http://schemas.microsoft.com/office/drawing/2014/main" id="{E54122CA-587A-D678-2B79-E947BA9DEC5F}"/>
                </a:ext>
              </a:extLst>
            </p:cNvPr>
            <p:cNvSpPr txBox="1">
              <a:spLocks/>
            </p:cNvSpPr>
            <p:nvPr/>
          </p:nvSpPr>
          <p:spPr>
            <a:xfrm>
              <a:off x="426016" y="2446869"/>
              <a:ext cx="1426599" cy="4240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42900" algn="l" rtl="0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Char char="•"/>
                <a:defRPr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SzPts val="1000"/>
                <a:buFont typeface="Arial"/>
                <a:buNone/>
              </a:pPr>
              <a:r>
                <a:rPr lang="en-US" sz="1000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Multi-Cloud + </a:t>
              </a:r>
              <a:endParaRPr lang="en-US" dirty="0">
                <a:solidFill>
                  <a:schemeClr val="tx2"/>
                </a:solidFill>
              </a:endParaRPr>
            </a:p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SzPts val="1000"/>
                <a:buFont typeface="Arial"/>
                <a:buNone/>
              </a:pPr>
              <a:r>
                <a:rPr lang="en-US" sz="1000" dirty="0">
                  <a:solidFill>
                    <a:schemeClr val="tx2"/>
                  </a:solidFill>
                  <a:latin typeface="Avenir"/>
                  <a:ea typeface="Avenir"/>
                  <a:cs typeface="Avenir"/>
                  <a:sym typeface="Avenir"/>
                </a:rPr>
                <a:t>Document Sprawl</a:t>
              </a:r>
              <a:endParaRPr lang="en-US" dirty="0">
                <a:solidFill>
                  <a:schemeClr val="tx2"/>
                </a:solidFill>
              </a:endParaRPr>
            </a:p>
          </p:txBody>
        </p:sp>
        <p:grpSp>
          <p:nvGrpSpPr>
            <p:cNvPr id="22" name="Google Shape;99;p17">
              <a:extLst>
                <a:ext uri="{FF2B5EF4-FFF2-40B4-BE49-F238E27FC236}">
                  <a16:creationId xmlns:a16="http://schemas.microsoft.com/office/drawing/2014/main" id="{354C5B58-5F31-A5FE-D8A6-43357641871A}"/>
                </a:ext>
              </a:extLst>
            </p:cNvPr>
            <p:cNvGrpSpPr/>
            <p:nvPr/>
          </p:nvGrpSpPr>
          <p:grpSpPr>
            <a:xfrm>
              <a:off x="797037" y="1802669"/>
              <a:ext cx="694371" cy="600009"/>
              <a:chOff x="813597" y="2382945"/>
              <a:chExt cx="950889" cy="821667"/>
            </a:xfrm>
          </p:grpSpPr>
          <p:pic>
            <p:nvPicPr>
              <p:cNvPr id="23" name="Google Shape;100;p17">
                <a:extLst>
                  <a:ext uri="{FF2B5EF4-FFF2-40B4-BE49-F238E27FC236}">
                    <a16:creationId xmlns:a16="http://schemas.microsoft.com/office/drawing/2014/main" id="{04526F40-E3AF-EA4C-A1DB-CDFED2C1E692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813597" y="2512481"/>
                <a:ext cx="330336" cy="34870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101;p17">
                <a:extLst>
                  <a:ext uri="{FF2B5EF4-FFF2-40B4-BE49-F238E27FC236}">
                    <a16:creationId xmlns:a16="http://schemas.microsoft.com/office/drawing/2014/main" id="{398AD997-E7C3-612C-AFF5-EBADD0C3FE9E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1257684" y="2402294"/>
                <a:ext cx="342334" cy="36136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102;p17">
                <a:extLst>
                  <a:ext uri="{FF2B5EF4-FFF2-40B4-BE49-F238E27FC236}">
                    <a16:creationId xmlns:a16="http://schemas.microsoft.com/office/drawing/2014/main" id="{C7EF0683-AAD2-5634-77E7-E2B78EEBAB6B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1269780" y="2747059"/>
                <a:ext cx="342335" cy="36137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" name="Google Shape;103;p17">
                <a:extLst>
                  <a:ext uri="{FF2B5EF4-FFF2-40B4-BE49-F238E27FC236}">
                    <a16:creationId xmlns:a16="http://schemas.microsoft.com/office/drawing/2014/main" id="{C70B9482-7F06-3527-12FF-FADD03BB98A7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  <a:lum bright="70000" contrast="-70000"/>
              </a:blip>
              <a:srcRect/>
              <a:stretch/>
            </p:blipFill>
            <p:spPr>
              <a:xfrm>
                <a:off x="976991" y="2908311"/>
                <a:ext cx="280693" cy="29630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" name="Google Shape;104;p17">
                <a:extLst>
                  <a:ext uri="{FF2B5EF4-FFF2-40B4-BE49-F238E27FC236}">
                    <a16:creationId xmlns:a16="http://schemas.microsoft.com/office/drawing/2014/main" id="{A9B8A21B-803A-AE50-1FB6-E132AFB6BCAB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082618" y="2382945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" name="Google Shape;105;p17">
                <a:extLst>
                  <a:ext uri="{FF2B5EF4-FFF2-40B4-BE49-F238E27FC236}">
                    <a16:creationId xmlns:a16="http://schemas.microsoft.com/office/drawing/2014/main" id="{8F73D1D6-B17E-8A28-5072-6D50ADC59182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153924" y="2692827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" name="Google Shape;106;p17">
                <a:extLst>
                  <a:ext uri="{FF2B5EF4-FFF2-40B4-BE49-F238E27FC236}">
                    <a16:creationId xmlns:a16="http://schemas.microsoft.com/office/drawing/2014/main" id="{F780A1F3-EF43-2755-D289-F69F96C7DBA2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851104" y="2826036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" name="Google Shape;107;p17">
                <a:extLst>
                  <a:ext uri="{FF2B5EF4-FFF2-40B4-BE49-F238E27FC236}">
                    <a16:creationId xmlns:a16="http://schemas.microsoft.com/office/drawing/2014/main" id="{617933E3-890A-8475-3BFC-67B83834C31F}"/>
                  </a:ext>
                </a:extLst>
              </p:cNvPr>
              <p:cNvPicPr preferRelativeResize="0"/>
              <p:nvPr/>
            </p:nvPicPr>
            <p:blipFill rotWithShape="1">
              <a:blip r:embed="rId8">
                <a:alphaModFix/>
                <a:lum bright="70000" contrast="-70000"/>
              </a:blip>
              <a:srcRect/>
              <a:stretch/>
            </p:blipFill>
            <p:spPr>
              <a:xfrm>
                <a:off x="1583428" y="2717755"/>
                <a:ext cx="181058" cy="18105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id="{75272269-20C6-6DB4-2511-D5628CDFF8D3}"/>
              </a:ext>
            </a:extLst>
          </p:cNvPr>
          <p:cNvSpPr txBox="1">
            <a:spLocks/>
          </p:cNvSpPr>
          <p:nvPr/>
        </p:nvSpPr>
        <p:spPr>
          <a:xfrm>
            <a:off x="691814" y="1351537"/>
            <a:ext cx="3416643" cy="42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100" b="1" dirty="0">
                <a:solidFill>
                  <a:schemeClr val="tx2"/>
                </a:solidFill>
                <a:latin typeface="Avenir Black" panose="02000503020000020003" pitchFamily="2" charset="0"/>
              </a:rPr>
              <a:t>FRAGMENTED DATA</a:t>
            </a:r>
          </a:p>
        </p:txBody>
      </p:sp>
      <p:pic>
        <p:nvPicPr>
          <p:cNvPr id="32" name="Picture 31" descr="A circular diagram of a cloud&#10;&#10;AI-generated content may be incorrect.">
            <a:extLst>
              <a:ext uri="{FF2B5EF4-FFF2-40B4-BE49-F238E27FC236}">
                <a16:creationId xmlns:a16="http://schemas.microsoft.com/office/drawing/2014/main" id="{BB6ADA7E-6876-3023-8B2E-D29ACE3465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4455" y="1750181"/>
            <a:ext cx="2900212" cy="2900212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:a16="http://schemas.microsoft.com/office/drawing/2014/main" id="{C36C14DB-BB82-5185-ABE4-5AD3B613416B}"/>
              </a:ext>
            </a:extLst>
          </p:cNvPr>
          <p:cNvSpPr txBox="1">
            <a:spLocks/>
          </p:cNvSpPr>
          <p:nvPr/>
        </p:nvSpPr>
        <p:spPr>
          <a:xfrm>
            <a:off x="5186239" y="1315011"/>
            <a:ext cx="3416643" cy="42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100" b="1" dirty="0">
                <a:solidFill>
                  <a:schemeClr val="tx2"/>
                </a:solidFill>
                <a:latin typeface="Avenir Black" panose="02000503020000020003" pitchFamily="2" charset="0"/>
              </a:rPr>
              <a:t>CENTRALIZED DATA</a:t>
            </a:r>
          </a:p>
        </p:txBody>
      </p:sp>
    </p:spTree>
    <p:extLst>
      <p:ext uri="{BB962C8B-B14F-4D97-AF65-F5344CB8AC3E}">
        <p14:creationId xmlns:p14="http://schemas.microsoft.com/office/powerpoint/2010/main" val="259315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B6E56-AC00-BCAA-2EB1-1D34BE671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7DF5025-2079-2DC1-0096-D8C1D8197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1765192"/>
            <a:ext cx="6952728" cy="1022618"/>
          </a:xfrm>
        </p:spPr>
        <p:txBody>
          <a:bodyPr/>
          <a:lstStyle/>
          <a:p>
            <a:r>
              <a:rPr lang="en-US" sz="2800" dirty="0"/>
              <a:t>How can AI help firms to leverage knowledge from past projects?</a:t>
            </a:r>
          </a:p>
        </p:txBody>
      </p:sp>
    </p:spTree>
    <p:extLst>
      <p:ext uri="{BB962C8B-B14F-4D97-AF65-F5344CB8AC3E}">
        <p14:creationId xmlns:p14="http://schemas.microsoft.com/office/powerpoint/2010/main" val="1031773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228FB-79F2-B7F7-935D-5DBB33D0D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24A7C63-C863-2F07-8CD4-637EC496E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901" y="332149"/>
            <a:ext cx="8228434" cy="1022618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Step 3: </a:t>
            </a:r>
            <a:br>
              <a:rPr lang="en-US" sz="2800" dirty="0">
                <a:solidFill>
                  <a:schemeClr val="tx2"/>
                </a:solidFill>
              </a:rPr>
            </a:br>
            <a:r>
              <a:rPr lang="en-US" sz="2800" dirty="0">
                <a:solidFill>
                  <a:schemeClr val="tx2"/>
                </a:solidFill>
              </a:rPr>
              <a:t>Improve Efficiency by Applying AI to Your Data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3740AF-5F6A-7A85-D18E-F14B0722D648}"/>
              </a:ext>
            </a:extLst>
          </p:cNvPr>
          <p:cNvSpPr txBox="1"/>
          <p:nvPr/>
        </p:nvSpPr>
        <p:spPr>
          <a:xfrm>
            <a:off x="413691" y="2340917"/>
            <a:ext cx="84756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Avenir Book" panose="02000503020000020003" pitchFamily="2" charset="0"/>
              </a:rPr>
              <a:t>Data In </a:t>
            </a:r>
            <a:r>
              <a:rPr lang="en-US" sz="2400" dirty="0">
                <a:solidFill>
                  <a:schemeClr val="bg1"/>
                </a:solidFill>
                <a:latin typeface="Avenir Book" panose="02000503020000020003" pitchFamily="2" charset="0"/>
              </a:rPr>
              <a:t>➜</a:t>
            </a:r>
            <a:r>
              <a:rPr lang="en-US" sz="2400" dirty="0">
                <a:latin typeface="Avenir Book" panose="02000503020000020003" pitchFamily="2" charset="0"/>
              </a:rPr>
              <a:t> Classified </a:t>
            </a:r>
            <a:r>
              <a:rPr lang="en-US" sz="2400" dirty="0">
                <a:solidFill>
                  <a:schemeClr val="bg1"/>
                </a:solidFill>
                <a:latin typeface="Avenir Book" panose="02000503020000020003" pitchFamily="2" charset="0"/>
              </a:rPr>
              <a:t>➜</a:t>
            </a:r>
            <a:r>
              <a:rPr lang="en-US" sz="2400" dirty="0">
                <a:latin typeface="Avenir Book" panose="02000503020000020003" pitchFamily="2" charset="0"/>
              </a:rPr>
              <a:t> Tagged </a:t>
            </a:r>
            <a:r>
              <a:rPr lang="en-US" sz="2400" dirty="0">
                <a:solidFill>
                  <a:schemeClr val="bg1"/>
                </a:solidFill>
                <a:latin typeface="Avenir Book" panose="02000503020000020003" pitchFamily="2" charset="0"/>
              </a:rPr>
              <a:t>➜</a:t>
            </a:r>
            <a:r>
              <a:rPr lang="en-US" sz="2400" dirty="0">
                <a:latin typeface="Avenir Book" panose="02000503020000020003" pitchFamily="2" charset="0"/>
              </a:rPr>
              <a:t> Searchable </a:t>
            </a:r>
            <a:r>
              <a:rPr lang="en-US" sz="2400" dirty="0">
                <a:solidFill>
                  <a:schemeClr val="bg1"/>
                </a:solidFill>
                <a:latin typeface="Avenir Book" panose="02000503020000020003" pitchFamily="2" charset="0"/>
              </a:rPr>
              <a:t>➜</a:t>
            </a:r>
            <a:r>
              <a:rPr lang="en-US" sz="2400" dirty="0">
                <a:latin typeface="Avenir Book" panose="02000503020000020003" pitchFamily="2" charset="0"/>
              </a:rPr>
              <a:t> Actionable</a:t>
            </a:r>
          </a:p>
        </p:txBody>
      </p:sp>
    </p:spTree>
    <p:extLst>
      <p:ext uri="{BB962C8B-B14F-4D97-AF65-F5344CB8AC3E}">
        <p14:creationId xmlns:p14="http://schemas.microsoft.com/office/powerpoint/2010/main" val="1273873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D72F3-4FC9-83B9-72A2-A605F0A75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81;p9">
            <a:extLst>
              <a:ext uri="{FF2B5EF4-FFF2-40B4-BE49-F238E27FC236}">
                <a16:creationId xmlns:a16="http://schemas.microsoft.com/office/drawing/2014/main" id="{6A8D645A-5C06-53E3-6430-5DACC3EFE1FE}"/>
              </a:ext>
            </a:extLst>
          </p:cNvPr>
          <p:cNvPicPr preferRelativeResize="0"/>
          <p:nvPr/>
        </p:nvPicPr>
        <p:blipFill rotWithShape="1">
          <a:blip r:embed="rId3"/>
          <a:srcRect l="5182" t="1629" r="2579" b="4790"/>
          <a:stretch>
            <a:fillRect/>
          </a:stretch>
        </p:blipFill>
        <p:spPr>
          <a:xfrm>
            <a:off x="4765854" y="373224"/>
            <a:ext cx="4004921" cy="401204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</p:pic>
      <p:sp>
        <p:nvSpPr>
          <p:cNvPr id="6" name="Google Shape;184;p9">
            <a:extLst>
              <a:ext uri="{FF2B5EF4-FFF2-40B4-BE49-F238E27FC236}">
                <a16:creationId xmlns:a16="http://schemas.microsoft.com/office/drawing/2014/main" id="{81DAABC7-DA31-C645-29B5-7E603857720E}"/>
              </a:ext>
            </a:extLst>
          </p:cNvPr>
          <p:cNvSpPr txBox="1">
            <a:spLocks/>
          </p:cNvSpPr>
          <p:nvPr/>
        </p:nvSpPr>
        <p:spPr>
          <a:xfrm>
            <a:off x="406405" y="1984719"/>
            <a:ext cx="3777887" cy="2060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>
            <a:lvl1pPr marL="171492" indent="-171492" algn="l" defTabSz="685972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1447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57464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00450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543436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Avenir Book" panose="02000503020000020003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188642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08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92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379" indent="-171492" algn="l" defTabSz="685972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SzPts val="1500"/>
            </a:pPr>
            <a:endParaRPr lang="en-US" sz="1500" dirty="0">
              <a:ea typeface="Century Gothic"/>
              <a:cs typeface="Century Gothic"/>
              <a:sym typeface="Century Gothic"/>
            </a:endParaRPr>
          </a:p>
          <a:p>
            <a:pPr>
              <a:spcBef>
                <a:spcPts val="0"/>
              </a:spcBef>
              <a:buSzPts val="1500"/>
            </a:pPr>
            <a:r>
              <a:rPr lang="en-US" sz="1500" dirty="0">
                <a:ea typeface="Century Gothic"/>
                <a:cs typeface="Century Gothic"/>
                <a:sym typeface="Century Gothic"/>
              </a:rPr>
              <a:t>Facilitate compliance with data protection regulations (e.g., GDPR, CPRA).</a:t>
            </a:r>
            <a:endParaRPr lang="en-US" dirty="0"/>
          </a:p>
          <a:p>
            <a:pPr>
              <a:spcBef>
                <a:spcPts val="1950"/>
              </a:spcBef>
              <a:buSzPts val="1500"/>
            </a:pPr>
            <a:r>
              <a:rPr lang="en-US" sz="1500" dirty="0">
                <a:ea typeface="Century Gothic"/>
                <a:cs typeface="Century Gothic"/>
                <a:sym typeface="Century Gothic"/>
              </a:rPr>
              <a:t>Guide your firm through ethical AI usage and adherence to international privacy and data security standards.</a:t>
            </a:r>
          </a:p>
          <a:p>
            <a:pPr>
              <a:spcBef>
                <a:spcPts val="1950"/>
              </a:spcBef>
              <a:buSzPts val="1500"/>
            </a:pPr>
            <a:r>
              <a:rPr lang="en-US" sz="1500" dirty="0">
                <a:ea typeface="Century Gothic"/>
                <a:cs typeface="Century Gothic"/>
                <a:sym typeface="Century Gothic"/>
              </a:rPr>
              <a:t>Utilize AI to manage routine security threats and to prevent phishing attacks. </a:t>
            </a:r>
          </a:p>
          <a:p>
            <a:pPr>
              <a:spcBef>
                <a:spcPts val="1950"/>
              </a:spcBef>
              <a:buSzPts val="1500"/>
            </a:pPr>
            <a:endParaRPr lang="en-US" sz="1500" dirty="0">
              <a:ea typeface="Century Gothic"/>
              <a:cs typeface="Century Gothic"/>
              <a:sym typeface="Century Gothic"/>
            </a:endParaRPr>
          </a:p>
          <a:p>
            <a:pPr>
              <a:spcBef>
                <a:spcPts val="1950"/>
              </a:spcBef>
              <a:buSzPts val="1500"/>
            </a:pP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C343FF7-0C47-1834-3D6D-5FF18F24C80B}"/>
              </a:ext>
            </a:extLst>
          </p:cNvPr>
          <p:cNvSpPr/>
          <p:nvPr/>
        </p:nvSpPr>
        <p:spPr>
          <a:xfrm>
            <a:off x="4378146" y="373224"/>
            <a:ext cx="2377217" cy="4012043"/>
          </a:xfrm>
          <a:prstGeom prst="rect">
            <a:avLst/>
          </a:prstGeom>
          <a:gradFill>
            <a:gsLst>
              <a:gs pos="0">
                <a:srgbClr val="121F36">
                  <a:alpha val="0"/>
                </a:srgbClr>
              </a:gs>
              <a:gs pos="28000">
                <a:schemeClr val="bg2">
                  <a:alpha val="20000"/>
                </a:schemeClr>
              </a:gs>
              <a:gs pos="58000">
                <a:srgbClr val="121F36">
                  <a:alpha val="76000"/>
                </a:srgbClr>
              </a:gs>
              <a:gs pos="82000">
                <a:srgbClr val="121F36"/>
              </a:gs>
              <a:gs pos="100000">
                <a:srgbClr val="121F36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3BADFF-2E5E-549E-7811-899D48EF9622}"/>
              </a:ext>
            </a:extLst>
          </p:cNvPr>
          <p:cNvSpPr txBox="1"/>
          <p:nvPr/>
        </p:nvSpPr>
        <p:spPr>
          <a:xfrm>
            <a:off x="195162" y="303073"/>
            <a:ext cx="53715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venir Book" panose="02000503020000020003" pitchFamily="2" charset="0"/>
              </a:rPr>
              <a:t>Step 4: </a:t>
            </a:r>
          </a:p>
          <a:p>
            <a:r>
              <a:rPr lang="en-US" sz="2800" dirty="0">
                <a:latin typeface="Avenir Book" panose="02000503020000020003" pitchFamily="2" charset="0"/>
              </a:rPr>
              <a:t>Leverage AI to Maximize Data Security &amp; Trust</a:t>
            </a:r>
          </a:p>
        </p:txBody>
      </p:sp>
    </p:spTree>
    <p:extLst>
      <p:ext uri="{BB962C8B-B14F-4D97-AF65-F5344CB8AC3E}">
        <p14:creationId xmlns:p14="http://schemas.microsoft.com/office/powerpoint/2010/main" val="33805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F157C-7D26-663A-16F5-168825E44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A363220-1699-E5A0-7FE7-45BB3C291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16890"/>
            <a:ext cx="6952728" cy="657518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Customer Success: </a:t>
            </a:r>
            <a:r>
              <a:rPr lang="en-US" sz="2800" dirty="0">
                <a:solidFill>
                  <a:schemeClr val="tx2"/>
                </a:solidFill>
              </a:rPr>
              <a:t>ERRG</a:t>
            </a:r>
          </a:p>
        </p:txBody>
      </p:sp>
      <p:pic>
        <p:nvPicPr>
          <p:cNvPr id="3" name="Picture 2" descr="A website with a construction machine&#10;&#10;AI-generated content may be incorrect.">
            <a:extLst>
              <a:ext uri="{FF2B5EF4-FFF2-40B4-BE49-F238E27FC236}">
                <a16:creationId xmlns:a16="http://schemas.microsoft.com/office/drawing/2014/main" id="{64181B08-6904-F5A5-27CD-048A1356FA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071"/>
          <a:stretch>
            <a:fillRect/>
          </a:stretch>
        </p:blipFill>
        <p:spPr>
          <a:xfrm>
            <a:off x="2933052" y="874408"/>
            <a:ext cx="5636487" cy="3640688"/>
          </a:xfrm>
          <a:prstGeom prst="roundRect">
            <a:avLst>
              <a:gd name="adj" fmla="val 2858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3C1EEA8-37B8-F686-27F4-D17BF57090B3}"/>
              </a:ext>
            </a:extLst>
          </p:cNvPr>
          <p:cNvGrpSpPr/>
          <p:nvPr/>
        </p:nvGrpSpPr>
        <p:grpSpPr>
          <a:xfrm>
            <a:off x="2933052" y="1009411"/>
            <a:ext cx="1058979" cy="1045029"/>
            <a:chOff x="6531429" y="1847461"/>
            <a:chExt cx="1058979" cy="1045029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E57A4881-ABB9-9D22-147E-6FA415D2B6B9}"/>
                </a:ext>
              </a:extLst>
            </p:cNvPr>
            <p:cNvSpPr/>
            <p:nvPr/>
          </p:nvSpPr>
          <p:spPr>
            <a:xfrm>
              <a:off x="6531429" y="1847461"/>
              <a:ext cx="1058979" cy="1045029"/>
            </a:xfrm>
            <a:prstGeom prst="roundRect">
              <a:avLst>
                <a:gd name="adj" fmla="val 9021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qr code with blue squares&#10;&#10;AI-generated content may be incorrect.">
              <a:extLst>
                <a:ext uri="{FF2B5EF4-FFF2-40B4-BE49-F238E27FC236}">
                  <a16:creationId xmlns:a16="http://schemas.microsoft.com/office/drawing/2014/main" id="{788CFB5D-D4C1-1F66-4019-FCC989967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16238" y="1926034"/>
              <a:ext cx="897691" cy="897691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26E5A14-D005-3371-5B61-2959A4589AF3}"/>
              </a:ext>
            </a:extLst>
          </p:cNvPr>
          <p:cNvSpPr txBox="1"/>
          <p:nvPr/>
        </p:nvSpPr>
        <p:spPr>
          <a:xfrm>
            <a:off x="574461" y="709593"/>
            <a:ext cx="1803981" cy="397031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i="1" dirty="0">
                <a:latin typeface="Avenir Book" panose="02000503020000020003" pitchFamily="2" charset="0"/>
              </a:rPr>
              <a:t>“With about 80% of revenue coming from federal government contracts, we either get compliant with CMMC or cease to exist.”</a:t>
            </a:r>
          </a:p>
          <a:p>
            <a:r>
              <a:rPr lang="en-US" dirty="0">
                <a:latin typeface="Avenir Book" panose="02000503020000020003" pitchFamily="2" charset="0"/>
              </a:rPr>
              <a:t>- Brad Hall, VP, ERRG</a:t>
            </a:r>
          </a:p>
        </p:txBody>
      </p:sp>
    </p:spTree>
    <p:extLst>
      <p:ext uri="{BB962C8B-B14F-4D97-AF65-F5344CB8AC3E}">
        <p14:creationId xmlns:p14="http://schemas.microsoft.com/office/powerpoint/2010/main" val="2245311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D1375-BB5E-CC1D-152C-D62BF0601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73D2D31-0A4F-6FF2-FED5-D321385DB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5" y="193363"/>
            <a:ext cx="6952728" cy="676465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Customer Success: </a:t>
            </a:r>
            <a:r>
              <a:rPr lang="en-US" sz="2800" dirty="0">
                <a:solidFill>
                  <a:schemeClr val="tx2"/>
                </a:solidFill>
              </a:rPr>
              <a:t>Alta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802DE7-A9EE-1055-86CE-C41BDC2D0202}"/>
              </a:ext>
            </a:extLst>
          </p:cNvPr>
          <p:cNvGrpSpPr/>
          <p:nvPr/>
        </p:nvGrpSpPr>
        <p:grpSpPr>
          <a:xfrm>
            <a:off x="3198210" y="879728"/>
            <a:ext cx="5632704" cy="3639312"/>
            <a:chOff x="1712310" y="869828"/>
            <a:chExt cx="5719380" cy="3742076"/>
          </a:xfrm>
        </p:grpSpPr>
        <p:pic>
          <p:nvPicPr>
            <p:cNvPr id="3" name="Picture 2" descr="A screenshot of a website&#10;&#10;AI-generated content may be incorrect.">
              <a:extLst>
                <a:ext uri="{FF2B5EF4-FFF2-40B4-BE49-F238E27FC236}">
                  <a16:creationId xmlns:a16="http://schemas.microsoft.com/office/drawing/2014/main" id="{4EF3565F-DD7F-7C57-EBB9-8C41C18EE6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7892"/>
            <a:stretch>
              <a:fillRect/>
            </a:stretch>
          </p:blipFill>
          <p:spPr>
            <a:xfrm>
              <a:off x="1712310" y="869828"/>
              <a:ext cx="5719380" cy="3742076"/>
            </a:xfrm>
            <a:prstGeom prst="roundRect">
              <a:avLst>
                <a:gd name="adj" fmla="val 4203"/>
              </a:avLst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5E2CBAD4-B785-1D90-F1A0-D9A53379CF09}"/>
                </a:ext>
              </a:extLst>
            </p:cNvPr>
            <p:cNvGrpSpPr/>
            <p:nvPr/>
          </p:nvGrpSpPr>
          <p:grpSpPr>
            <a:xfrm>
              <a:off x="1935332" y="1023778"/>
              <a:ext cx="1058979" cy="1045029"/>
              <a:chOff x="5634784" y="3517783"/>
              <a:chExt cx="1058979" cy="1045029"/>
            </a:xfrm>
          </p:grpSpPr>
          <p:sp>
            <p:nvSpPr>
              <p:cNvPr id="10" name="Rounded Rectangle 9">
                <a:extLst>
                  <a:ext uri="{FF2B5EF4-FFF2-40B4-BE49-F238E27FC236}">
                    <a16:creationId xmlns:a16="http://schemas.microsoft.com/office/drawing/2014/main" id="{F7A49916-AED1-FC4E-4088-DC2B84BFD328}"/>
                  </a:ext>
                </a:extLst>
              </p:cNvPr>
              <p:cNvSpPr/>
              <p:nvPr/>
            </p:nvSpPr>
            <p:spPr>
              <a:xfrm>
                <a:off x="5634784" y="3517783"/>
                <a:ext cx="1058979" cy="1045029"/>
              </a:xfrm>
              <a:prstGeom prst="roundRect">
                <a:avLst>
                  <a:gd name="adj" fmla="val 9021"/>
                </a:avLst>
              </a:prstGeom>
              <a:solidFill>
                <a:schemeClr val="tx2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9" name="Picture 8" descr="A qr code with blue squares&#10;&#10;AI-generated content may be incorrect.">
                <a:extLst>
                  <a:ext uri="{FF2B5EF4-FFF2-40B4-BE49-F238E27FC236}">
                    <a16:creationId xmlns:a16="http://schemas.microsoft.com/office/drawing/2014/main" id="{2ACDEF38-4846-C11C-4241-016AFFB3E3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79174" y="3565976"/>
                <a:ext cx="970202" cy="970202"/>
              </a:xfrm>
              <a:prstGeom prst="rect">
                <a:avLst/>
              </a:prstGeom>
            </p:spPr>
          </p:pic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6D9B528-3E32-8EB2-31A1-35FEC80A364B}"/>
              </a:ext>
            </a:extLst>
          </p:cNvPr>
          <p:cNvSpPr txBox="1"/>
          <p:nvPr/>
        </p:nvSpPr>
        <p:spPr>
          <a:xfrm>
            <a:off x="574461" y="709593"/>
            <a:ext cx="1803981" cy="396849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Avenir Book" panose="02000503020000020003" pitchFamily="2" charset="0"/>
              </a:rPr>
              <a:t>The average billable user saves at least 30 minutes a day because they are no longer hunting for files. This saves the business approximately $91,000 a year.</a:t>
            </a:r>
          </a:p>
        </p:txBody>
      </p:sp>
    </p:spTree>
    <p:extLst>
      <p:ext uri="{BB962C8B-B14F-4D97-AF65-F5344CB8AC3E}">
        <p14:creationId xmlns:p14="http://schemas.microsoft.com/office/powerpoint/2010/main" val="2496621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42CF9-18A6-154C-92E6-4539A32AC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4DEC1AC-648B-2F90-F4A6-3E3790EF2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5" y="193363"/>
            <a:ext cx="6952728" cy="676465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Customer Success: </a:t>
            </a:r>
            <a:r>
              <a:rPr lang="en-US" sz="2800" dirty="0">
                <a:solidFill>
                  <a:schemeClr val="tx2"/>
                </a:solidFill>
              </a:rPr>
              <a:t>Volkert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BB4278-607D-81F8-4F5C-534D9AD74DC6}"/>
              </a:ext>
            </a:extLst>
          </p:cNvPr>
          <p:cNvSpPr txBox="1"/>
          <p:nvPr/>
        </p:nvSpPr>
        <p:spPr>
          <a:xfrm>
            <a:off x="1095635" y="1443335"/>
            <a:ext cx="7092902" cy="92333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Avenir Book" panose="02000503020000020003" pitchFamily="2" charset="0"/>
              </a:rPr>
              <a:t>…</a:t>
            </a:r>
            <a:r>
              <a:rPr lang="en-US" b="1" i="1" dirty="0">
                <a:latin typeface="Avenir Book" panose="02000503020000020003" pitchFamily="2" charset="0"/>
              </a:rPr>
              <a:t>Now we’re trying to focus more on actually using the technology to drive the company forward, as well</a:t>
            </a:r>
            <a:r>
              <a:rPr lang="en-US" dirty="0">
                <a:latin typeface="Avenir Book" panose="02000503020000020003" pitchFamily="2" charset="0"/>
              </a:rPr>
              <a:t>…</a:t>
            </a:r>
          </a:p>
          <a:p>
            <a:r>
              <a:rPr lang="en-US" dirty="0">
                <a:latin typeface="Avenir Book" panose="02000503020000020003" pitchFamily="2" charset="0"/>
              </a:rPr>
              <a:t>- Phillip Carlisle, VP &amp; IT Director, Volkert  (Commentary linked </a:t>
            </a:r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  <a:latin typeface="Avenir Book" panose="02000503020000020003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en-US" dirty="0">
                <a:latin typeface="Avenir Book" panose="02000503020000020003" pitchFamily="2" charset="0"/>
              </a:rPr>
              <a:t>)</a:t>
            </a:r>
          </a:p>
        </p:txBody>
      </p:sp>
      <p:pic>
        <p:nvPicPr>
          <p:cNvPr id="1028" name="Picture 4" descr="Volkert logo">
            <a:hlinkClick r:id="rId4"/>
            <a:extLst>
              <a:ext uri="{FF2B5EF4-FFF2-40B4-BE49-F238E27FC236}">
                <a16:creationId xmlns:a16="http://schemas.microsoft.com/office/drawing/2014/main" id="{3B87C14B-D610-DD64-264B-0B8FB4F18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307" y="3073522"/>
            <a:ext cx="3853859" cy="82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illip Carlisle's profile picture">
            <a:extLst>
              <a:ext uri="{FF2B5EF4-FFF2-40B4-BE49-F238E27FC236}">
                <a16:creationId xmlns:a16="http://schemas.microsoft.com/office/drawing/2014/main" id="{681636EF-5CC6-D453-B3DD-109B8F016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593" y="2776836"/>
            <a:ext cx="1371600" cy="13716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990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393A7-415D-20FA-5E2E-C9C0FA04B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FFAB5B2-7387-D580-584C-F11AFDEFC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232030"/>
            <a:ext cx="6952728" cy="1022618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</a:rPr>
              <a:t>What take-away from today’s session will you incorporate into </a:t>
            </a:r>
            <a:r>
              <a:rPr lang="en-US" sz="2800" u="sng" dirty="0">
                <a:solidFill>
                  <a:schemeClr val="tx1"/>
                </a:solidFill>
              </a:rPr>
              <a:t>your</a:t>
            </a:r>
            <a:r>
              <a:rPr lang="en-US" sz="2800" dirty="0">
                <a:solidFill>
                  <a:schemeClr val="tx1"/>
                </a:solidFill>
              </a:rPr>
              <a:t> daily work?</a:t>
            </a:r>
          </a:p>
        </p:txBody>
      </p:sp>
    </p:spTree>
    <p:extLst>
      <p:ext uri="{BB962C8B-B14F-4D97-AF65-F5344CB8AC3E}">
        <p14:creationId xmlns:p14="http://schemas.microsoft.com/office/powerpoint/2010/main" val="322494134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DCD088-E647-519A-B582-08656FA6F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92A9F-0A96-E897-F65D-3C15D3A9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723" y="1622293"/>
            <a:ext cx="4157277" cy="2144467"/>
          </a:xfrm>
        </p:spPr>
        <p:txBody>
          <a:bodyPr/>
          <a:lstStyle/>
          <a:p>
            <a:pPr algn="l"/>
            <a:r>
              <a:rPr lang="en-US" sz="4400" dirty="0">
                <a:solidFill>
                  <a:schemeClr val="tx2"/>
                </a:solidFill>
              </a:rPr>
              <a:t>The Future 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of Data 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in Engineering</a:t>
            </a:r>
            <a:endParaRPr lang="en-US" sz="3600" b="0" dirty="0">
              <a:solidFill>
                <a:schemeClr val="tx2"/>
              </a:solidFill>
              <a:latin typeface="Avenir" panose="020005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3ED7E8-B0D3-3BA7-4B37-C156D15AA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976" y="535668"/>
            <a:ext cx="2994526" cy="3892884"/>
          </a:xfrm>
          <a:prstGeom prst="rect">
            <a:avLst/>
          </a:prstGeom>
          <a:ln>
            <a:solidFill>
              <a:schemeClr val="tx2">
                <a:lumMod val="95000"/>
              </a:schemeClr>
            </a:solidFill>
          </a:ln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9F4E8C7-7A0A-47BE-0BF7-DE5DBE18E9D1}"/>
              </a:ext>
            </a:extLst>
          </p:cNvPr>
          <p:cNvGrpSpPr/>
          <p:nvPr/>
        </p:nvGrpSpPr>
        <p:grpSpPr>
          <a:xfrm>
            <a:off x="4572000" y="931536"/>
            <a:ext cx="1699951" cy="1640214"/>
            <a:chOff x="2346960" y="2727325"/>
            <a:chExt cx="1264920" cy="1220470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91D38B13-9A2D-6E83-B6DF-F263E074B862}"/>
                </a:ext>
              </a:extLst>
            </p:cNvPr>
            <p:cNvSpPr/>
            <p:nvPr/>
          </p:nvSpPr>
          <p:spPr>
            <a:xfrm>
              <a:off x="2346960" y="2727325"/>
              <a:ext cx="1264920" cy="1220470"/>
            </a:xfrm>
            <a:prstGeom prst="roundRect">
              <a:avLst>
                <a:gd name="adj" fmla="val 7693"/>
              </a:avLst>
            </a:prstGeom>
            <a:solidFill>
              <a:schemeClr val="tx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687A64A-8DAB-AC2B-D91C-D72D7ABDC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158" t="7746" r="7105" b="6784"/>
            <a:stretch>
              <a:fillRect/>
            </a:stretch>
          </p:blipFill>
          <p:spPr>
            <a:xfrm>
              <a:off x="2415888" y="2784475"/>
              <a:ext cx="1127462" cy="1123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1743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7CD8D3-47B0-04A8-F2DB-335741C4CC3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2327275"/>
            <a:ext cx="7886700" cy="60483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venir Black" panose="02000503020000020003" pitchFamily="2" charset="0"/>
              </a:rPr>
              <a:t>Thank You!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064A019-3C35-9D01-2FA3-67440947C20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8650" y="2932113"/>
            <a:ext cx="7886700" cy="546100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/>
                </a:solidFill>
                <a:latin typeface="Avenir Book" panose="02000503020000020003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308752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2E9D84-BF34-C377-C0C1-2794824DB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Back-Up Slide</a:t>
            </a:r>
          </a:p>
        </p:txBody>
      </p:sp>
    </p:spTree>
    <p:extLst>
      <p:ext uri="{BB962C8B-B14F-4D97-AF65-F5344CB8AC3E}">
        <p14:creationId xmlns:p14="http://schemas.microsoft.com/office/powerpoint/2010/main" val="644511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37E58-23D4-0F93-6D6E-5E00A7642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20FCEF8-4BDD-B452-2F58-84CB7D994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6" y="211346"/>
            <a:ext cx="6952728" cy="693028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Customer Success: </a:t>
            </a:r>
            <a:r>
              <a:rPr lang="en-US" sz="2800" dirty="0">
                <a:solidFill>
                  <a:schemeClr val="tx2"/>
                </a:solidFill>
              </a:rPr>
              <a:t>SME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7B2E5B3-A9CE-88AB-6EDE-4A4CE5E0A235}"/>
              </a:ext>
            </a:extLst>
          </p:cNvPr>
          <p:cNvGrpSpPr/>
          <p:nvPr/>
        </p:nvGrpSpPr>
        <p:grpSpPr>
          <a:xfrm>
            <a:off x="1744906" y="904374"/>
            <a:ext cx="5654187" cy="3681266"/>
            <a:chOff x="1744906" y="904374"/>
            <a:chExt cx="5654187" cy="3681266"/>
          </a:xfrm>
        </p:grpSpPr>
        <p:pic>
          <p:nvPicPr>
            <p:cNvPr id="3" name="Picture 2" descr="A screenshot of a website&#10;&#10;AI-generated content may be incorrect.">
              <a:extLst>
                <a:ext uri="{FF2B5EF4-FFF2-40B4-BE49-F238E27FC236}">
                  <a16:creationId xmlns:a16="http://schemas.microsoft.com/office/drawing/2014/main" id="{7849185A-0778-D04D-B497-2D2383351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344"/>
            <a:stretch>
              <a:fillRect/>
            </a:stretch>
          </p:blipFill>
          <p:spPr>
            <a:xfrm>
              <a:off x="1744906" y="904374"/>
              <a:ext cx="5654187" cy="3681266"/>
            </a:xfrm>
            <a:prstGeom prst="roundRect">
              <a:avLst>
                <a:gd name="adj" fmla="val 3302"/>
              </a:avLst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0DB4639-EA91-EE37-C920-190A51F33BD0}"/>
                </a:ext>
              </a:extLst>
            </p:cNvPr>
            <p:cNvGrpSpPr/>
            <p:nvPr/>
          </p:nvGrpSpPr>
          <p:grpSpPr>
            <a:xfrm>
              <a:off x="1977184" y="1074887"/>
              <a:ext cx="1058979" cy="1045029"/>
              <a:chOff x="6531429" y="1847461"/>
              <a:chExt cx="1058979" cy="1045029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id="{11B692D1-4414-53CA-4D7F-98E28044C59A}"/>
                  </a:ext>
                </a:extLst>
              </p:cNvPr>
              <p:cNvSpPr/>
              <p:nvPr/>
            </p:nvSpPr>
            <p:spPr>
              <a:xfrm>
                <a:off x="6531429" y="1847461"/>
                <a:ext cx="1058979" cy="1045029"/>
              </a:xfrm>
              <a:prstGeom prst="roundRect">
                <a:avLst>
                  <a:gd name="adj" fmla="val 9021"/>
                </a:avLst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6" name="Picture 5" descr="A qr code with blue squares&#10;&#10;AI-generated content may be incorrect.">
                <a:extLst>
                  <a:ext uri="{FF2B5EF4-FFF2-40B4-BE49-F238E27FC236}">
                    <a16:creationId xmlns:a16="http://schemas.microsoft.com/office/drawing/2014/main" id="{76FD8935-45DA-3AC4-B4BB-E93AED5FDF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90657" y="1907578"/>
                <a:ext cx="940522" cy="94052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705840344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Master">
  <a:themeElements>
    <a:clrScheme name="2023 Brand Guidelines">
      <a:dk1>
        <a:srgbClr val="0CC5B9"/>
      </a:dk1>
      <a:lt1>
        <a:srgbClr val="F7F9FC"/>
      </a:lt1>
      <a:dk2>
        <a:srgbClr val="132549"/>
      </a:dk2>
      <a:lt2>
        <a:srgbClr val="FFFFFF"/>
      </a:lt2>
      <a:accent1>
        <a:srgbClr val="6E49FE"/>
      </a:accent1>
      <a:accent2>
        <a:srgbClr val="01529A"/>
      </a:accent2>
      <a:accent3>
        <a:srgbClr val="19FEF0"/>
      </a:accent3>
      <a:accent4>
        <a:srgbClr val="3C71E9"/>
      </a:accent4>
      <a:accent5>
        <a:srgbClr val="047ABD"/>
      </a:accent5>
      <a:accent6>
        <a:srgbClr val="34364E"/>
      </a:accent6>
      <a:hlink>
        <a:srgbClr val="6E49FE"/>
      </a:hlink>
      <a:folHlink>
        <a:srgbClr val="01529A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1833</TotalTime>
  <Words>1281</Words>
  <Application>Microsoft Macintosh PowerPoint</Application>
  <PresentationFormat>On-screen Show (16:9)</PresentationFormat>
  <Paragraphs>138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Avenir</vt:lpstr>
      <vt:lpstr>Avenir Black</vt:lpstr>
      <vt:lpstr>Avenir Book</vt:lpstr>
      <vt:lpstr>Avenir Medium</vt:lpstr>
      <vt:lpstr>Calibri</vt:lpstr>
      <vt:lpstr>Century Gothic</vt:lpstr>
      <vt:lpstr>Roboto Light</vt:lpstr>
      <vt:lpstr>Blank Master</vt:lpstr>
      <vt:lpstr>ACEC Deep South Convention Presents: AI Customer Success Stories &amp; Best Practices Saturday, July 26, 2025 |  11:00 AM – 12:00 PM</vt:lpstr>
      <vt:lpstr>Key Statistics: AI’s Adoption</vt:lpstr>
      <vt:lpstr>Key Statistics: AI’s Impact</vt:lpstr>
      <vt:lpstr>How many of you are actively using some form of AI in your Firm? </vt:lpstr>
      <vt:lpstr>A Closer Look: The Maturity Gap in Engineering</vt:lpstr>
      <vt:lpstr>Step 1: Make AI Adoption a Program , Not a Project </vt:lpstr>
      <vt:lpstr>Step 2: Build a Common Data Environment</vt:lpstr>
      <vt:lpstr>How can AI help firms to leverage knowledge from past projects?</vt:lpstr>
      <vt:lpstr>Step 3:  Improve Efficiency by Applying AI to Your Data</vt:lpstr>
      <vt:lpstr>PowerPoint Presentation</vt:lpstr>
      <vt:lpstr>Customer Success: ERRG</vt:lpstr>
      <vt:lpstr>Customer Success: Alta</vt:lpstr>
      <vt:lpstr>Customer Success: Volkert</vt:lpstr>
      <vt:lpstr>What take-away from today’s session will you incorporate into your daily work?</vt:lpstr>
      <vt:lpstr>The Future  of Data  in Engineering</vt:lpstr>
      <vt:lpstr>Thank You!</vt:lpstr>
      <vt:lpstr>Back-Up Slide</vt:lpstr>
      <vt:lpstr>Customer Success: SME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Dao</dc:creator>
  <cp:lastModifiedBy>Neil Jones</cp:lastModifiedBy>
  <cp:revision>50</cp:revision>
  <dcterms:created xsi:type="dcterms:W3CDTF">2023-12-27T19:29:24Z</dcterms:created>
  <dcterms:modified xsi:type="dcterms:W3CDTF">2025-07-26T13:22:46Z</dcterms:modified>
</cp:coreProperties>
</file>