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1241" r:id="rId2"/>
    <p:sldId id="2076138375" r:id="rId3"/>
    <p:sldId id="2147472484" r:id="rId4"/>
    <p:sldId id="2147472515" r:id="rId5"/>
    <p:sldId id="2147472169" r:id="rId6"/>
    <p:sldId id="2147472485" r:id="rId7"/>
    <p:sldId id="1177" r:id="rId8"/>
    <p:sldId id="2147472498" r:id="rId9"/>
    <p:sldId id="2076138345" r:id="rId10"/>
    <p:sldId id="2147472499" r:id="rId11"/>
    <p:sldId id="2147472500" r:id="rId12"/>
    <p:sldId id="2147472501" r:id="rId13"/>
    <p:sldId id="2147472492" r:id="rId14"/>
    <p:sldId id="2147472502" r:id="rId15"/>
    <p:sldId id="2147472488" r:id="rId16"/>
    <p:sldId id="287" r:id="rId17"/>
    <p:sldId id="1345" r:id="rId18"/>
    <p:sldId id="1055" r:id="rId19"/>
    <p:sldId id="2147472508" r:id="rId20"/>
    <p:sldId id="1247" r:id="rId21"/>
    <p:sldId id="1065" r:id="rId22"/>
    <p:sldId id="2147472511" r:id="rId23"/>
    <p:sldId id="301" r:id="rId24"/>
    <p:sldId id="2147472512" r:id="rId25"/>
    <p:sldId id="2147472510" r:id="rId26"/>
    <p:sldId id="2147472509" r:id="rId27"/>
    <p:sldId id="2147472496" r:id="rId28"/>
    <p:sldId id="297" r:id="rId29"/>
    <p:sldId id="2147472495" r:id="rId30"/>
    <p:sldId id="2147472506" r:id="rId31"/>
    <p:sldId id="2147472505" r:id="rId32"/>
    <p:sldId id="2147472497" r:id="rId33"/>
    <p:sldId id="334" r:id="rId34"/>
    <p:sldId id="2147472514" r:id="rId35"/>
    <p:sldId id="331" r:id="rId36"/>
    <p:sldId id="2147472513" r:id="rId37"/>
    <p:sldId id="337" r:id="rId38"/>
    <p:sldId id="336" r:id="rId39"/>
    <p:sldId id="338" r:id="rId40"/>
    <p:sldId id="36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48BBF78-3FC2-0B2B-F621-B9D8C652C0C9}" name="Eric Pham" initials="" userId="S::Eric.Pham@alliantgroup.com::02b8e1ef-7356-4c20-aebf-b299f88bf80a" providerId="AD"/>
  <p188:author id="{0198DA8D-4413-E812-5358-354D200ABD72}" name="Jeremy Fingeret" initials="JF" userId="S::Jeremy.Fingeret@alliantgroup.com::0e496155-5ac0-4784-91c4-62554310f0c6" providerId="AD"/>
  <p188:author id="{8DA92CD0-D0F0-7936-0A80-89430B6AC880}" name="Matthew Hunter" initials="MH" userId="S::Matthew.Hunter@alliantgroup.com::20267e6d-0853-4053-9377-1fe130adf0bc" providerId="AD"/>
  <p188:author id="{15B06DEF-647E-380E-35EC-2D4B868FA5A7}" name="Holcombe Rolader" initials="RR" userId="S::Holcombe.Rolader@alliantgroup.com::78b4cd38-718d-4309-a800-504c15a172d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65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981" autoAdjust="0"/>
    <p:restoredTop sz="94668"/>
  </p:normalViewPr>
  <p:slideViewPr>
    <p:cSldViewPr snapToGrid="0">
      <p:cViewPr varScale="1">
        <p:scale>
          <a:sx n="106" d="100"/>
          <a:sy n="106" d="100"/>
        </p:scale>
        <p:origin x="27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8/10/relationships/authors" Targe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F150D2-A2C1-4877-95C0-D72EC22FFF2B}" type="datetimeFigureOut">
              <a:rPr lang="en-US" smtClean="0"/>
              <a:t>11/17/2025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001E2D-E308-49F8-A865-1D3968A11342}" type="slidenum">
              <a:rPr lang="en-US" smtClean="0"/>
              <a:t>‹#›</a:t>
            </a:fld>
            <a:endParaRPr lang="en-US"/>
          </a:p>
        </p:txBody>
      </p:sp>
    </p:spTree>
    <p:extLst>
      <p:ext uri="{BB962C8B-B14F-4D97-AF65-F5344CB8AC3E}">
        <p14:creationId xmlns:p14="http://schemas.microsoft.com/office/powerpoint/2010/main" val="9267877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9E45FEA-E557-FE47-9AEC-95D52F78B604}" type="slidenum">
              <a:rPr lang="en-US" smtClean="0"/>
              <a:t>2</a:t>
            </a:fld>
            <a:endParaRPr lang="en-US"/>
          </a:p>
        </p:txBody>
      </p:sp>
    </p:spTree>
    <p:extLst>
      <p:ext uri="{BB962C8B-B14F-4D97-AF65-F5344CB8AC3E}">
        <p14:creationId xmlns:p14="http://schemas.microsoft.com/office/powerpoint/2010/main" val="1788300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14798-9F99-82FA-336E-707A930A8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BC7D5A-70DC-388B-880C-9B52F9A10F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7F8902-7C7B-CDDC-7EB9-362EEF19905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005AB5D-5ED5-2979-BF56-4453B986CA1B}"/>
              </a:ext>
            </a:extLst>
          </p:cNvPr>
          <p:cNvSpPr>
            <a:spLocks noGrp="1"/>
          </p:cNvSpPr>
          <p:nvPr>
            <p:ph type="sldNum" sz="quarter" idx="5"/>
          </p:nvPr>
        </p:nvSpPr>
        <p:spPr/>
        <p:txBody>
          <a:bodyPr/>
          <a:lstStyle/>
          <a:p>
            <a:fld id="{D7F37810-B9F0-CB4C-AD75-5100801FFBEB}" type="slidenum">
              <a:t>4</a:t>
            </a:fld>
            <a:endParaRPr lang="en-US"/>
          </a:p>
        </p:txBody>
      </p:sp>
    </p:spTree>
    <p:extLst>
      <p:ext uri="{BB962C8B-B14F-4D97-AF65-F5344CB8AC3E}">
        <p14:creationId xmlns:p14="http://schemas.microsoft.com/office/powerpoint/2010/main" val="3986342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DAE38-C837-9343-DD8E-56AB4FFE71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5657D-0213-B6FE-A6D8-E16E10A4FE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9F98B6-2F4B-7D39-F4AB-ED34E8B7ED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54DBE0-DE9A-B77F-61A3-B2ED1860634C}"/>
              </a:ext>
            </a:extLst>
          </p:cNvPr>
          <p:cNvSpPr>
            <a:spLocks noGrp="1"/>
          </p:cNvSpPr>
          <p:nvPr>
            <p:ph type="sldNum" sz="quarter" idx="10"/>
          </p:nvPr>
        </p:nvSpPr>
        <p:spPr/>
        <p:txBody>
          <a:bodyPr/>
          <a:lstStyle/>
          <a:p>
            <a:fld id="{795A4F98-C860-8D4D-B018-78811D97104E}" type="slidenum">
              <a:rPr lang="en-US" smtClean="0"/>
              <a:t>5</a:t>
            </a:fld>
            <a:endParaRPr lang="en-US" dirty="0"/>
          </a:p>
        </p:txBody>
      </p:sp>
    </p:spTree>
    <p:extLst>
      <p:ext uri="{BB962C8B-B14F-4D97-AF65-F5344CB8AC3E}">
        <p14:creationId xmlns:p14="http://schemas.microsoft.com/office/powerpoint/2010/main" val="8518849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5A4F98-C860-8D4D-B018-78811D97104E}" type="slidenum">
              <a:rPr lang="en-US" smtClean="0"/>
              <a:t>6</a:t>
            </a:fld>
            <a:endParaRPr lang="en-US"/>
          </a:p>
        </p:txBody>
      </p:sp>
    </p:spTree>
    <p:extLst>
      <p:ext uri="{BB962C8B-B14F-4D97-AF65-F5344CB8AC3E}">
        <p14:creationId xmlns:p14="http://schemas.microsoft.com/office/powerpoint/2010/main" val="26983237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8B26A-035D-075B-683E-E446AEC4B5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098BEB-D972-DC02-A8C8-A202F8E20E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7C249D-3CCB-9091-55A3-07DD4E66A3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6A0727-21B9-16AC-8B1A-DACD76FF59A9}"/>
              </a:ext>
            </a:extLst>
          </p:cNvPr>
          <p:cNvSpPr>
            <a:spLocks noGrp="1"/>
          </p:cNvSpPr>
          <p:nvPr>
            <p:ph type="sldNum" sz="quarter" idx="10"/>
          </p:nvPr>
        </p:nvSpPr>
        <p:spPr/>
        <p:txBody>
          <a:bodyPr/>
          <a:lstStyle/>
          <a:p>
            <a:fld id="{795A4F98-C860-8D4D-B018-78811D97104E}" type="slidenum">
              <a:rPr lang="en-US" smtClean="0"/>
              <a:t>9</a:t>
            </a:fld>
            <a:endParaRPr lang="en-US"/>
          </a:p>
        </p:txBody>
      </p:sp>
    </p:spTree>
    <p:extLst>
      <p:ext uri="{BB962C8B-B14F-4D97-AF65-F5344CB8AC3E}">
        <p14:creationId xmlns:p14="http://schemas.microsoft.com/office/powerpoint/2010/main" val="1837481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94549-E2A4-B0CC-7905-AFCE75838D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8A1FEC-3C01-7438-8494-4BAF893DF4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F3E855-9A05-671E-7636-A0ECB84135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0B65F2-7E10-57C6-E21C-B500436B3CCF}"/>
              </a:ext>
            </a:extLst>
          </p:cNvPr>
          <p:cNvSpPr>
            <a:spLocks noGrp="1"/>
          </p:cNvSpPr>
          <p:nvPr>
            <p:ph type="sldNum" sz="quarter" idx="10"/>
          </p:nvPr>
        </p:nvSpPr>
        <p:spPr/>
        <p:txBody>
          <a:bodyPr/>
          <a:lstStyle/>
          <a:p>
            <a:fld id="{795A4F98-C860-8D4D-B018-78811D97104E}" type="slidenum">
              <a:rPr lang="en-US" smtClean="0"/>
              <a:t>10</a:t>
            </a:fld>
            <a:endParaRPr lang="en-US"/>
          </a:p>
        </p:txBody>
      </p:sp>
    </p:spTree>
    <p:extLst>
      <p:ext uri="{BB962C8B-B14F-4D97-AF65-F5344CB8AC3E}">
        <p14:creationId xmlns:p14="http://schemas.microsoft.com/office/powerpoint/2010/main" val="635682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63476-467E-4CCD-9AA6-21EA3C70BC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E187F4-F194-C73F-1385-D606BEB2EE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4B5502-95F4-8798-1C52-02C6AC2256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517F64-5D13-3881-CEF8-FB9FD3CCEA03}"/>
              </a:ext>
            </a:extLst>
          </p:cNvPr>
          <p:cNvSpPr>
            <a:spLocks noGrp="1"/>
          </p:cNvSpPr>
          <p:nvPr>
            <p:ph type="sldNum" sz="quarter" idx="10"/>
          </p:nvPr>
        </p:nvSpPr>
        <p:spPr/>
        <p:txBody>
          <a:bodyPr/>
          <a:lstStyle/>
          <a:p>
            <a:fld id="{795A4F98-C860-8D4D-B018-78811D97104E}" type="slidenum">
              <a:rPr lang="en-US" smtClean="0"/>
              <a:t>11</a:t>
            </a:fld>
            <a:endParaRPr lang="en-US"/>
          </a:p>
        </p:txBody>
      </p:sp>
    </p:spTree>
    <p:extLst>
      <p:ext uri="{BB962C8B-B14F-4D97-AF65-F5344CB8AC3E}">
        <p14:creationId xmlns:p14="http://schemas.microsoft.com/office/powerpoint/2010/main" val="1112193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10A75-DDBB-5794-2156-68B049E7A9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4F985A-73EA-481A-0336-E512F9C5CD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DB9AAC-EDF4-E0F1-D2BA-417CF68DE41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07DD47-7118-7649-331C-FC78FB47B943}"/>
              </a:ext>
            </a:extLst>
          </p:cNvPr>
          <p:cNvSpPr>
            <a:spLocks noGrp="1"/>
          </p:cNvSpPr>
          <p:nvPr>
            <p:ph type="sldNum" sz="quarter" idx="10"/>
          </p:nvPr>
        </p:nvSpPr>
        <p:spPr/>
        <p:txBody>
          <a:bodyPr/>
          <a:lstStyle/>
          <a:p>
            <a:fld id="{795A4F98-C860-8D4D-B018-78811D97104E}" type="slidenum">
              <a:rPr lang="en-US" smtClean="0"/>
              <a:t>12</a:t>
            </a:fld>
            <a:endParaRPr lang="en-US"/>
          </a:p>
        </p:txBody>
      </p:sp>
    </p:spTree>
    <p:extLst>
      <p:ext uri="{BB962C8B-B14F-4D97-AF65-F5344CB8AC3E}">
        <p14:creationId xmlns:p14="http://schemas.microsoft.com/office/powerpoint/2010/main" val="35245570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98609-7065-DCF6-CCFE-54F97D67F4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1F9DD4-20DE-8BC8-7D2D-1074FD50A0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3B2485-FEE6-DED5-2F5C-55DFB1A837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98D29A-7FC9-6D8D-E8EC-8730F60E834C}"/>
              </a:ext>
            </a:extLst>
          </p:cNvPr>
          <p:cNvSpPr>
            <a:spLocks noGrp="1"/>
          </p:cNvSpPr>
          <p:nvPr>
            <p:ph type="sldNum" sz="quarter" idx="10"/>
          </p:nvPr>
        </p:nvSpPr>
        <p:spPr/>
        <p:txBody>
          <a:bodyPr/>
          <a:lstStyle/>
          <a:p>
            <a:fld id="{795A4F98-C860-8D4D-B018-78811D97104E}" type="slidenum">
              <a:rPr lang="en-US" smtClean="0"/>
              <a:t>13</a:t>
            </a:fld>
            <a:endParaRPr lang="en-US"/>
          </a:p>
        </p:txBody>
      </p:sp>
    </p:spTree>
    <p:extLst>
      <p:ext uri="{BB962C8B-B14F-4D97-AF65-F5344CB8AC3E}">
        <p14:creationId xmlns:p14="http://schemas.microsoft.com/office/powerpoint/2010/main" val="35996071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99180-384C-3D02-52C1-FC75ADE0C2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105F66-FC1D-3A4E-D390-585DA6F686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E6DAB2-A2C6-8057-09AF-58D5FA2FA7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7B7359-8B52-6C44-1C0E-0E9067B92ABE}"/>
              </a:ext>
            </a:extLst>
          </p:cNvPr>
          <p:cNvSpPr>
            <a:spLocks noGrp="1"/>
          </p:cNvSpPr>
          <p:nvPr>
            <p:ph type="sldNum" sz="quarter" idx="10"/>
          </p:nvPr>
        </p:nvSpPr>
        <p:spPr/>
        <p:txBody>
          <a:bodyPr/>
          <a:lstStyle/>
          <a:p>
            <a:fld id="{795A4F98-C860-8D4D-B018-78811D97104E}" type="slidenum">
              <a:rPr lang="en-US" smtClean="0"/>
              <a:t>14</a:t>
            </a:fld>
            <a:endParaRPr lang="en-US"/>
          </a:p>
        </p:txBody>
      </p:sp>
    </p:spTree>
    <p:extLst>
      <p:ext uri="{BB962C8B-B14F-4D97-AF65-F5344CB8AC3E}">
        <p14:creationId xmlns:p14="http://schemas.microsoft.com/office/powerpoint/2010/main" val="33369366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8F63D-68D1-02AC-FD56-552B02F441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7ED4C-63F5-F0A2-483A-ABB59AB850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AE0221-CC74-9FE8-AC40-F194393F42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694BF4-B074-170B-92CF-EFE59A5E9F51}"/>
              </a:ext>
            </a:extLst>
          </p:cNvPr>
          <p:cNvSpPr>
            <a:spLocks noGrp="1"/>
          </p:cNvSpPr>
          <p:nvPr>
            <p:ph type="sldNum" sz="quarter" idx="10"/>
          </p:nvPr>
        </p:nvSpPr>
        <p:spPr/>
        <p:txBody>
          <a:bodyPr/>
          <a:lstStyle/>
          <a:p>
            <a:fld id="{795A4F98-C860-8D4D-B018-78811D97104E}" type="slidenum">
              <a:rPr lang="en-US" smtClean="0"/>
              <a:t>15</a:t>
            </a:fld>
            <a:endParaRPr lang="en-US"/>
          </a:p>
        </p:txBody>
      </p:sp>
    </p:spTree>
    <p:extLst>
      <p:ext uri="{BB962C8B-B14F-4D97-AF65-F5344CB8AC3E}">
        <p14:creationId xmlns:p14="http://schemas.microsoft.com/office/powerpoint/2010/main" val="4016051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How are they breaking down the data? </a:t>
            </a:r>
          </a:p>
          <a:p>
            <a:pPr algn="just"/>
            <a:r>
              <a:rPr lang="en-US" dirty="0"/>
              <a:t>What fields are they assessing? </a:t>
            </a:r>
          </a:p>
          <a:p>
            <a:pPr algn="just"/>
            <a:r>
              <a:rPr lang="en-US" dirty="0"/>
              <a:t>What are the fields including? </a:t>
            </a:r>
          </a:p>
          <a:p>
            <a:pPr algn="just"/>
            <a:r>
              <a:rPr lang="en-US" dirty="0"/>
              <a:t>What are they excluding? </a:t>
            </a:r>
          </a:p>
          <a:p>
            <a:pPr algn="just"/>
            <a:r>
              <a:rPr lang="en-US" dirty="0"/>
              <a:t>Where have they drawn lines?</a:t>
            </a:r>
          </a:p>
          <a:p>
            <a:pPr algn="just"/>
            <a:r>
              <a:rPr lang="en-US" dirty="0"/>
              <a:t>What are the potential issues with selecting the wrong population? </a:t>
            </a:r>
          </a:p>
          <a:p>
            <a:endParaRPr lang="en-US" dirty="0"/>
          </a:p>
        </p:txBody>
      </p:sp>
      <p:sp>
        <p:nvSpPr>
          <p:cNvPr id="4" name="Slide Number Placeholder 3"/>
          <p:cNvSpPr>
            <a:spLocks noGrp="1"/>
          </p:cNvSpPr>
          <p:nvPr>
            <p:ph type="sldNum" sz="quarter" idx="5"/>
          </p:nvPr>
        </p:nvSpPr>
        <p:spPr/>
        <p:txBody>
          <a:bodyPr/>
          <a:lstStyle/>
          <a:p>
            <a:fld id="{A9586ECA-30B9-45C1-8F4F-6CE552148B0B}" type="slidenum">
              <a:rPr lang="en-US" smtClean="0"/>
              <a:t>23</a:t>
            </a:fld>
            <a:endParaRPr lang="en-US"/>
          </a:p>
        </p:txBody>
      </p:sp>
    </p:spTree>
    <p:extLst>
      <p:ext uri="{BB962C8B-B14F-4D97-AF65-F5344CB8AC3E}">
        <p14:creationId xmlns:p14="http://schemas.microsoft.com/office/powerpoint/2010/main" val="6032027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EE8FC-41AD-E47C-9B9B-CEEA89F950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621A71-E2B9-5372-13D1-ECF549FFF1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D02A34-EA47-E699-83CC-D9DAB8C83F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7553B5-495B-7483-EE57-CF799D18EE30}"/>
              </a:ext>
            </a:extLst>
          </p:cNvPr>
          <p:cNvSpPr>
            <a:spLocks noGrp="1"/>
          </p:cNvSpPr>
          <p:nvPr>
            <p:ph type="sldNum" sz="quarter" idx="10"/>
          </p:nvPr>
        </p:nvSpPr>
        <p:spPr/>
        <p:txBody>
          <a:bodyPr/>
          <a:lstStyle/>
          <a:p>
            <a:fld id="{795A4F98-C860-8D4D-B018-78811D97104E}" type="slidenum">
              <a:rPr lang="en-US" smtClean="0"/>
              <a:t>30</a:t>
            </a:fld>
            <a:endParaRPr lang="en-US"/>
          </a:p>
        </p:txBody>
      </p:sp>
    </p:spTree>
    <p:extLst>
      <p:ext uri="{BB962C8B-B14F-4D97-AF65-F5344CB8AC3E}">
        <p14:creationId xmlns:p14="http://schemas.microsoft.com/office/powerpoint/2010/main" val="14479876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6A4C9-1EAB-4FD4-E925-974215199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AB6452-A9BD-1516-B5F1-C5A2B2071A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212C3D-D99B-DA22-FEDD-7247D3B5FE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1D9882-FEC6-9B64-3CEC-17FF717617F1}"/>
              </a:ext>
            </a:extLst>
          </p:cNvPr>
          <p:cNvSpPr>
            <a:spLocks noGrp="1"/>
          </p:cNvSpPr>
          <p:nvPr>
            <p:ph type="sldNum" sz="quarter" idx="10"/>
          </p:nvPr>
        </p:nvSpPr>
        <p:spPr/>
        <p:txBody>
          <a:bodyPr/>
          <a:lstStyle/>
          <a:p>
            <a:fld id="{795A4F98-C860-8D4D-B018-78811D97104E}" type="slidenum">
              <a:rPr lang="en-US" smtClean="0"/>
              <a:t>31</a:t>
            </a:fld>
            <a:endParaRPr lang="en-US"/>
          </a:p>
        </p:txBody>
      </p:sp>
    </p:spTree>
    <p:extLst>
      <p:ext uri="{BB962C8B-B14F-4D97-AF65-F5344CB8AC3E}">
        <p14:creationId xmlns:p14="http://schemas.microsoft.com/office/powerpoint/2010/main" val="17721941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DEF14-29F9-AEB9-AD51-8E6CEE5846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A0F9E8-16C5-FB14-E303-71E5B5AB3D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447EE6-FA00-4C36-32B4-612B4C31B45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8C659BD-AC2E-19C4-0C57-9430E815BBD9}"/>
              </a:ext>
            </a:extLst>
          </p:cNvPr>
          <p:cNvSpPr>
            <a:spLocks noGrp="1"/>
          </p:cNvSpPr>
          <p:nvPr>
            <p:ph type="sldNum" sz="quarter" idx="5"/>
          </p:nvPr>
        </p:nvSpPr>
        <p:spPr/>
        <p:txBody>
          <a:bodyPr/>
          <a:lstStyle/>
          <a:p>
            <a:fld id="{D7F37810-B9F0-CB4C-AD75-5100801FFBEB}" type="slidenum">
              <a:t>32</a:t>
            </a:fld>
            <a:endParaRPr lang="en-US"/>
          </a:p>
        </p:txBody>
      </p:sp>
    </p:spTree>
    <p:extLst>
      <p:ext uri="{BB962C8B-B14F-4D97-AF65-F5344CB8AC3E}">
        <p14:creationId xmlns:p14="http://schemas.microsoft.com/office/powerpoint/2010/main" val="39551543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D001E2D-E308-49F8-A865-1D3968A11342}" type="slidenum">
              <a:rPr lang="en-US" smtClean="0"/>
              <a:t>39</a:t>
            </a:fld>
            <a:endParaRPr lang="en-US"/>
          </a:p>
        </p:txBody>
      </p:sp>
    </p:spTree>
    <p:extLst>
      <p:ext uri="{BB962C8B-B14F-4D97-AF65-F5344CB8AC3E}">
        <p14:creationId xmlns:p14="http://schemas.microsoft.com/office/powerpoint/2010/main" val="194601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14798-9F99-82FA-336E-707A930A8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BC7D5A-70DC-388B-880C-9B52F9A10F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7F8902-7C7B-CDDC-7EB9-362EEF19905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005AB5D-5ED5-2979-BF56-4453B986CA1B}"/>
              </a:ext>
            </a:extLst>
          </p:cNvPr>
          <p:cNvSpPr>
            <a:spLocks noGrp="1"/>
          </p:cNvSpPr>
          <p:nvPr>
            <p:ph type="sldNum" sz="quarter" idx="5"/>
          </p:nvPr>
        </p:nvSpPr>
        <p:spPr/>
        <p:txBody>
          <a:bodyPr/>
          <a:lstStyle/>
          <a:p>
            <a:fld id="{D7F37810-B9F0-CB4C-AD75-5100801FFBEB}" type="slidenum">
              <a:t>40</a:t>
            </a:fld>
            <a:endParaRPr lang="en-US"/>
          </a:p>
        </p:txBody>
      </p:sp>
    </p:spTree>
    <p:extLst>
      <p:ext uri="{BB962C8B-B14F-4D97-AF65-F5344CB8AC3E}">
        <p14:creationId xmlns:p14="http://schemas.microsoft.com/office/powerpoint/2010/main" val="3986342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286E6-FCF2-F658-C015-CA0F607AD5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22111A0-7D11-4BE1-85F2-FEE32ACB22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25329A7-6E53-3AFD-CB8F-F5AA00B519AB}"/>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5" name="Footer Placeholder 4">
            <a:extLst>
              <a:ext uri="{FF2B5EF4-FFF2-40B4-BE49-F238E27FC236}">
                <a16:creationId xmlns:a16="http://schemas.microsoft.com/office/drawing/2014/main" id="{53B18401-E31F-D7F2-D7C0-F9D111A792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A922B-729E-946D-BB91-56EB2CF32A87}"/>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2675319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F88B9-08BF-C6B3-6BE2-DF62BF1E7BD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DDDD761-F541-D858-28B6-F0D82652311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6FE555-D657-1AA3-008C-9C20751EB621}"/>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5" name="Footer Placeholder 4">
            <a:extLst>
              <a:ext uri="{FF2B5EF4-FFF2-40B4-BE49-F238E27FC236}">
                <a16:creationId xmlns:a16="http://schemas.microsoft.com/office/drawing/2014/main" id="{B54213DE-95D3-BB33-1852-6B7A629682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95D642-4764-E99A-4C88-020B16D68AC1}"/>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4134329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22D66-F42D-2CF2-CF08-8A4D6BFE190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25CAE81-92FE-BA98-3DC0-0F10B5065C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785246-039B-0B68-CF2C-BA6E7A064A94}"/>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5" name="Footer Placeholder 4">
            <a:extLst>
              <a:ext uri="{FF2B5EF4-FFF2-40B4-BE49-F238E27FC236}">
                <a16:creationId xmlns:a16="http://schemas.microsoft.com/office/drawing/2014/main" id="{F4F76623-14BC-B700-D248-CAD75B1273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D3167A-25CD-590D-3CE2-022C14FAA972}"/>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3136485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1EA08-070C-413B-5EA3-476151186A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48FA06-E31B-AC08-87EA-3075E2D78E0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0CF502-3EFE-DBB9-BB3A-DDEBB79872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E83E377-682B-0AEC-C4F8-88E7D5EB46C2}"/>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6" name="Footer Placeholder 5">
            <a:extLst>
              <a:ext uri="{FF2B5EF4-FFF2-40B4-BE49-F238E27FC236}">
                <a16:creationId xmlns:a16="http://schemas.microsoft.com/office/drawing/2014/main" id="{0C148D38-4D9D-75FE-51FD-BE64D53A720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550892-4A72-6D56-200E-F02F6F57262C}"/>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370717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F09AA-DD9C-352E-7635-B007FD7E544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C1EFCA0-3CEE-EA6C-5CE8-9143FC67A2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186355-472E-6917-5E99-D42746F5577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683A057-7F20-90A1-7D31-457609CE07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C8DC8C-C6E6-8842-627D-1A5B48ADD8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B9CF08E-2C11-9356-2449-543D43D3C09C}"/>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8" name="Footer Placeholder 7">
            <a:extLst>
              <a:ext uri="{FF2B5EF4-FFF2-40B4-BE49-F238E27FC236}">
                <a16:creationId xmlns:a16="http://schemas.microsoft.com/office/drawing/2014/main" id="{28AA4023-3ACA-1F6C-5022-38552B73D0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2A2CBEE-D306-4178-CD02-58AD472E5E91}"/>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3165184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B312-A28D-F5B3-FE90-F1DFE9F981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130C6DF-5DE9-AFC0-952A-F078EDE3004E}"/>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4" name="Footer Placeholder 3">
            <a:extLst>
              <a:ext uri="{FF2B5EF4-FFF2-40B4-BE49-F238E27FC236}">
                <a16:creationId xmlns:a16="http://schemas.microsoft.com/office/drawing/2014/main" id="{E4238022-6927-E46E-11D0-6B40190273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9DF9804-A853-7E81-01C0-9062C218E042}"/>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3461276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E8B8AC-EB8B-B2C5-9C01-6ACB106FF2DB}"/>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3" name="Footer Placeholder 2">
            <a:extLst>
              <a:ext uri="{FF2B5EF4-FFF2-40B4-BE49-F238E27FC236}">
                <a16:creationId xmlns:a16="http://schemas.microsoft.com/office/drawing/2014/main" id="{B3C03651-F0F0-8CEE-88FC-AA450C0ADE4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AD4B605-4917-7BB3-669E-0CF6B0931DDC}"/>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2403156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CCBD5-242B-5825-28B7-2F44CF3803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57067A1-5746-241E-B062-C9F4270F53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1D3A3CF-43BD-CA54-EB4C-CC045CA38F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BB1ACE-BD20-219B-2BEC-EB4031F34215}"/>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6" name="Footer Placeholder 5">
            <a:extLst>
              <a:ext uri="{FF2B5EF4-FFF2-40B4-BE49-F238E27FC236}">
                <a16:creationId xmlns:a16="http://schemas.microsoft.com/office/drawing/2014/main" id="{F894363B-88B0-AB13-9C6B-4FD114E4CD1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C7B498-4E09-485E-A39F-2FEA0C0E2D52}"/>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273524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298C9-983A-A0AB-C902-114F59DF28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6151A3E-8173-41FC-B93C-642B2C5FBF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E91F1F3-DB78-943A-B9B4-FC9EE40303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72C6A7-2E95-C1D7-6578-84BF13BF493C}"/>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6" name="Footer Placeholder 5">
            <a:extLst>
              <a:ext uri="{FF2B5EF4-FFF2-40B4-BE49-F238E27FC236}">
                <a16:creationId xmlns:a16="http://schemas.microsoft.com/office/drawing/2014/main" id="{C350AC8B-8D3D-A055-9068-4E7E8571BA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D96658-DAC8-C973-79EE-9382F46FF9D4}"/>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2196740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10B15-2425-7677-E076-3D9B85BEB5C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F0B209C-7083-6267-A89A-220808FBC16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7E8559-6E9B-EFC4-1431-48E9A1A24957}"/>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5" name="Footer Placeholder 4">
            <a:extLst>
              <a:ext uri="{FF2B5EF4-FFF2-40B4-BE49-F238E27FC236}">
                <a16:creationId xmlns:a16="http://schemas.microsoft.com/office/drawing/2014/main" id="{49903ED5-1331-96FF-CFC7-03E0B4B5DC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D9AABEB-6002-B844-2F87-E6085D165F8D}"/>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1206372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1CD8D9-083D-DDBD-85CF-8E710A709AA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DB1EC73-9EA0-182E-4B63-C5D8BAD77B0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4F2334-528A-D85C-E09E-214AD95B9A29}"/>
              </a:ext>
            </a:extLst>
          </p:cNvPr>
          <p:cNvSpPr>
            <a:spLocks noGrp="1"/>
          </p:cNvSpPr>
          <p:nvPr>
            <p:ph type="dt" sz="half" idx="10"/>
          </p:nvPr>
        </p:nvSpPr>
        <p:spPr/>
        <p:txBody>
          <a:bodyPr/>
          <a:lstStyle/>
          <a:p>
            <a:fld id="{879F9D8A-46AE-4613-B62E-A6DF34F76C4D}" type="datetimeFigureOut">
              <a:rPr lang="en-US" smtClean="0"/>
              <a:t>11/17/2025</a:t>
            </a:fld>
            <a:endParaRPr lang="en-US"/>
          </a:p>
        </p:txBody>
      </p:sp>
      <p:sp>
        <p:nvSpPr>
          <p:cNvPr id="5" name="Footer Placeholder 4">
            <a:extLst>
              <a:ext uri="{FF2B5EF4-FFF2-40B4-BE49-F238E27FC236}">
                <a16:creationId xmlns:a16="http://schemas.microsoft.com/office/drawing/2014/main" id="{7BE1A203-6C97-A442-A6F9-7BF8D3E52C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D92B26-0421-1F83-0966-0EB16D2AA66E}"/>
              </a:ext>
            </a:extLst>
          </p:cNvPr>
          <p:cNvSpPr>
            <a:spLocks noGrp="1"/>
          </p:cNvSpPr>
          <p:nvPr>
            <p:ph type="sldNum" sz="quarter" idx="12"/>
          </p:nvPr>
        </p:nvSpPr>
        <p:spPr/>
        <p:txBody>
          <a:bodyPr/>
          <a:lstStyle/>
          <a:p>
            <a:fld id="{46F73081-C392-4D92-9514-A1E78B61B8EF}" type="slidenum">
              <a:rPr lang="en-US" smtClean="0"/>
              <a:t>‹#›</a:t>
            </a:fld>
            <a:endParaRPr lang="en-US"/>
          </a:p>
        </p:txBody>
      </p:sp>
    </p:spTree>
    <p:extLst>
      <p:ext uri="{BB962C8B-B14F-4D97-AF65-F5344CB8AC3E}">
        <p14:creationId xmlns:p14="http://schemas.microsoft.com/office/powerpoint/2010/main" val="367039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28022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9737322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75202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701663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1_Custom Layout">
    <p:spTree>
      <p:nvGrpSpPr>
        <p:cNvPr id="1" name=""/>
        <p:cNvGrpSpPr/>
        <p:nvPr/>
      </p:nvGrpSpPr>
      <p:grpSpPr>
        <a:xfrm>
          <a:off x="0" y="0"/>
          <a:ext cx="0" cy="0"/>
          <a:chOff x="0" y="0"/>
          <a:chExt cx="0" cy="0"/>
        </a:xfrm>
      </p:grpSpPr>
      <p:sp>
        <p:nvSpPr>
          <p:cNvPr id="2" name="Slide Number Placeholder 18">
            <a:extLst>
              <a:ext uri="{FF2B5EF4-FFF2-40B4-BE49-F238E27FC236}">
                <a16:creationId xmlns:a16="http://schemas.microsoft.com/office/drawing/2014/main" id="{15A18A99-BA4A-847C-DA86-FCCEA6740AB9}"/>
              </a:ext>
            </a:extLst>
          </p:cNvPr>
          <p:cNvSpPr txBox="1">
            <a:spLocks/>
          </p:cNvSpPr>
          <p:nvPr userDrawn="1"/>
        </p:nvSpPr>
        <p:spPr>
          <a:xfrm>
            <a:off x="11635924" y="6379869"/>
            <a:ext cx="437683" cy="30480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7D1368DD-A097-4D2C-81EF-1DD897058DEE}" type="slidenum">
              <a:rPr lang="en-US" sz="1200" smtClean="0">
                <a:latin typeface="Poppins" panose="00000500000000000000" pitchFamily="2" charset="0"/>
                <a:cs typeface="Poppins" panose="00000500000000000000" pitchFamily="2" charset="0"/>
              </a:rPr>
              <a:pPr algn="ctr"/>
              <a:t>‹#›</a:t>
            </a:fld>
            <a:endParaRPr lang="en-US" sz="1200" dirty="0">
              <a:latin typeface="Poppins" panose="00000500000000000000" pitchFamily="2" charset="0"/>
              <a:cs typeface="Poppins" panose="00000500000000000000" pitchFamily="2" charset="0"/>
            </a:endParaRPr>
          </a:p>
        </p:txBody>
      </p:sp>
      <p:cxnSp>
        <p:nvCxnSpPr>
          <p:cNvPr id="3" name="Straight Connector 2">
            <a:extLst>
              <a:ext uri="{FF2B5EF4-FFF2-40B4-BE49-F238E27FC236}">
                <a16:creationId xmlns:a16="http://schemas.microsoft.com/office/drawing/2014/main" id="{53CF4D04-9BFD-7BD4-F9F8-C9FC8F0D10A5}"/>
              </a:ext>
            </a:extLst>
          </p:cNvPr>
          <p:cNvCxnSpPr>
            <a:cxnSpLocks/>
          </p:cNvCxnSpPr>
          <p:nvPr userDrawn="1"/>
        </p:nvCxnSpPr>
        <p:spPr>
          <a:xfrm>
            <a:off x="11683087" y="6378674"/>
            <a:ext cx="0" cy="245233"/>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pic>
        <p:nvPicPr>
          <p:cNvPr id="5" name="Picture 4" descr="A black and white logo&#10;&#10;AI-generated content may be incorrect.">
            <a:extLst>
              <a:ext uri="{FF2B5EF4-FFF2-40B4-BE49-F238E27FC236}">
                <a16:creationId xmlns:a16="http://schemas.microsoft.com/office/drawing/2014/main" id="{E3326E4F-18E4-3627-3B31-C6A85727FB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522691" y="6426241"/>
            <a:ext cx="979027" cy="212055"/>
          </a:xfrm>
          <a:prstGeom prst="rect">
            <a:avLst/>
          </a:prstGeom>
        </p:spPr>
      </p:pic>
    </p:spTree>
    <p:extLst>
      <p:ext uri="{BB962C8B-B14F-4D97-AF65-F5344CB8AC3E}">
        <p14:creationId xmlns:p14="http://schemas.microsoft.com/office/powerpoint/2010/main" val="690328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82E23D8-B7BE-C65F-CBB9-23251BFD24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C86B2DB-F025-9307-3804-7B4613611D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A6EE36-629F-B003-F1C3-44C702E545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9F9D8A-46AE-4613-B62E-A6DF34F76C4D}" type="datetimeFigureOut">
              <a:rPr lang="en-US" smtClean="0"/>
              <a:t>11/17/2025</a:t>
            </a:fld>
            <a:endParaRPr lang="en-US"/>
          </a:p>
        </p:txBody>
      </p:sp>
      <p:sp>
        <p:nvSpPr>
          <p:cNvPr id="5" name="Footer Placeholder 4">
            <a:extLst>
              <a:ext uri="{FF2B5EF4-FFF2-40B4-BE49-F238E27FC236}">
                <a16:creationId xmlns:a16="http://schemas.microsoft.com/office/drawing/2014/main" id="{1088B618-F7BA-F90A-65AC-A1715BD592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20E4935-E4B5-DA3D-2380-8C069B7681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F73081-C392-4D92-9514-A1E78B61B8EF}" type="slidenum">
              <a:rPr lang="en-US" smtClean="0"/>
              <a:t>‹#›</a:t>
            </a:fld>
            <a:endParaRPr lang="en-US"/>
          </a:p>
        </p:txBody>
      </p:sp>
    </p:spTree>
    <p:extLst>
      <p:ext uri="{BB962C8B-B14F-4D97-AF65-F5344CB8AC3E}">
        <p14:creationId xmlns:p14="http://schemas.microsoft.com/office/powerpoint/2010/main" val="3653601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7.png"/><Relationship Id="rId5" Type="http://schemas.openxmlformats.org/officeDocument/2006/relationships/image" Target="../media/image16.jpg"/><Relationship Id="rId4"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png"/><Relationship Id="rId18" Type="http://schemas.openxmlformats.org/officeDocument/2006/relationships/image" Target="../media/image34.png"/><Relationship Id="rId3" Type="http://schemas.openxmlformats.org/officeDocument/2006/relationships/image" Target="../media/image19.png"/><Relationship Id="rId21" Type="http://schemas.openxmlformats.org/officeDocument/2006/relationships/image" Target="../media/image14.png"/><Relationship Id="rId7" Type="http://schemas.openxmlformats.org/officeDocument/2006/relationships/image" Target="../media/image23.png"/><Relationship Id="rId12" Type="http://schemas.openxmlformats.org/officeDocument/2006/relationships/image" Target="../media/image28.png"/><Relationship Id="rId17" Type="http://schemas.openxmlformats.org/officeDocument/2006/relationships/image" Target="../media/image33.png"/><Relationship Id="rId2" Type="http://schemas.openxmlformats.org/officeDocument/2006/relationships/notesSlide" Target="../notesSlides/notesSlide3.xml"/><Relationship Id="rId16" Type="http://schemas.openxmlformats.org/officeDocument/2006/relationships/image" Target="../media/image32.png"/><Relationship Id="rId20" Type="http://schemas.openxmlformats.org/officeDocument/2006/relationships/image" Target="../media/image36.png"/><Relationship Id="rId1" Type="http://schemas.openxmlformats.org/officeDocument/2006/relationships/slideLayout" Target="../slideLayouts/slideLayout14.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png"/><Relationship Id="rId19" Type="http://schemas.openxmlformats.org/officeDocument/2006/relationships/image" Target="../media/image35.png"/><Relationship Id="rId4" Type="http://schemas.openxmlformats.org/officeDocument/2006/relationships/image" Target="../media/image20.png"/><Relationship Id="rId9" Type="http://schemas.openxmlformats.org/officeDocument/2006/relationships/image" Target="../media/image25.png"/><Relationship Id="rId14" Type="http://schemas.openxmlformats.org/officeDocument/2006/relationships/image" Target="../media/image30.png"/></Relationships>
</file>

<file path=ppt/slides/_rels/slide6.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6.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1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54.png"/></Relationships>
</file>

<file path=ppt/slides/_rels/slide1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12" Type="http://schemas.openxmlformats.org/officeDocument/2006/relationships/image" Target="../media/image14.png"/><Relationship Id="rId2" Type="http://schemas.openxmlformats.org/officeDocument/2006/relationships/image" Target="../media/image57.png"/><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image" Target="../media/image66.png"/><Relationship Id="rId5" Type="http://schemas.openxmlformats.org/officeDocument/2006/relationships/image" Target="../media/image60.pn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69.png"/></Relationships>
</file>

<file path=ppt/slides/_rels/slide2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54.png"/><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3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54.pn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5FF324F-5965-0449-1A84-01D28DC0D6C9}"/>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9525"/>
            <a:ext cx="12192000" cy="6877050"/>
          </a:xfrm>
          <a:prstGeom prst="rect">
            <a:avLst/>
          </a:prstGeom>
        </p:spPr>
      </p:pic>
      <p:sp>
        <p:nvSpPr>
          <p:cNvPr id="12" name="Rectangle 11">
            <a:extLst>
              <a:ext uri="{FF2B5EF4-FFF2-40B4-BE49-F238E27FC236}">
                <a16:creationId xmlns:a16="http://schemas.microsoft.com/office/drawing/2014/main" id="{B57F0EE6-307B-7DF4-2232-9336AC316C99}"/>
              </a:ext>
            </a:extLst>
          </p:cNvPr>
          <p:cNvSpPr/>
          <p:nvPr/>
        </p:nvSpPr>
        <p:spPr>
          <a:xfrm>
            <a:off x="0" y="0"/>
            <a:ext cx="12192000" cy="6858000"/>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F71FF43A-C87C-AF11-B40B-08485D54110B}"/>
              </a:ext>
            </a:extLst>
          </p:cNvPr>
          <p:cNvPicPr>
            <a:picLocks noChangeAspect="1"/>
          </p:cNvPicPr>
          <p:nvPr/>
        </p:nvPicPr>
        <p:blipFill>
          <a:blip r:embed="rId3" cstate="screen">
            <a:grayscl/>
            <a:extLst>
              <a:ext uri="{BEBA8EAE-BF5A-486C-A8C5-ECC9F3942E4B}">
                <a14:imgProps xmlns:a14="http://schemas.microsoft.com/office/drawing/2010/main">
                  <a14:imgLayer r:embed="rId4">
                    <a14:imgEffect>
                      <a14:colorTemperature colorTemp="4700"/>
                    </a14:imgEffect>
                    <a14:imgEffect>
                      <a14:saturation sat="400000"/>
                    </a14:imgEffect>
                  </a14:imgLayer>
                </a14:imgProps>
              </a:ext>
              <a:ext uri="{28A0092B-C50C-407E-A947-70E740481C1C}">
                <a14:useLocalDpi xmlns:a14="http://schemas.microsoft.com/office/drawing/2010/main"/>
              </a:ext>
            </a:extLst>
          </a:blip>
          <a:srcRect/>
          <a:stretch/>
        </p:blipFill>
        <p:spPr>
          <a:xfrm>
            <a:off x="5053037" y="-19050"/>
            <a:ext cx="6032598" cy="6877050"/>
          </a:xfrm>
          <a:custGeom>
            <a:avLst/>
            <a:gdLst>
              <a:gd name="connsiteX0" fmla="*/ 12916 w 6032598"/>
              <a:gd name="connsiteY0" fmla="*/ 0 h 6877050"/>
              <a:gd name="connsiteX1" fmla="*/ 5322037 w 6032598"/>
              <a:gd name="connsiteY1" fmla="*/ 0 h 6877050"/>
              <a:gd name="connsiteX2" fmla="*/ 5353441 w 6032598"/>
              <a:gd name="connsiteY2" fmla="*/ 69464 h 6877050"/>
              <a:gd name="connsiteX3" fmla="*/ 6032598 w 6032598"/>
              <a:gd name="connsiteY3" fmla="*/ 3433450 h 6877050"/>
              <a:gd name="connsiteX4" fmla="*/ 5353441 w 6032598"/>
              <a:gd name="connsiteY4" fmla="*/ 6797437 h 6877050"/>
              <a:gd name="connsiteX5" fmla="*/ 5317448 w 6032598"/>
              <a:gd name="connsiteY5" fmla="*/ 6877050 h 6877050"/>
              <a:gd name="connsiteX6" fmla="*/ 0 w 6032598"/>
              <a:gd name="connsiteY6" fmla="*/ 6877050 h 6877050"/>
              <a:gd name="connsiteX7" fmla="*/ 138930 w 6032598"/>
              <a:gd name="connsiteY7" fmla="*/ 6767873 h 6877050"/>
              <a:gd name="connsiteX8" fmla="*/ 1711433 w 6032598"/>
              <a:gd name="connsiteY8" fmla="*/ 3433450 h 6877050"/>
              <a:gd name="connsiteX9" fmla="*/ 138930 w 6032598"/>
              <a:gd name="connsiteY9" fmla="*/ 99028 h 6877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32598" h="6877050">
                <a:moveTo>
                  <a:pt x="12916" y="0"/>
                </a:moveTo>
                <a:lnTo>
                  <a:pt x="5322037" y="0"/>
                </a:lnTo>
                <a:lnTo>
                  <a:pt x="5353441" y="69464"/>
                </a:lnTo>
                <a:cubicBezTo>
                  <a:pt x="5790767" y="1103419"/>
                  <a:pt x="6032598" y="2240193"/>
                  <a:pt x="6032598" y="3433450"/>
                </a:cubicBezTo>
                <a:cubicBezTo>
                  <a:pt x="6032598" y="4626708"/>
                  <a:pt x="5790767" y="5763482"/>
                  <a:pt x="5353441" y="6797437"/>
                </a:cubicBezTo>
                <a:lnTo>
                  <a:pt x="5317448" y="6877050"/>
                </a:lnTo>
                <a:lnTo>
                  <a:pt x="0" y="6877050"/>
                </a:lnTo>
                <a:lnTo>
                  <a:pt x="138930" y="6767873"/>
                </a:lnTo>
                <a:cubicBezTo>
                  <a:pt x="1099297" y="5975307"/>
                  <a:pt x="1711433" y="4775865"/>
                  <a:pt x="1711433" y="3433450"/>
                </a:cubicBezTo>
                <a:cubicBezTo>
                  <a:pt x="1711433" y="2091036"/>
                  <a:pt x="1099297" y="891593"/>
                  <a:pt x="138930" y="99028"/>
                </a:cubicBezTo>
                <a:close/>
              </a:path>
            </a:pathLst>
          </a:custGeom>
          <a:solidFill>
            <a:srgbClr val="0396F8">
              <a:alpha val="0"/>
            </a:srgbClr>
          </a:solidFill>
        </p:spPr>
      </p:pic>
      <p:sp>
        <p:nvSpPr>
          <p:cNvPr id="16" name="TextBox 15">
            <a:extLst>
              <a:ext uri="{FF2B5EF4-FFF2-40B4-BE49-F238E27FC236}">
                <a16:creationId xmlns:a16="http://schemas.microsoft.com/office/drawing/2014/main" id="{993E100A-FC65-45A9-B189-F7A635E592C6}"/>
              </a:ext>
            </a:extLst>
          </p:cNvPr>
          <p:cNvSpPr txBox="1"/>
          <p:nvPr/>
        </p:nvSpPr>
        <p:spPr>
          <a:xfrm>
            <a:off x="8916274" y="6407348"/>
            <a:ext cx="3037601" cy="261610"/>
          </a:xfrm>
          <a:prstGeom prst="rect">
            <a:avLst/>
          </a:prstGeom>
          <a:noFill/>
        </p:spPr>
        <p:txBody>
          <a:bodyPr wrap="square" lIns="0" rIns="0" rtlCol="0">
            <a:spAutoFit/>
          </a:bodyPr>
          <a:lstStyle/>
          <a:p>
            <a:pPr algn="r"/>
            <a:r>
              <a:rPr lang="en-US" sz="1050" dirty="0">
                <a:solidFill>
                  <a:schemeClr val="bg1"/>
                </a:solidFill>
                <a:latin typeface="Montserrat" panose="00000500000000000000" pitchFamily="2" charset="0"/>
              </a:rPr>
              <a:t>alliantgroup.com</a:t>
            </a:r>
          </a:p>
        </p:txBody>
      </p:sp>
      <p:sp>
        <p:nvSpPr>
          <p:cNvPr id="17" name="Title 1">
            <a:extLst>
              <a:ext uri="{FF2B5EF4-FFF2-40B4-BE49-F238E27FC236}">
                <a16:creationId xmlns:a16="http://schemas.microsoft.com/office/drawing/2014/main" id="{AF11A2A5-0A06-3508-DF58-AEFBDAD4F2C0}"/>
              </a:ext>
            </a:extLst>
          </p:cNvPr>
          <p:cNvSpPr txBox="1">
            <a:spLocks/>
          </p:cNvSpPr>
          <p:nvPr/>
        </p:nvSpPr>
        <p:spPr>
          <a:xfrm>
            <a:off x="566952" y="2590309"/>
            <a:ext cx="7449531" cy="838691"/>
          </a:xfrm>
          <a:prstGeom prst="rect">
            <a:avLst/>
          </a:prstGeom>
        </p:spPr>
        <p:txBody>
          <a:bodyPr vert="horz" wrap="square" lIns="0" tIns="0" rIns="0" bIns="0" rtlCol="0" anchor="ctr">
            <a:spAutoFit/>
          </a:bodyPr>
          <a:lstStyle>
            <a:lvl1pPr algn="l" defTabSz="914400" rtl="0" eaLnBrk="1" latinLnBrk="0" hangingPunct="1">
              <a:lnSpc>
                <a:spcPct val="90000"/>
              </a:lnSpc>
              <a:spcBef>
                <a:spcPct val="0"/>
              </a:spcBef>
              <a:buNone/>
              <a:defRPr sz="4400" b="1" i="0" kern="1200">
                <a:solidFill>
                  <a:schemeClr val="tx1"/>
                </a:solidFill>
                <a:latin typeface="Segoe UI" panose="020B0502040204020203" pitchFamily="34" charset="0"/>
                <a:ea typeface="+mj-ea"/>
                <a:cs typeface="Segoe UI" panose="020B0502040204020203" pitchFamily="34" charset="0"/>
              </a:defRPr>
            </a:lvl1pPr>
          </a:lstStyle>
          <a:p>
            <a:r>
              <a:rPr lang="en-US" sz="6000" b="0" spc="-150" dirty="0">
                <a:solidFill>
                  <a:schemeClr val="bg1"/>
                </a:solidFill>
                <a:latin typeface="Poppins" pitchFamily="2" charset="77"/>
                <a:cs typeface="Poppins" pitchFamily="2" charset="77"/>
              </a:rPr>
              <a:t>R&amp;D Tax Credit</a:t>
            </a:r>
            <a:endParaRPr lang="en-US" sz="6000" b="0" spc="-150" dirty="0">
              <a:solidFill>
                <a:srgbClr val="00AAFF"/>
              </a:solidFill>
              <a:latin typeface="Poppins" pitchFamily="2" charset="77"/>
              <a:cs typeface="Poppins" pitchFamily="2" charset="77"/>
            </a:endParaRPr>
          </a:p>
        </p:txBody>
      </p:sp>
      <p:sp>
        <p:nvSpPr>
          <p:cNvPr id="19" name="TextBox 18">
            <a:extLst>
              <a:ext uri="{FF2B5EF4-FFF2-40B4-BE49-F238E27FC236}">
                <a16:creationId xmlns:a16="http://schemas.microsoft.com/office/drawing/2014/main" id="{4C7CFC63-66AE-DFEF-5AD4-DBC5A35E4F60}"/>
              </a:ext>
            </a:extLst>
          </p:cNvPr>
          <p:cNvSpPr txBox="1"/>
          <p:nvPr/>
        </p:nvSpPr>
        <p:spPr>
          <a:xfrm>
            <a:off x="460030" y="3834095"/>
            <a:ext cx="7717811" cy="2185214"/>
          </a:xfrm>
          <a:prstGeom prst="rect">
            <a:avLst/>
          </a:prstGeom>
          <a:noFill/>
        </p:spPr>
        <p:txBody>
          <a:bodyPr wrap="square">
            <a:spAutoFit/>
          </a:bodyPr>
          <a:lstStyle/>
          <a:p>
            <a:pPr>
              <a:spcBef>
                <a:spcPts val="600"/>
              </a:spcBef>
            </a:pPr>
            <a:r>
              <a:rPr lang="en-US" sz="2000" b="1" dirty="0">
                <a:latin typeface="Poppins" pitchFamily="2" charset="77"/>
                <a:cs typeface="Poppins" pitchFamily="2" charset="77"/>
              </a:rPr>
              <a:t>Presented by</a:t>
            </a:r>
          </a:p>
          <a:p>
            <a:pPr>
              <a:spcBef>
                <a:spcPts val="600"/>
              </a:spcBef>
            </a:pPr>
            <a:r>
              <a:rPr lang="pt-BR" sz="2000" dirty="0">
                <a:solidFill>
                  <a:schemeClr val="bg1"/>
                </a:solidFill>
                <a:latin typeface="Poppins" pitchFamily="2" charset="77"/>
                <a:cs typeface="Poppins" pitchFamily="2" charset="77"/>
              </a:rPr>
              <a:t>Tyler Noesser – Managing Director</a:t>
            </a:r>
          </a:p>
          <a:p>
            <a:pPr>
              <a:spcBef>
                <a:spcPts val="600"/>
              </a:spcBef>
            </a:pPr>
            <a:r>
              <a:rPr lang="pt-BR" sz="2000" dirty="0">
                <a:solidFill>
                  <a:schemeClr val="bg1"/>
                </a:solidFill>
                <a:latin typeface="Poppins" pitchFamily="2" charset="77"/>
                <a:cs typeface="Poppins" pitchFamily="2" charset="77"/>
              </a:rPr>
              <a:t>Eric Hylton - Director</a:t>
            </a:r>
          </a:p>
          <a:p>
            <a:pPr>
              <a:spcBef>
                <a:spcPts val="600"/>
              </a:spcBef>
            </a:pPr>
            <a:endParaRPr lang="pt-BR" sz="2800" dirty="0">
              <a:solidFill>
                <a:schemeClr val="bg1"/>
              </a:solidFill>
              <a:latin typeface="Poppins" pitchFamily="2" charset="77"/>
              <a:cs typeface="Poppins" pitchFamily="2" charset="77"/>
            </a:endParaRPr>
          </a:p>
          <a:p>
            <a:pPr>
              <a:spcBef>
                <a:spcPts val="600"/>
              </a:spcBef>
            </a:pPr>
            <a:endParaRPr lang="pt-BR" sz="2800" dirty="0">
              <a:solidFill>
                <a:schemeClr val="bg1"/>
              </a:solidFill>
              <a:latin typeface="Poppins" pitchFamily="2" charset="77"/>
              <a:cs typeface="Poppins" pitchFamily="2" charset="77"/>
            </a:endParaRPr>
          </a:p>
        </p:txBody>
      </p:sp>
      <p:pic>
        <p:nvPicPr>
          <p:cNvPr id="5" name="Picture 4" descr="A black and white logo&#10;&#10;AI-generated content may be incorrect.">
            <a:extLst>
              <a:ext uri="{FF2B5EF4-FFF2-40B4-BE49-F238E27FC236}">
                <a16:creationId xmlns:a16="http://schemas.microsoft.com/office/drawing/2014/main" id="{C1F09B92-1DA6-FC9B-E3A6-2602D5DDC1A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7726" y="5686896"/>
            <a:ext cx="2198807" cy="476256"/>
          </a:xfrm>
          <a:prstGeom prst="rect">
            <a:avLst/>
          </a:prstGeom>
        </p:spPr>
      </p:pic>
      <p:pic>
        <p:nvPicPr>
          <p:cNvPr id="3" name="Picture 2" descr="A black and white logo&#10;&#10;AI-generated content may be incorrect.">
            <a:extLst>
              <a:ext uri="{FF2B5EF4-FFF2-40B4-BE49-F238E27FC236}">
                <a16:creationId xmlns:a16="http://schemas.microsoft.com/office/drawing/2014/main" id="{582E52EA-308E-507C-1178-01DC3FC20C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7726" y="780933"/>
            <a:ext cx="2655570" cy="1203076"/>
          </a:xfrm>
          <a:prstGeom prst="rect">
            <a:avLst/>
          </a:prstGeom>
        </p:spPr>
      </p:pic>
    </p:spTree>
    <p:extLst>
      <p:ext uri="{BB962C8B-B14F-4D97-AF65-F5344CB8AC3E}">
        <p14:creationId xmlns:p14="http://schemas.microsoft.com/office/powerpoint/2010/main" val="3831711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A tall building with glass windows&#10;&#10;AI-generated content may be incorrect.">
            <a:extLst>
              <a:ext uri="{FF2B5EF4-FFF2-40B4-BE49-F238E27FC236}">
                <a16:creationId xmlns:a16="http://schemas.microsoft.com/office/drawing/2014/main" id="{70387993-3CA6-3CCC-182E-D013714962E9}"/>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 y="0"/>
            <a:ext cx="4915490" cy="6857143"/>
          </a:xfrm>
          <a:custGeom>
            <a:avLst/>
            <a:gdLst>
              <a:gd name="csX0" fmla="*/ 0 w 4915490"/>
              <a:gd name="csY0" fmla="*/ 0 h 6857143"/>
              <a:gd name="csX1" fmla="*/ 3878606 w 4915490"/>
              <a:gd name="csY1" fmla="*/ 0 h 6857143"/>
              <a:gd name="csX2" fmla="*/ 4915490 w 4915490"/>
              <a:gd name="csY2" fmla="*/ 1028571 h 6857143"/>
              <a:gd name="csX3" fmla="*/ 4915490 w 4915490"/>
              <a:gd name="csY3" fmla="*/ 5828572 h 6857143"/>
              <a:gd name="csX4" fmla="*/ 3878606 w 4915490"/>
              <a:gd name="csY4" fmla="*/ 6857143 h 6857143"/>
              <a:gd name="csX5" fmla="*/ 0 w 4915490"/>
              <a:gd name="csY5" fmla="*/ 6857143 h 6857143"/>
            </a:gdLst>
            <a:ahLst/>
            <a:cxnLst>
              <a:cxn ang="0">
                <a:pos x="csX0" y="csY0"/>
              </a:cxn>
              <a:cxn ang="0">
                <a:pos x="csX1" y="csY1"/>
              </a:cxn>
              <a:cxn ang="0">
                <a:pos x="csX2" y="csY2"/>
              </a:cxn>
              <a:cxn ang="0">
                <a:pos x="csX3" y="csY3"/>
              </a:cxn>
              <a:cxn ang="0">
                <a:pos x="csX4" y="csY4"/>
              </a:cxn>
              <a:cxn ang="0">
                <a:pos x="csX5" y="csY5"/>
              </a:cxn>
            </a:cxnLst>
            <a:rect l="l" t="t" r="r" b="b"/>
            <a:pathLst>
              <a:path w="4915490" h="6857143">
                <a:moveTo>
                  <a:pt x="0" y="0"/>
                </a:moveTo>
                <a:lnTo>
                  <a:pt x="3878606" y="0"/>
                </a:lnTo>
                <a:cubicBezTo>
                  <a:pt x="4451276" y="0"/>
                  <a:pt x="4915490" y="460509"/>
                  <a:pt x="4915490" y="1028571"/>
                </a:cubicBezTo>
                <a:lnTo>
                  <a:pt x="4915490" y="5828572"/>
                </a:lnTo>
                <a:cubicBezTo>
                  <a:pt x="4915490" y="6396652"/>
                  <a:pt x="4451276" y="6857143"/>
                  <a:pt x="3878606" y="6857143"/>
                </a:cubicBezTo>
                <a:lnTo>
                  <a:pt x="0" y="6857143"/>
                </a:lnTo>
                <a:close/>
              </a:path>
            </a:pathLst>
          </a:custGeom>
        </p:spPr>
      </p:pic>
      <p:sp>
        <p:nvSpPr>
          <p:cNvPr id="18" name="TextBox 17">
            <a:extLst>
              <a:ext uri="{FF2B5EF4-FFF2-40B4-BE49-F238E27FC236}">
                <a16:creationId xmlns:a16="http://schemas.microsoft.com/office/drawing/2014/main" id="{DDD61599-CE08-CB2C-F045-3403331C0E6A}"/>
              </a:ext>
            </a:extLst>
          </p:cNvPr>
          <p:cNvSpPr txBox="1"/>
          <p:nvPr/>
        </p:nvSpPr>
        <p:spPr>
          <a:xfrm>
            <a:off x="5597887" y="2731740"/>
            <a:ext cx="5819788" cy="507831"/>
          </a:xfrm>
          <a:prstGeom prst="rect">
            <a:avLst/>
          </a:prstGeom>
          <a:noFill/>
        </p:spPr>
        <p:txBody>
          <a:bodyPr wrap="square" rtlCol="0">
            <a:spAutoFit/>
          </a:bodyPr>
          <a:lstStyle/>
          <a:p>
            <a:r>
              <a:rPr lang="en-US" sz="900" dirty="0">
                <a:effectLst/>
                <a:latin typeface="Poppins" pitchFamily="2" charset="77"/>
              </a:rPr>
              <a:t>As specialists in emerging technology, we offer our clients outstanding results and support. Your firm can set industry standards for innovation and efficacy using our Generative AI tools and digital workers. </a:t>
            </a:r>
          </a:p>
        </p:txBody>
      </p:sp>
      <p:sp>
        <p:nvSpPr>
          <p:cNvPr id="21" name="TextBox 20">
            <a:extLst>
              <a:ext uri="{FF2B5EF4-FFF2-40B4-BE49-F238E27FC236}">
                <a16:creationId xmlns:a16="http://schemas.microsoft.com/office/drawing/2014/main" id="{F0A7C3E9-04B2-F54D-AB94-DB277209B7E5}"/>
              </a:ext>
            </a:extLst>
          </p:cNvPr>
          <p:cNvSpPr txBox="1"/>
          <p:nvPr/>
        </p:nvSpPr>
        <p:spPr>
          <a:xfrm>
            <a:off x="5597887" y="3670344"/>
            <a:ext cx="5210205" cy="369332"/>
          </a:xfrm>
          <a:prstGeom prst="rect">
            <a:avLst/>
          </a:prstGeom>
          <a:noFill/>
        </p:spPr>
        <p:txBody>
          <a:bodyPr wrap="square" rtlCol="0">
            <a:spAutoFit/>
          </a:bodyPr>
          <a:lstStyle/>
          <a:p>
            <a:r>
              <a:rPr lang="en-US" sz="900" dirty="0">
                <a:effectLst/>
                <a:latin typeface="Poppins" pitchFamily="2" charset="77"/>
              </a:rPr>
              <a:t>Our clients receive the finest remote talent resources, which focus on supporting CPA Firms with Audit, Tax, Advisory, and Accounting Services for businesses. </a:t>
            </a:r>
          </a:p>
        </p:txBody>
      </p:sp>
      <p:sp>
        <p:nvSpPr>
          <p:cNvPr id="26" name="TextBox 25">
            <a:extLst>
              <a:ext uri="{FF2B5EF4-FFF2-40B4-BE49-F238E27FC236}">
                <a16:creationId xmlns:a16="http://schemas.microsoft.com/office/drawing/2014/main" id="{15B47BA8-BB9B-0630-4BB4-FA0E4A4844A7}"/>
              </a:ext>
            </a:extLst>
          </p:cNvPr>
          <p:cNvSpPr txBox="1"/>
          <p:nvPr/>
        </p:nvSpPr>
        <p:spPr>
          <a:xfrm>
            <a:off x="5598518" y="5695467"/>
            <a:ext cx="5589352" cy="507831"/>
          </a:xfrm>
          <a:prstGeom prst="rect">
            <a:avLst/>
          </a:prstGeom>
          <a:noFill/>
        </p:spPr>
        <p:txBody>
          <a:bodyPr wrap="square" rtlCol="0">
            <a:spAutoFit/>
          </a:bodyPr>
          <a:lstStyle/>
          <a:p>
            <a:r>
              <a:rPr lang="en-US" sz="900" dirty="0">
                <a:effectLst/>
                <a:latin typeface="Poppins" pitchFamily="2" charset="77"/>
              </a:rPr>
              <a:t>With unparalleled subject matter expertise in federal, state, and international tax matters, we offer our clients specialized advisory and defense services, including assistance with ERC claim substantiation and audit support.</a:t>
            </a:r>
          </a:p>
        </p:txBody>
      </p:sp>
      <p:sp>
        <p:nvSpPr>
          <p:cNvPr id="3" name="TextBox 2">
            <a:extLst>
              <a:ext uri="{FF2B5EF4-FFF2-40B4-BE49-F238E27FC236}">
                <a16:creationId xmlns:a16="http://schemas.microsoft.com/office/drawing/2014/main" id="{F8057E28-D1E6-CD20-BD86-22BC9BA9E243}"/>
              </a:ext>
            </a:extLst>
          </p:cNvPr>
          <p:cNvSpPr txBox="1"/>
          <p:nvPr/>
        </p:nvSpPr>
        <p:spPr>
          <a:xfrm>
            <a:off x="5600853" y="4501015"/>
            <a:ext cx="5541650" cy="646331"/>
          </a:xfrm>
          <a:prstGeom prst="rect">
            <a:avLst/>
          </a:prstGeom>
          <a:noFill/>
        </p:spPr>
        <p:txBody>
          <a:bodyPr wrap="square" rtlCol="0">
            <a:spAutoFit/>
          </a:bodyPr>
          <a:lstStyle/>
          <a:p>
            <a:r>
              <a:rPr lang="en-US" sz="900" dirty="0">
                <a:effectLst/>
                <a:latin typeface="Poppins" pitchFamily="2" charset="77"/>
              </a:rPr>
              <a:t>We enable organizations to reach their greatest potential by providing technology solutions through our concierge IT and Cyber Security Services. Solutions include 24/7 IT Managed Services, Help Desk, and Security Operations. Our concierge service delivery model includes Managed Detection and Response (MDR), Managed Risk, and Incident Response.  </a:t>
            </a:r>
          </a:p>
        </p:txBody>
      </p:sp>
      <p:sp>
        <p:nvSpPr>
          <p:cNvPr id="4" name="TextBox 3">
            <a:extLst>
              <a:ext uri="{FF2B5EF4-FFF2-40B4-BE49-F238E27FC236}">
                <a16:creationId xmlns:a16="http://schemas.microsoft.com/office/drawing/2014/main" id="{8D4217CC-3553-EDC8-BEA7-826CF399FC7D}"/>
              </a:ext>
            </a:extLst>
          </p:cNvPr>
          <p:cNvSpPr txBox="1"/>
          <p:nvPr/>
        </p:nvSpPr>
        <p:spPr>
          <a:xfrm>
            <a:off x="5584459" y="1863658"/>
            <a:ext cx="5603411" cy="369332"/>
          </a:xfrm>
          <a:prstGeom prst="rect">
            <a:avLst/>
          </a:prstGeom>
          <a:noFill/>
        </p:spPr>
        <p:txBody>
          <a:bodyPr wrap="square" rtlCol="0">
            <a:spAutoFit/>
          </a:bodyPr>
          <a:lstStyle/>
          <a:p>
            <a:r>
              <a:rPr lang="en-US" sz="900" dirty="0">
                <a:effectLst/>
                <a:latin typeface="Poppins" pitchFamily="2" charset="77"/>
              </a:rPr>
              <a:t>Supports small to mid-size businesses in a variety of industries, helping them secure impactful benefit through credits &amp; incentives like R&amp;D and 179D.</a:t>
            </a:r>
          </a:p>
        </p:txBody>
      </p:sp>
      <p:sp>
        <p:nvSpPr>
          <p:cNvPr id="24" name="TextBox 23">
            <a:extLst>
              <a:ext uri="{FF2B5EF4-FFF2-40B4-BE49-F238E27FC236}">
                <a16:creationId xmlns:a16="http://schemas.microsoft.com/office/drawing/2014/main" id="{C1356991-F2FE-31FC-750C-9F18AAA34708}"/>
              </a:ext>
            </a:extLst>
          </p:cNvPr>
          <p:cNvSpPr txBox="1"/>
          <p:nvPr/>
        </p:nvSpPr>
        <p:spPr>
          <a:xfrm>
            <a:off x="5597887" y="719085"/>
            <a:ext cx="5603411" cy="646331"/>
          </a:xfrm>
          <a:prstGeom prst="rect">
            <a:avLst/>
          </a:prstGeom>
          <a:noFill/>
        </p:spPr>
        <p:txBody>
          <a:bodyPr wrap="square" rtlCol="0">
            <a:spAutoFit/>
          </a:bodyPr>
          <a:lstStyle/>
          <a:p>
            <a:r>
              <a:rPr lang="en-US" sz="900" dirty="0">
                <a:effectLst/>
                <a:latin typeface="Poppins" pitchFamily="2" charset="77"/>
              </a:rPr>
              <a:t>Established to prioritize clients’ needs and guide them through their transformation journeys. With over 100 years of combined consulting experience, our experts, al former CEOs, have built successful companies and intimately understand the challenges businesses face during transformation.</a:t>
            </a:r>
          </a:p>
        </p:txBody>
      </p:sp>
      <p:sp>
        <p:nvSpPr>
          <p:cNvPr id="30" name="Rectangle 29">
            <a:extLst>
              <a:ext uri="{FF2B5EF4-FFF2-40B4-BE49-F238E27FC236}">
                <a16:creationId xmlns:a16="http://schemas.microsoft.com/office/drawing/2014/main" id="{6CBB78B7-260C-F97E-019A-CCAF93D4A3BC}"/>
              </a:ext>
            </a:extLst>
          </p:cNvPr>
          <p:cNvSpPr/>
          <p:nvPr/>
        </p:nvSpPr>
        <p:spPr>
          <a:xfrm>
            <a:off x="10058400" y="6203298"/>
            <a:ext cx="1962364" cy="60095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black background with a black square&#10;&#10;AI-generated content may be incorrect.">
            <a:extLst>
              <a:ext uri="{FF2B5EF4-FFF2-40B4-BE49-F238E27FC236}">
                <a16:creationId xmlns:a16="http://schemas.microsoft.com/office/drawing/2014/main" id="{DDA90203-DFA4-079E-A196-90EC5BDAAF2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67262" y="5447392"/>
            <a:ext cx="1566406" cy="188068"/>
          </a:xfrm>
          <a:prstGeom prst="rect">
            <a:avLst/>
          </a:prstGeom>
        </p:spPr>
      </p:pic>
      <p:pic>
        <p:nvPicPr>
          <p:cNvPr id="10" name="Picture 9" descr="A black background with a black square&#10;&#10;AI-generated content may be incorrect.">
            <a:extLst>
              <a:ext uri="{FF2B5EF4-FFF2-40B4-BE49-F238E27FC236}">
                <a16:creationId xmlns:a16="http://schemas.microsoft.com/office/drawing/2014/main" id="{9596EB75-5CBA-06E1-757D-817A5774BE4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690779" y="3440451"/>
            <a:ext cx="1324234" cy="191334"/>
          </a:xfrm>
          <a:prstGeom prst="rect">
            <a:avLst/>
          </a:prstGeom>
        </p:spPr>
      </p:pic>
      <p:pic>
        <p:nvPicPr>
          <p:cNvPr id="11" name="Picture 10" descr="A black background with a black square&#10;&#10;AI-generated content may be incorrect.">
            <a:extLst>
              <a:ext uri="{FF2B5EF4-FFF2-40B4-BE49-F238E27FC236}">
                <a16:creationId xmlns:a16="http://schemas.microsoft.com/office/drawing/2014/main" id="{9EE02119-782E-708E-43CE-90030C0E484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706035" y="4275651"/>
            <a:ext cx="1051058" cy="190580"/>
          </a:xfrm>
          <a:prstGeom prst="rect">
            <a:avLst/>
          </a:prstGeom>
        </p:spPr>
      </p:pic>
      <p:pic>
        <p:nvPicPr>
          <p:cNvPr id="12" name="Picture 11" descr="A black and white logo&#10;&#10;AI-generated content may be incorrect.">
            <a:extLst>
              <a:ext uri="{FF2B5EF4-FFF2-40B4-BE49-F238E27FC236}">
                <a16:creationId xmlns:a16="http://schemas.microsoft.com/office/drawing/2014/main" id="{DD238E46-892D-0BBF-B786-C7F95F0DA4B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684675" y="432699"/>
            <a:ext cx="1899263" cy="268994"/>
          </a:xfrm>
          <a:prstGeom prst="rect">
            <a:avLst/>
          </a:prstGeom>
        </p:spPr>
      </p:pic>
      <p:pic>
        <p:nvPicPr>
          <p:cNvPr id="13" name="Picture 12" descr="A black background with a black square&#10;&#10;AI-generated content may be incorrect.">
            <a:extLst>
              <a:ext uri="{FF2B5EF4-FFF2-40B4-BE49-F238E27FC236}">
                <a16:creationId xmlns:a16="http://schemas.microsoft.com/office/drawing/2014/main" id="{47359AF1-8584-817E-415B-831991CFE881}"/>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687910" y="1569966"/>
            <a:ext cx="1532470" cy="276300"/>
          </a:xfrm>
          <a:prstGeom prst="rect">
            <a:avLst/>
          </a:prstGeom>
        </p:spPr>
      </p:pic>
      <p:pic>
        <p:nvPicPr>
          <p:cNvPr id="16" name="Picture 15" descr="A black background with a black square&#10;&#10;AI-generated content may be incorrect.">
            <a:extLst>
              <a:ext uri="{FF2B5EF4-FFF2-40B4-BE49-F238E27FC236}">
                <a16:creationId xmlns:a16="http://schemas.microsoft.com/office/drawing/2014/main" id="{E0E3AAB2-AE64-46C2-4227-D68756D3995F}"/>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687910" y="2458918"/>
            <a:ext cx="1444763" cy="269176"/>
          </a:xfrm>
          <a:prstGeom prst="rect">
            <a:avLst/>
          </a:prstGeom>
        </p:spPr>
      </p:pic>
    </p:spTree>
    <p:extLst>
      <p:ext uri="{BB962C8B-B14F-4D97-AF65-F5344CB8AC3E}">
        <p14:creationId xmlns:p14="http://schemas.microsoft.com/office/powerpoint/2010/main" val="7347412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45197F6-F108-BD47-D6A6-E2252DC9B3AD}"/>
              </a:ext>
            </a:extLst>
          </p:cNvPr>
          <p:cNvPicPr>
            <a:picLocks noChangeAspect="1"/>
          </p:cNvPicPr>
          <p:nvPr/>
        </p:nvPicPr>
        <p:blipFill>
          <a:blip r:embed="rId2" cstate="screen">
            <a:alphaModFix amt="18000"/>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a:stretch/>
        </p:blipFill>
        <p:spPr>
          <a:xfrm>
            <a:off x="-29050" y="0"/>
            <a:ext cx="12300154" cy="6898248"/>
          </a:xfrm>
          <a:prstGeom prst="rect">
            <a:avLst/>
          </a:prstGeom>
        </p:spPr>
      </p:pic>
      <p:grpSp>
        <p:nvGrpSpPr>
          <p:cNvPr id="5" name="Group 4">
            <a:extLst>
              <a:ext uri="{FF2B5EF4-FFF2-40B4-BE49-F238E27FC236}">
                <a16:creationId xmlns:a16="http://schemas.microsoft.com/office/drawing/2014/main" id="{C97F56A4-E3C4-FB0A-3FF6-65F6362C522C}"/>
              </a:ext>
            </a:extLst>
          </p:cNvPr>
          <p:cNvGrpSpPr/>
          <p:nvPr/>
        </p:nvGrpSpPr>
        <p:grpSpPr>
          <a:xfrm>
            <a:off x="328097" y="2174225"/>
            <a:ext cx="11535806" cy="2773502"/>
            <a:chOff x="453477" y="2475014"/>
            <a:chExt cx="11535806" cy="2773502"/>
          </a:xfrm>
        </p:grpSpPr>
        <p:sp>
          <p:nvSpPr>
            <p:cNvPr id="7" name="Oval 6">
              <a:extLst>
                <a:ext uri="{FF2B5EF4-FFF2-40B4-BE49-F238E27FC236}">
                  <a16:creationId xmlns:a16="http://schemas.microsoft.com/office/drawing/2014/main" id="{A4837F25-7C3C-049A-35AF-332307DE6DFA}"/>
                </a:ext>
              </a:extLst>
            </p:cNvPr>
            <p:cNvSpPr/>
            <p:nvPr/>
          </p:nvSpPr>
          <p:spPr>
            <a:xfrm>
              <a:off x="523485" y="2475014"/>
              <a:ext cx="2793304" cy="2773502"/>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n>
                  <a:solidFill>
                    <a:schemeClr val="accent1">
                      <a:shade val="15000"/>
                    </a:schemeClr>
                  </a:solidFill>
                </a:ln>
                <a:noFill/>
              </a:endParaRPr>
            </a:p>
          </p:txBody>
        </p:sp>
        <p:sp>
          <p:nvSpPr>
            <p:cNvPr id="12" name="Oval 11">
              <a:extLst>
                <a:ext uri="{FF2B5EF4-FFF2-40B4-BE49-F238E27FC236}">
                  <a16:creationId xmlns:a16="http://schemas.microsoft.com/office/drawing/2014/main" id="{F7D65533-79EC-B07F-AFE2-CD5478AC2C7E}"/>
                </a:ext>
              </a:extLst>
            </p:cNvPr>
            <p:cNvSpPr/>
            <p:nvPr/>
          </p:nvSpPr>
          <p:spPr>
            <a:xfrm>
              <a:off x="3362959" y="2475014"/>
              <a:ext cx="2793304" cy="2773502"/>
            </a:xfrm>
            <a:prstGeom prst="ellipse">
              <a:avLst/>
            </a:prstGeom>
            <a:solidFill>
              <a:srgbClr val="00B1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4298C317-219E-D5C9-9B8C-36A9EDE12CD5}"/>
                </a:ext>
              </a:extLst>
            </p:cNvPr>
            <p:cNvSpPr/>
            <p:nvPr/>
          </p:nvSpPr>
          <p:spPr>
            <a:xfrm>
              <a:off x="6200313" y="2475014"/>
              <a:ext cx="2793304" cy="2773502"/>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2060"/>
                </a:solidFill>
              </a:endParaRPr>
            </a:p>
          </p:txBody>
        </p:sp>
        <p:sp>
          <p:nvSpPr>
            <p:cNvPr id="16" name="Oval 15">
              <a:extLst>
                <a:ext uri="{FF2B5EF4-FFF2-40B4-BE49-F238E27FC236}">
                  <a16:creationId xmlns:a16="http://schemas.microsoft.com/office/drawing/2014/main" id="{2DCAE4C4-2FEB-B2AD-7923-CD45000E6419}"/>
                </a:ext>
              </a:extLst>
            </p:cNvPr>
            <p:cNvSpPr/>
            <p:nvPr/>
          </p:nvSpPr>
          <p:spPr>
            <a:xfrm>
              <a:off x="9037667" y="2475014"/>
              <a:ext cx="2793304" cy="2773502"/>
            </a:xfrm>
            <a:prstGeom prst="ellipse">
              <a:avLst/>
            </a:prstGeom>
            <a:solidFill>
              <a:schemeClr val="accent2">
                <a:alpha val="71026"/>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EF9EB3-81E7-35DF-4D83-896AFFABADFE}"/>
                </a:ext>
              </a:extLst>
            </p:cNvPr>
            <p:cNvSpPr txBox="1"/>
            <p:nvPr/>
          </p:nvSpPr>
          <p:spPr>
            <a:xfrm>
              <a:off x="453477" y="3588128"/>
              <a:ext cx="2937561" cy="707886"/>
            </a:xfrm>
            <a:prstGeom prst="rect">
              <a:avLst/>
            </a:prstGeom>
            <a:noFill/>
          </p:spPr>
          <p:txBody>
            <a:bodyPr wrap="square">
              <a:spAutoFit/>
            </a:bodyPr>
            <a:lstStyle/>
            <a:p>
              <a:pPr algn="ctr"/>
              <a:r>
                <a:rPr lang="en-US" sz="6000" b="1" baseline="30000" dirty="0">
                  <a:solidFill>
                    <a:srgbClr val="002060"/>
                  </a:solidFill>
                  <a:latin typeface="Poppins" pitchFamily="2" charset="77"/>
                  <a:cs typeface="Poppins" pitchFamily="2" charset="77"/>
                </a:rPr>
                <a:t>70+</a:t>
              </a:r>
            </a:p>
          </p:txBody>
        </p:sp>
        <p:sp>
          <p:nvSpPr>
            <p:cNvPr id="15" name="TextBox 14">
              <a:extLst>
                <a:ext uri="{FF2B5EF4-FFF2-40B4-BE49-F238E27FC236}">
                  <a16:creationId xmlns:a16="http://schemas.microsoft.com/office/drawing/2014/main" id="{D9F82AA4-E65C-1417-39C1-AD34D049B10C}"/>
                </a:ext>
              </a:extLst>
            </p:cNvPr>
            <p:cNvSpPr txBox="1"/>
            <p:nvPr/>
          </p:nvSpPr>
          <p:spPr>
            <a:xfrm>
              <a:off x="481555" y="3996889"/>
              <a:ext cx="2937561" cy="584775"/>
            </a:xfrm>
            <a:prstGeom prst="rect">
              <a:avLst/>
            </a:prstGeom>
            <a:noFill/>
          </p:spPr>
          <p:txBody>
            <a:bodyPr wrap="square">
              <a:spAutoFit/>
            </a:bodyPr>
            <a:lstStyle/>
            <a:p>
              <a:pPr algn="ctr"/>
              <a:r>
                <a:rPr lang="en-US" sz="2400" b="1" baseline="30000" dirty="0">
                  <a:solidFill>
                    <a:srgbClr val="002060"/>
                  </a:solidFill>
                  <a:latin typeface="Poppins" pitchFamily="2" charset="77"/>
                  <a:cs typeface="Poppins" pitchFamily="2" charset="77"/>
                </a:rPr>
                <a:t>Industries </a:t>
              </a:r>
            </a:p>
            <a:p>
              <a:pPr algn="ctr"/>
              <a:r>
                <a:rPr lang="en-US" sz="2400" b="1" baseline="30000" dirty="0">
                  <a:solidFill>
                    <a:srgbClr val="002060"/>
                  </a:solidFill>
                  <a:latin typeface="Poppins" pitchFamily="2" charset="77"/>
                  <a:cs typeface="Poppins" pitchFamily="2" charset="77"/>
                </a:rPr>
                <a:t>Served</a:t>
              </a:r>
            </a:p>
          </p:txBody>
        </p:sp>
        <p:sp>
          <p:nvSpPr>
            <p:cNvPr id="17" name="TextBox 16">
              <a:extLst>
                <a:ext uri="{FF2B5EF4-FFF2-40B4-BE49-F238E27FC236}">
                  <a16:creationId xmlns:a16="http://schemas.microsoft.com/office/drawing/2014/main" id="{482DB031-0AA0-1BF3-BA5F-9162E526DCD9}"/>
                </a:ext>
              </a:extLst>
            </p:cNvPr>
            <p:cNvSpPr txBox="1"/>
            <p:nvPr/>
          </p:nvSpPr>
          <p:spPr>
            <a:xfrm>
              <a:off x="9051722" y="3583223"/>
              <a:ext cx="2937561" cy="707886"/>
            </a:xfrm>
            <a:prstGeom prst="rect">
              <a:avLst/>
            </a:prstGeom>
            <a:noFill/>
          </p:spPr>
          <p:txBody>
            <a:bodyPr wrap="square">
              <a:spAutoFit/>
            </a:bodyPr>
            <a:lstStyle/>
            <a:p>
              <a:pPr algn="ctr"/>
              <a:r>
                <a:rPr lang="en-US" sz="6000" b="1" baseline="30000" dirty="0">
                  <a:solidFill>
                    <a:srgbClr val="002060"/>
                  </a:solidFill>
                  <a:latin typeface="Poppins" pitchFamily="2" charset="77"/>
                  <a:cs typeface="Poppins" pitchFamily="2" charset="77"/>
                </a:rPr>
                <a:t>4,500+</a:t>
              </a:r>
            </a:p>
          </p:txBody>
        </p:sp>
        <p:sp>
          <p:nvSpPr>
            <p:cNvPr id="18" name="TextBox 17">
              <a:extLst>
                <a:ext uri="{FF2B5EF4-FFF2-40B4-BE49-F238E27FC236}">
                  <a16:creationId xmlns:a16="http://schemas.microsoft.com/office/drawing/2014/main" id="{A245E852-F46B-350E-CE7D-C00FBA73BC04}"/>
                </a:ext>
              </a:extLst>
            </p:cNvPr>
            <p:cNvSpPr txBox="1"/>
            <p:nvPr/>
          </p:nvSpPr>
          <p:spPr>
            <a:xfrm>
              <a:off x="3362959" y="4013470"/>
              <a:ext cx="2937561" cy="584775"/>
            </a:xfrm>
            <a:prstGeom prst="rect">
              <a:avLst/>
            </a:prstGeom>
            <a:noFill/>
          </p:spPr>
          <p:txBody>
            <a:bodyPr wrap="square">
              <a:spAutoFit/>
            </a:bodyPr>
            <a:lstStyle/>
            <a:p>
              <a:pPr algn="ctr"/>
              <a:r>
                <a:rPr lang="en-US" sz="2400" b="1" baseline="30000" dirty="0">
                  <a:solidFill>
                    <a:srgbClr val="002060"/>
                  </a:solidFill>
                  <a:latin typeface="Poppins" pitchFamily="2" charset="77"/>
                  <a:cs typeface="Poppins" pitchFamily="2" charset="77"/>
                </a:rPr>
                <a:t>U.S. Businesses</a:t>
              </a:r>
            </a:p>
            <a:p>
              <a:pPr algn="ctr"/>
              <a:r>
                <a:rPr lang="en-US" sz="2400" b="1" baseline="30000" dirty="0">
                  <a:solidFill>
                    <a:srgbClr val="002060"/>
                  </a:solidFill>
                  <a:latin typeface="Poppins" pitchFamily="2" charset="77"/>
                  <a:cs typeface="Poppins" pitchFamily="2" charset="77"/>
                </a:rPr>
                <a:t>Served</a:t>
              </a:r>
            </a:p>
          </p:txBody>
        </p:sp>
        <p:sp>
          <p:nvSpPr>
            <p:cNvPr id="21" name="TextBox 20">
              <a:extLst>
                <a:ext uri="{FF2B5EF4-FFF2-40B4-BE49-F238E27FC236}">
                  <a16:creationId xmlns:a16="http://schemas.microsoft.com/office/drawing/2014/main" id="{963080D6-6B58-2E02-FB18-CDD4D573D8CB}"/>
                </a:ext>
              </a:extLst>
            </p:cNvPr>
            <p:cNvSpPr txBox="1"/>
            <p:nvPr/>
          </p:nvSpPr>
          <p:spPr>
            <a:xfrm>
              <a:off x="3290831" y="3543137"/>
              <a:ext cx="2937561" cy="707886"/>
            </a:xfrm>
            <a:prstGeom prst="rect">
              <a:avLst/>
            </a:prstGeom>
            <a:noFill/>
          </p:spPr>
          <p:txBody>
            <a:bodyPr wrap="square">
              <a:spAutoFit/>
            </a:bodyPr>
            <a:lstStyle/>
            <a:p>
              <a:pPr algn="ctr"/>
              <a:r>
                <a:rPr lang="en-US" sz="6000" b="1" baseline="30000" dirty="0">
                  <a:solidFill>
                    <a:srgbClr val="002060"/>
                  </a:solidFill>
                  <a:latin typeface="Poppins" pitchFamily="2" charset="77"/>
                  <a:cs typeface="Poppins" pitchFamily="2" charset="77"/>
                </a:rPr>
                <a:t>30,000+</a:t>
              </a:r>
            </a:p>
          </p:txBody>
        </p:sp>
        <p:sp>
          <p:nvSpPr>
            <p:cNvPr id="22" name="TextBox 21">
              <a:extLst>
                <a:ext uri="{FF2B5EF4-FFF2-40B4-BE49-F238E27FC236}">
                  <a16:creationId xmlns:a16="http://schemas.microsoft.com/office/drawing/2014/main" id="{57B3FD34-4851-23AC-2021-B41336B668D0}"/>
                </a:ext>
              </a:extLst>
            </p:cNvPr>
            <p:cNvSpPr txBox="1"/>
            <p:nvPr/>
          </p:nvSpPr>
          <p:spPr>
            <a:xfrm>
              <a:off x="8954429" y="4007012"/>
              <a:ext cx="2937561" cy="584775"/>
            </a:xfrm>
            <a:prstGeom prst="rect">
              <a:avLst/>
            </a:prstGeom>
            <a:noFill/>
          </p:spPr>
          <p:txBody>
            <a:bodyPr wrap="square">
              <a:spAutoFit/>
            </a:bodyPr>
            <a:lstStyle/>
            <a:p>
              <a:pPr algn="ctr"/>
              <a:r>
                <a:rPr lang="en-US" sz="2400" b="1" baseline="30000" dirty="0">
                  <a:solidFill>
                    <a:srgbClr val="002060"/>
                  </a:solidFill>
                  <a:latin typeface="Poppins" pitchFamily="2" charset="77"/>
                  <a:cs typeface="Poppins" pitchFamily="2" charset="77"/>
                </a:rPr>
                <a:t>Proud</a:t>
              </a:r>
            </a:p>
            <a:p>
              <a:pPr algn="ctr"/>
              <a:r>
                <a:rPr lang="en-US" sz="2400" b="1" baseline="30000" dirty="0">
                  <a:solidFill>
                    <a:srgbClr val="002060"/>
                  </a:solidFill>
                  <a:latin typeface="Poppins" pitchFamily="2" charset="77"/>
                  <a:cs typeface="Poppins" pitchFamily="2" charset="77"/>
                </a:rPr>
                <a:t>CPA Partners</a:t>
              </a:r>
            </a:p>
          </p:txBody>
        </p:sp>
        <p:sp>
          <p:nvSpPr>
            <p:cNvPr id="9" name="TextBox 8">
              <a:extLst>
                <a:ext uri="{FF2B5EF4-FFF2-40B4-BE49-F238E27FC236}">
                  <a16:creationId xmlns:a16="http://schemas.microsoft.com/office/drawing/2014/main" id="{C92B7606-E775-3CB6-28BE-66D6F6493560}"/>
                </a:ext>
              </a:extLst>
            </p:cNvPr>
            <p:cNvSpPr txBox="1"/>
            <p:nvPr/>
          </p:nvSpPr>
          <p:spPr>
            <a:xfrm>
              <a:off x="6232162" y="3555399"/>
              <a:ext cx="2761456" cy="707886"/>
            </a:xfrm>
            <a:prstGeom prst="rect">
              <a:avLst/>
            </a:prstGeom>
            <a:noFill/>
          </p:spPr>
          <p:txBody>
            <a:bodyPr wrap="square">
              <a:spAutoFit/>
            </a:bodyPr>
            <a:lstStyle/>
            <a:p>
              <a:pPr algn="ctr"/>
              <a:r>
                <a:rPr lang="en-US" sz="6000" b="1" baseline="30000" dirty="0">
                  <a:solidFill>
                    <a:srgbClr val="002060"/>
                  </a:solidFill>
                  <a:latin typeface="Poppins" pitchFamily="2" charset="77"/>
                  <a:cs typeface="Poppins" pitchFamily="2" charset="77"/>
                </a:rPr>
                <a:t>25 Years</a:t>
              </a:r>
            </a:p>
          </p:txBody>
        </p:sp>
        <p:sp>
          <p:nvSpPr>
            <p:cNvPr id="10" name="TextBox 9">
              <a:extLst>
                <a:ext uri="{FF2B5EF4-FFF2-40B4-BE49-F238E27FC236}">
                  <a16:creationId xmlns:a16="http://schemas.microsoft.com/office/drawing/2014/main" id="{06EB9864-AF39-7BE6-8481-093DFAAC5F45}"/>
                </a:ext>
              </a:extLst>
            </p:cNvPr>
            <p:cNvSpPr txBox="1"/>
            <p:nvPr/>
          </p:nvSpPr>
          <p:spPr>
            <a:xfrm>
              <a:off x="6258512" y="3996889"/>
              <a:ext cx="2735105" cy="584775"/>
            </a:xfrm>
            <a:prstGeom prst="rect">
              <a:avLst/>
            </a:prstGeom>
            <a:noFill/>
          </p:spPr>
          <p:txBody>
            <a:bodyPr wrap="square">
              <a:spAutoFit/>
            </a:bodyPr>
            <a:lstStyle/>
            <a:p>
              <a:pPr algn="ctr"/>
              <a:r>
                <a:rPr lang="en-US" sz="2400" b="1" baseline="30000" dirty="0">
                  <a:latin typeface="Poppins" pitchFamily="2" charset="77"/>
                  <a:cs typeface="Poppins" pitchFamily="2" charset="77"/>
                </a:rPr>
                <a:t>In Tax </a:t>
              </a:r>
            </a:p>
            <a:p>
              <a:pPr algn="ctr"/>
              <a:r>
                <a:rPr lang="en-US" sz="2400" b="1" baseline="30000" dirty="0">
                  <a:latin typeface="Poppins" pitchFamily="2" charset="77"/>
                  <a:cs typeface="Poppins" pitchFamily="2" charset="77"/>
                </a:rPr>
                <a:t>Consulting</a:t>
              </a:r>
            </a:p>
          </p:txBody>
        </p:sp>
      </p:grpSp>
      <p:sp>
        <p:nvSpPr>
          <p:cNvPr id="6" name="TextBox 5">
            <a:extLst>
              <a:ext uri="{FF2B5EF4-FFF2-40B4-BE49-F238E27FC236}">
                <a16:creationId xmlns:a16="http://schemas.microsoft.com/office/drawing/2014/main" id="{95E29907-D959-53D0-4577-8565D8DFAFF0}"/>
              </a:ext>
            </a:extLst>
          </p:cNvPr>
          <p:cNvSpPr txBox="1"/>
          <p:nvPr/>
        </p:nvSpPr>
        <p:spPr>
          <a:xfrm>
            <a:off x="-85171" y="1492630"/>
            <a:ext cx="12320208" cy="553998"/>
          </a:xfrm>
          <a:prstGeom prst="rect">
            <a:avLst/>
          </a:prstGeom>
          <a:noFill/>
        </p:spPr>
        <p:txBody>
          <a:bodyPr wrap="square" lIns="0" tIns="0" rIns="0" bIns="0" rtlCol="0">
            <a:spAutoFit/>
          </a:bodyPr>
          <a:lstStyle/>
          <a:p>
            <a:pPr algn="ctr"/>
            <a:r>
              <a:rPr lang="en-US" sz="3600" dirty="0">
                <a:latin typeface="Poppins Medium" pitchFamily="2" charset="77"/>
                <a:cs typeface="Poppins Medium" pitchFamily="2" charset="77"/>
              </a:rPr>
              <a:t>Our History of Success</a:t>
            </a:r>
          </a:p>
        </p:txBody>
      </p:sp>
      <p:sp>
        <p:nvSpPr>
          <p:cNvPr id="2" name="TextBox 1">
            <a:extLst>
              <a:ext uri="{FF2B5EF4-FFF2-40B4-BE49-F238E27FC236}">
                <a16:creationId xmlns:a16="http://schemas.microsoft.com/office/drawing/2014/main" id="{6B35FD4B-4E10-7067-8451-065142A4529E}"/>
              </a:ext>
            </a:extLst>
          </p:cNvPr>
          <p:cNvSpPr txBox="1"/>
          <p:nvPr/>
        </p:nvSpPr>
        <p:spPr>
          <a:xfrm>
            <a:off x="-57092" y="5265116"/>
            <a:ext cx="12320208" cy="991297"/>
          </a:xfrm>
          <a:prstGeom prst="rect">
            <a:avLst/>
          </a:prstGeom>
          <a:noFill/>
        </p:spPr>
        <p:txBody>
          <a:bodyPr wrap="square" lIns="0" tIns="0" rIns="0" bIns="0" rtlCol="0">
            <a:spAutoFit/>
          </a:bodyPr>
          <a:lstStyle/>
          <a:p>
            <a:pPr algn="ctr">
              <a:lnSpc>
                <a:spcPts val="3800"/>
              </a:lnSpc>
            </a:pPr>
            <a:r>
              <a:rPr lang="en-US" sz="3600" dirty="0">
                <a:solidFill>
                  <a:srgbClr val="002060"/>
                </a:solidFill>
                <a:latin typeface="Poppins Medium" pitchFamily="2" charset="77"/>
                <a:cs typeface="Poppins Medium" pitchFamily="2" charset="77"/>
              </a:rPr>
              <a:t>Billions of Dollars </a:t>
            </a:r>
          </a:p>
          <a:p>
            <a:pPr algn="ctr">
              <a:lnSpc>
                <a:spcPts val="3800"/>
              </a:lnSpc>
            </a:pPr>
            <a:r>
              <a:rPr lang="en-US" sz="3600" dirty="0">
                <a:solidFill>
                  <a:srgbClr val="002060"/>
                </a:solidFill>
                <a:latin typeface="Poppins Medium" pitchFamily="2" charset="77"/>
                <a:cs typeface="Poppins Medium" pitchFamily="2" charset="77"/>
              </a:rPr>
              <a:t>in Incentives Delivered </a:t>
            </a:r>
          </a:p>
        </p:txBody>
      </p:sp>
      <p:pic>
        <p:nvPicPr>
          <p:cNvPr id="8" name="Picture 7" descr="A black and white logo&#10;&#10;AI-generated content may be incorrect.">
            <a:extLst>
              <a:ext uri="{FF2B5EF4-FFF2-40B4-BE49-F238E27FC236}">
                <a16:creationId xmlns:a16="http://schemas.microsoft.com/office/drawing/2014/main" id="{7A011EAA-8A30-B3B2-E31C-16171F0B313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16973" y="626036"/>
            <a:ext cx="2116334" cy="458393"/>
          </a:xfrm>
          <a:prstGeom prst="rect">
            <a:avLst/>
          </a:prstGeom>
        </p:spPr>
      </p:pic>
    </p:spTree>
    <p:extLst>
      <p:ext uri="{BB962C8B-B14F-4D97-AF65-F5344CB8AC3E}">
        <p14:creationId xmlns:p14="http://schemas.microsoft.com/office/powerpoint/2010/main" val="1388554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CDDF1-E5B7-4874-C770-6B820AEBC5F5}"/>
            </a:ext>
          </a:extLst>
        </p:cNvPr>
        <p:cNvGrpSpPr/>
        <p:nvPr/>
      </p:nvGrpSpPr>
      <p:grpSpPr>
        <a:xfrm>
          <a:off x="0" y="0"/>
          <a:ext cx="0" cy="0"/>
          <a:chOff x="0" y="0"/>
          <a:chExt cx="0" cy="0"/>
        </a:xfrm>
      </p:grpSpPr>
      <p:pic>
        <p:nvPicPr>
          <p:cNvPr id="23" name="Picture 22" descr="A graduation cap and a pen&#10;&#10;AI-generated content may be incorrect.">
            <a:extLst>
              <a:ext uri="{FF2B5EF4-FFF2-40B4-BE49-F238E27FC236}">
                <a16:creationId xmlns:a16="http://schemas.microsoft.com/office/drawing/2014/main" id="{B1BE84A7-17DC-BF24-2BE7-9B029EFE7497}"/>
              </a:ext>
            </a:extLst>
          </p:cNvPr>
          <p:cNvPicPr>
            <a:picLocks noChangeAspect="1"/>
          </p:cNvPicPr>
          <p:nvPr/>
        </p:nvPicPr>
        <p:blipFill>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p:blipFill>
        <p:spPr>
          <a:xfrm>
            <a:off x="2" y="-1"/>
            <a:ext cx="12191998" cy="6858001"/>
          </a:xfrm>
          <a:prstGeom prst="rect">
            <a:avLst/>
          </a:prstGeom>
        </p:spPr>
      </p:pic>
      <p:sp>
        <p:nvSpPr>
          <p:cNvPr id="24" name="Rectangle 23">
            <a:extLst>
              <a:ext uri="{FF2B5EF4-FFF2-40B4-BE49-F238E27FC236}">
                <a16:creationId xmlns:a16="http://schemas.microsoft.com/office/drawing/2014/main" id="{725D9693-6A26-A67F-951D-0DAA4650C3B5}"/>
              </a:ext>
            </a:extLst>
          </p:cNvPr>
          <p:cNvSpPr/>
          <p:nvPr/>
        </p:nvSpPr>
        <p:spPr>
          <a:xfrm>
            <a:off x="-6" y="0"/>
            <a:ext cx="12192002" cy="6858002"/>
          </a:xfrm>
          <a:prstGeom prst="rect">
            <a:avLst/>
          </a:prstGeom>
          <a:solidFill>
            <a:schemeClr val="tx1">
              <a:alpha val="7825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034F1C78-3846-BE11-E6FE-1DB7EF01B3E6}"/>
              </a:ext>
            </a:extLst>
          </p:cNvPr>
          <p:cNvSpPr txBox="1"/>
          <p:nvPr/>
        </p:nvSpPr>
        <p:spPr>
          <a:xfrm>
            <a:off x="5652726" y="1921347"/>
            <a:ext cx="6311153" cy="4134465"/>
          </a:xfrm>
          <a:prstGeom prst="rect">
            <a:avLst/>
          </a:prstGeom>
          <a:noFill/>
        </p:spPr>
        <p:txBody>
          <a:bodyPr wrap="square">
            <a:spAutoFit/>
          </a:bodyPr>
          <a:lstStyle/>
          <a:p>
            <a:r>
              <a:rPr lang="en-US" sz="3200" dirty="0">
                <a:solidFill>
                  <a:srgbClr val="FFC000"/>
                </a:solidFill>
                <a:latin typeface="Poppins" pitchFamily="2" charset="77"/>
                <a:cs typeface="Poppins" pitchFamily="2" charset="77"/>
              </a:rPr>
              <a:t>Our 2025 alliant Engineering </a:t>
            </a:r>
          </a:p>
          <a:p>
            <a:r>
              <a:rPr lang="en-US" sz="3200" dirty="0">
                <a:solidFill>
                  <a:srgbClr val="FFC000"/>
                </a:solidFill>
                <a:latin typeface="Poppins" pitchFamily="2" charset="77"/>
                <a:cs typeface="Poppins" pitchFamily="2" charset="77"/>
              </a:rPr>
              <a:t>Scholarship Winner!</a:t>
            </a:r>
          </a:p>
          <a:p>
            <a:pPr>
              <a:lnSpc>
                <a:spcPts val="7600"/>
              </a:lnSpc>
            </a:pPr>
            <a:r>
              <a:rPr lang="en-US" sz="8000" dirty="0">
                <a:solidFill>
                  <a:schemeClr val="bg1"/>
                </a:solidFill>
                <a:latin typeface="Poppins" pitchFamily="2" charset="77"/>
                <a:cs typeface="Poppins" pitchFamily="2" charset="77"/>
              </a:rPr>
              <a:t>Brynn Reese</a:t>
            </a:r>
            <a:endParaRPr lang="en-US" dirty="0">
              <a:solidFill>
                <a:schemeClr val="bg1"/>
              </a:solidFill>
              <a:latin typeface="Poppins" pitchFamily="2" charset="77"/>
              <a:cs typeface="Poppins" pitchFamily="2" charset="77"/>
            </a:endParaRPr>
          </a:p>
          <a:p>
            <a:r>
              <a:rPr lang="en-US" dirty="0">
                <a:solidFill>
                  <a:srgbClr val="FFC001"/>
                </a:solidFill>
                <a:latin typeface="Poppins" pitchFamily="2" charset="77"/>
                <a:cs typeface="Poppins" pitchFamily="2" charset="77"/>
              </a:rPr>
              <a:t>Brynn is currently a Sophomore at </a:t>
            </a:r>
          </a:p>
          <a:p>
            <a:r>
              <a:rPr lang="en-US" dirty="0">
                <a:solidFill>
                  <a:srgbClr val="FFC001"/>
                </a:solidFill>
                <a:latin typeface="Poppins" pitchFamily="2" charset="77"/>
                <a:cs typeface="Poppins" pitchFamily="2" charset="77"/>
              </a:rPr>
              <a:t>Ohio Northern University majoring in Civil Engineering</a:t>
            </a:r>
          </a:p>
          <a:p>
            <a:pPr algn="ctr"/>
            <a:endParaRPr lang="en-US" dirty="0">
              <a:solidFill>
                <a:srgbClr val="FFC001"/>
              </a:solidFill>
            </a:endParaRPr>
          </a:p>
          <a:p>
            <a:pPr algn="ctr"/>
            <a:endParaRPr lang="en-US" b="0" i="0" u="none" strike="noStrike" dirty="0">
              <a:solidFill>
                <a:srgbClr val="00AFFF"/>
              </a:solidFill>
              <a:effectLst/>
              <a:latin typeface="Poppins" pitchFamily="2" charset="77"/>
              <a:cs typeface="Poppins" pitchFamily="2" charset="77"/>
            </a:endParaRPr>
          </a:p>
        </p:txBody>
      </p:sp>
      <p:sp>
        <p:nvSpPr>
          <p:cNvPr id="19" name="TextBox 18">
            <a:extLst>
              <a:ext uri="{FF2B5EF4-FFF2-40B4-BE49-F238E27FC236}">
                <a16:creationId xmlns:a16="http://schemas.microsoft.com/office/drawing/2014/main" id="{CA7945C1-E7E0-CCFA-48C4-5CEE3C5C30A1}"/>
              </a:ext>
            </a:extLst>
          </p:cNvPr>
          <p:cNvSpPr txBox="1"/>
          <p:nvPr/>
        </p:nvSpPr>
        <p:spPr>
          <a:xfrm>
            <a:off x="7809138" y="802188"/>
            <a:ext cx="387721" cy="938719"/>
          </a:xfrm>
          <a:prstGeom prst="rect">
            <a:avLst/>
          </a:prstGeom>
          <a:noFill/>
        </p:spPr>
        <p:txBody>
          <a:bodyPr wrap="square">
            <a:spAutoFit/>
          </a:bodyPr>
          <a:lstStyle/>
          <a:p>
            <a:pPr algn="ctr"/>
            <a:r>
              <a:rPr lang="en-US" sz="5500" u="none" strike="noStrike" dirty="0">
                <a:solidFill>
                  <a:schemeClr val="bg2"/>
                </a:solidFill>
                <a:effectLst/>
                <a:latin typeface="Poppins Thin" pitchFamily="2" charset="77"/>
                <a:cs typeface="Poppins Thin" pitchFamily="2" charset="77"/>
              </a:rPr>
              <a:t>&amp;</a:t>
            </a:r>
            <a:endParaRPr lang="en-US" u="none" strike="noStrike" dirty="0">
              <a:solidFill>
                <a:schemeClr val="bg2"/>
              </a:solidFill>
              <a:effectLst/>
              <a:latin typeface="Poppins Thin" pitchFamily="2" charset="77"/>
              <a:cs typeface="Poppins Thin" pitchFamily="2" charset="77"/>
            </a:endParaRPr>
          </a:p>
        </p:txBody>
      </p:sp>
      <p:pic>
        <p:nvPicPr>
          <p:cNvPr id="2" name="Picture 1">
            <a:extLst>
              <a:ext uri="{FF2B5EF4-FFF2-40B4-BE49-F238E27FC236}">
                <a16:creationId xmlns:a16="http://schemas.microsoft.com/office/drawing/2014/main" id="{C9B1509F-3BDA-D418-B154-7BC20C25E6BC}"/>
              </a:ext>
            </a:extLst>
          </p:cNvPr>
          <p:cNvPicPr>
            <a:picLocks noChangeAspect="1"/>
          </p:cNvPicPr>
          <p:nvPr/>
        </p:nvPicPr>
        <p:blipFill>
          <a:blip r:embed="rId5"/>
          <a:srcRect l="7915" r="5737"/>
          <a:stretch>
            <a:fillRect/>
          </a:stretch>
        </p:blipFill>
        <p:spPr>
          <a:xfrm>
            <a:off x="-6" y="-860"/>
            <a:ext cx="5424616" cy="6857142"/>
          </a:xfrm>
          <a:custGeom>
            <a:avLst/>
            <a:gdLst>
              <a:gd name="csX0" fmla="*/ 0 w 4915490"/>
              <a:gd name="csY0" fmla="*/ 0 h 6857143"/>
              <a:gd name="csX1" fmla="*/ 3878606 w 4915490"/>
              <a:gd name="csY1" fmla="*/ 0 h 6857143"/>
              <a:gd name="csX2" fmla="*/ 4915490 w 4915490"/>
              <a:gd name="csY2" fmla="*/ 1028571 h 6857143"/>
              <a:gd name="csX3" fmla="*/ 4915490 w 4915490"/>
              <a:gd name="csY3" fmla="*/ 5828572 h 6857143"/>
              <a:gd name="csX4" fmla="*/ 3878606 w 4915490"/>
              <a:gd name="csY4" fmla="*/ 6857143 h 6857143"/>
              <a:gd name="csX5" fmla="*/ 0 w 4915490"/>
              <a:gd name="csY5" fmla="*/ 6857143 h 6857143"/>
            </a:gdLst>
            <a:ahLst/>
            <a:cxnLst>
              <a:cxn ang="0">
                <a:pos x="csX0" y="csY0"/>
              </a:cxn>
              <a:cxn ang="0">
                <a:pos x="csX1" y="csY1"/>
              </a:cxn>
              <a:cxn ang="0">
                <a:pos x="csX2" y="csY2"/>
              </a:cxn>
              <a:cxn ang="0">
                <a:pos x="csX3" y="csY3"/>
              </a:cxn>
              <a:cxn ang="0">
                <a:pos x="csX4" y="csY4"/>
              </a:cxn>
              <a:cxn ang="0">
                <a:pos x="csX5" y="csY5"/>
              </a:cxn>
            </a:cxnLst>
            <a:rect l="l" t="t" r="r" b="b"/>
            <a:pathLst>
              <a:path w="4915490" h="6857143">
                <a:moveTo>
                  <a:pt x="0" y="0"/>
                </a:moveTo>
                <a:lnTo>
                  <a:pt x="3878606" y="0"/>
                </a:lnTo>
                <a:cubicBezTo>
                  <a:pt x="4451276" y="0"/>
                  <a:pt x="4915490" y="460509"/>
                  <a:pt x="4915490" y="1028571"/>
                </a:cubicBezTo>
                <a:lnTo>
                  <a:pt x="4915490" y="5828572"/>
                </a:lnTo>
                <a:cubicBezTo>
                  <a:pt x="4915490" y="6396652"/>
                  <a:pt x="4451276" y="6857143"/>
                  <a:pt x="3878606" y="6857143"/>
                </a:cubicBezTo>
                <a:lnTo>
                  <a:pt x="0" y="6857143"/>
                </a:lnTo>
                <a:close/>
              </a:path>
            </a:pathLst>
          </a:custGeom>
        </p:spPr>
      </p:pic>
      <p:pic>
        <p:nvPicPr>
          <p:cNvPr id="3" name="Picture 2" descr="A white letter on a black background&#10;&#10;AI-generated content may be incorrect.">
            <a:extLst>
              <a:ext uri="{FF2B5EF4-FFF2-40B4-BE49-F238E27FC236}">
                <a16:creationId xmlns:a16="http://schemas.microsoft.com/office/drawing/2014/main" id="{C474E2C2-80F5-2CD4-A90D-CA4C4A455E5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405972" y="1094067"/>
            <a:ext cx="1438356" cy="311544"/>
          </a:xfrm>
          <a:prstGeom prst="rect">
            <a:avLst/>
          </a:prstGeom>
        </p:spPr>
      </p:pic>
      <p:pic>
        <p:nvPicPr>
          <p:cNvPr id="4" name="Picture 3" descr="A white and yellow logo&#10;&#10;AI-generated content may be incorrect.">
            <a:extLst>
              <a:ext uri="{FF2B5EF4-FFF2-40B4-BE49-F238E27FC236}">
                <a16:creationId xmlns:a16="http://schemas.microsoft.com/office/drawing/2014/main" id="{582C8334-D61C-9A3C-FBEE-6D6DF4D99ACB}"/>
              </a:ext>
            </a:extLst>
          </p:cNvPr>
          <p:cNvPicPr>
            <a:picLocks noChangeAspect="1"/>
          </p:cNvPicPr>
          <p:nvPr/>
        </p:nvPicPr>
        <p:blipFill>
          <a:blip r:embed="rId7"/>
          <a:stretch>
            <a:fillRect/>
          </a:stretch>
        </p:blipFill>
        <p:spPr>
          <a:xfrm>
            <a:off x="5737726" y="1027011"/>
            <a:ext cx="1833506" cy="378600"/>
          </a:xfrm>
          <a:prstGeom prst="rect">
            <a:avLst/>
          </a:prstGeom>
        </p:spPr>
      </p:pic>
    </p:spTree>
    <p:extLst>
      <p:ext uri="{BB962C8B-B14F-4D97-AF65-F5344CB8AC3E}">
        <p14:creationId xmlns:p14="http://schemas.microsoft.com/office/powerpoint/2010/main" val="1185822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01E6A-C7DE-990C-11FA-EDA3ED103117}"/>
            </a:ext>
          </a:extLst>
        </p:cNvPr>
        <p:cNvGrpSpPr/>
        <p:nvPr/>
      </p:nvGrpSpPr>
      <p:grpSpPr>
        <a:xfrm>
          <a:off x="0" y="0"/>
          <a:ext cx="0" cy="0"/>
          <a:chOff x="0" y="0"/>
          <a:chExt cx="0" cy="0"/>
        </a:xfrm>
      </p:grpSpPr>
      <p:sp>
        <p:nvSpPr>
          <p:cNvPr id="32" name="Oval 31">
            <a:extLst>
              <a:ext uri="{FF2B5EF4-FFF2-40B4-BE49-F238E27FC236}">
                <a16:creationId xmlns:a16="http://schemas.microsoft.com/office/drawing/2014/main" id="{AE31DCC8-5971-5E9B-2B0E-115312DBCE8E}"/>
              </a:ext>
            </a:extLst>
          </p:cNvPr>
          <p:cNvSpPr/>
          <p:nvPr/>
        </p:nvSpPr>
        <p:spPr>
          <a:xfrm>
            <a:off x="6510419" y="4890544"/>
            <a:ext cx="1308953" cy="1270872"/>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descr="A person in a suit&#10;&#10;AI-generated content may be incorrect.">
            <a:extLst>
              <a:ext uri="{FF2B5EF4-FFF2-40B4-BE49-F238E27FC236}">
                <a16:creationId xmlns:a16="http://schemas.microsoft.com/office/drawing/2014/main" id="{3F1BC411-B499-5D14-A769-E478874CFA3E}"/>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528616" y="4897992"/>
            <a:ext cx="1308954" cy="1270872"/>
          </a:xfrm>
          <a:custGeom>
            <a:avLst/>
            <a:gdLst>
              <a:gd name="connsiteX0" fmla="*/ 654477 w 1308954"/>
              <a:gd name="connsiteY0" fmla="*/ 0 h 1270872"/>
              <a:gd name="connsiteX1" fmla="*/ 1308954 w 1308954"/>
              <a:gd name="connsiteY1" fmla="*/ 635436 h 1270872"/>
              <a:gd name="connsiteX2" fmla="*/ 654477 w 1308954"/>
              <a:gd name="connsiteY2" fmla="*/ 1270872 h 1270872"/>
              <a:gd name="connsiteX3" fmla="*/ 0 w 1308954"/>
              <a:gd name="connsiteY3" fmla="*/ 635436 h 1270872"/>
              <a:gd name="connsiteX4" fmla="*/ 654477 w 1308954"/>
              <a:gd name="connsiteY4" fmla="*/ 0 h 1270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8954" h="1270872">
                <a:moveTo>
                  <a:pt x="654477" y="0"/>
                </a:moveTo>
                <a:cubicBezTo>
                  <a:pt x="1015935" y="0"/>
                  <a:pt x="1308954" y="284494"/>
                  <a:pt x="1308954" y="635436"/>
                </a:cubicBezTo>
                <a:cubicBezTo>
                  <a:pt x="1308954" y="986378"/>
                  <a:pt x="1015935" y="1270872"/>
                  <a:pt x="654477" y="1270872"/>
                </a:cubicBezTo>
                <a:cubicBezTo>
                  <a:pt x="293019" y="1270872"/>
                  <a:pt x="0" y="986378"/>
                  <a:pt x="0" y="635436"/>
                </a:cubicBezTo>
                <a:cubicBezTo>
                  <a:pt x="0" y="284494"/>
                  <a:pt x="293019" y="0"/>
                  <a:pt x="654477" y="0"/>
                </a:cubicBezTo>
                <a:close/>
              </a:path>
            </a:pathLst>
          </a:custGeom>
        </p:spPr>
      </p:pic>
      <p:sp>
        <p:nvSpPr>
          <p:cNvPr id="21" name="Oval 20">
            <a:extLst>
              <a:ext uri="{FF2B5EF4-FFF2-40B4-BE49-F238E27FC236}">
                <a16:creationId xmlns:a16="http://schemas.microsoft.com/office/drawing/2014/main" id="{6A7570F9-B25C-7092-4514-8A6EF2158404}"/>
              </a:ext>
            </a:extLst>
          </p:cNvPr>
          <p:cNvSpPr/>
          <p:nvPr/>
        </p:nvSpPr>
        <p:spPr>
          <a:xfrm>
            <a:off x="1028912" y="1139738"/>
            <a:ext cx="1289720" cy="1289720"/>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person in a suit smiling&#10;&#10;AI-generated content may be incorrect.">
            <a:extLst>
              <a:ext uri="{FF2B5EF4-FFF2-40B4-BE49-F238E27FC236}">
                <a16:creationId xmlns:a16="http://schemas.microsoft.com/office/drawing/2014/main" id="{3F9AAFA9-EB23-F562-3FA2-8DD7E0F0BBA5}"/>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flipH="1">
            <a:off x="1026544" y="1139738"/>
            <a:ext cx="1289720" cy="1289720"/>
          </a:xfrm>
          <a:custGeom>
            <a:avLst/>
            <a:gdLst>
              <a:gd name="connsiteX0" fmla="*/ 644860 w 1289720"/>
              <a:gd name="connsiteY0" fmla="*/ 0 h 1289720"/>
              <a:gd name="connsiteX1" fmla="*/ 0 w 1289720"/>
              <a:gd name="connsiteY1" fmla="*/ 644860 h 1289720"/>
              <a:gd name="connsiteX2" fmla="*/ 644860 w 1289720"/>
              <a:gd name="connsiteY2" fmla="*/ 1289720 h 1289720"/>
              <a:gd name="connsiteX3" fmla="*/ 1289720 w 1289720"/>
              <a:gd name="connsiteY3" fmla="*/ 644860 h 1289720"/>
              <a:gd name="connsiteX4" fmla="*/ 644860 w 1289720"/>
              <a:gd name="connsiteY4" fmla="*/ 0 h 1289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9720" h="1289720">
                <a:moveTo>
                  <a:pt x="644860" y="0"/>
                </a:moveTo>
                <a:cubicBezTo>
                  <a:pt x="288714" y="0"/>
                  <a:pt x="0" y="288714"/>
                  <a:pt x="0" y="644860"/>
                </a:cubicBezTo>
                <a:cubicBezTo>
                  <a:pt x="0" y="1001006"/>
                  <a:pt x="288714" y="1289720"/>
                  <a:pt x="644860" y="1289720"/>
                </a:cubicBezTo>
                <a:cubicBezTo>
                  <a:pt x="1001006" y="1289720"/>
                  <a:pt x="1289720" y="1001006"/>
                  <a:pt x="1289720" y="644860"/>
                </a:cubicBezTo>
                <a:cubicBezTo>
                  <a:pt x="1289720" y="288714"/>
                  <a:pt x="1001006" y="0"/>
                  <a:pt x="644860" y="0"/>
                </a:cubicBezTo>
                <a:close/>
              </a:path>
            </a:pathLst>
          </a:custGeom>
        </p:spPr>
      </p:pic>
      <p:sp>
        <p:nvSpPr>
          <p:cNvPr id="50" name="Oval 49">
            <a:extLst>
              <a:ext uri="{FF2B5EF4-FFF2-40B4-BE49-F238E27FC236}">
                <a16:creationId xmlns:a16="http://schemas.microsoft.com/office/drawing/2014/main" id="{31B34A5C-357B-000C-74A5-E271AF07065E}"/>
              </a:ext>
            </a:extLst>
          </p:cNvPr>
          <p:cNvSpPr/>
          <p:nvPr/>
        </p:nvSpPr>
        <p:spPr>
          <a:xfrm>
            <a:off x="6459864" y="3008977"/>
            <a:ext cx="1308953" cy="1270872"/>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a:extLst>
              <a:ext uri="{FF2B5EF4-FFF2-40B4-BE49-F238E27FC236}">
                <a16:creationId xmlns:a16="http://schemas.microsoft.com/office/drawing/2014/main" id="{D76DDF85-0014-1464-ED32-4F818AEFC718}"/>
              </a:ext>
            </a:extLst>
          </p:cNvPr>
          <p:cNvSpPr/>
          <p:nvPr/>
        </p:nvSpPr>
        <p:spPr>
          <a:xfrm>
            <a:off x="2839007" y="2989256"/>
            <a:ext cx="1329844" cy="1310313"/>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a:extLst>
              <a:ext uri="{FF2B5EF4-FFF2-40B4-BE49-F238E27FC236}">
                <a16:creationId xmlns:a16="http://schemas.microsoft.com/office/drawing/2014/main" id="{D94CE4A2-5F6C-5C25-33E0-7E7630E283EF}"/>
              </a:ext>
            </a:extLst>
          </p:cNvPr>
          <p:cNvSpPr/>
          <p:nvPr/>
        </p:nvSpPr>
        <p:spPr>
          <a:xfrm>
            <a:off x="8369178" y="4871591"/>
            <a:ext cx="1327175" cy="1287037"/>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32CB0C15-5ACA-D61D-2CF0-C760AB8C3DBF}"/>
              </a:ext>
            </a:extLst>
          </p:cNvPr>
          <p:cNvSpPr/>
          <p:nvPr/>
        </p:nvSpPr>
        <p:spPr>
          <a:xfrm>
            <a:off x="4655351" y="4897992"/>
            <a:ext cx="1308953" cy="1270872"/>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1" name="Group 80">
            <a:extLst>
              <a:ext uri="{FF2B5EF4-FFF2-40B4-BE49-F238E27FC236}">
                <a16:creationId xmlns:a16="http://schemas.microsoft.com/office/drawing/2014/main" id="{EA4326B5-F7DA-9B3D-C9A0-4EF00EA00AE5}"/>
              </a:ext>
            </a:extLst>
          </p:cNvPr>
          <p:cNvGrpSpPr/>
          <p:nvPr/>
        </p:nvGrpSpPr>
        <p:grpSpPr>
          <a:xfrm>
            <a:off x="4315711" y="254191"/>
            <a:ext cx="7034934" cy="722442"/>
            <a:chOff x="4153386" y="254191"/>
            <a:chExt cx="7034934" cy="722442"/>
          </a:xfrm>
        </p:grpSpPr>
        <p:sp>
          <p:nvSpPr>
            <p:cNvPr id="16" name="TextBox 15">
              <a:extLst>
                <a:ext uri="{FF2B5EF4-FFF2-40B4-BE49-F238E27FC236}">
                  <a16:creationId xmlns:a16="http://schemas.microsoft.com/office/drawing/2014/main" id="{7530DCE1-0E2D-36FA-D8BF-BB224CE8A96D}"/>
                </a:ext>
              </a:extLst>
            </p:cNvPr>
            <p:cNvSpPr txBox="1"/>
            <p:nvPr/>
          </p:nvSpPr>
          <p:spPr>
            <a:xfrm>
              <a:off x="4434154" y="370808"/>
              <a:ext cx="6754166" cy="584775"/>
            </a:xfrm>
            <a:prstGeom prst="rect">
              <a:avLst/>
            </a:prstGeom>
            <a:noFill/>
          </p:spPr>
          <p:txBody>
            <a:bodyPr wrap="square" lIns="0" rIns="0" rtlCol="0">
              <a:spAutoFit/>
            </a:bodyPr>
            <a:lstStyle/>
            <a:p>
              <a:r>
                <a:rPr lang="en-US" sz="3200" dirty="0">
                  <a:solidFill>
                    <a:srgbClr val="00AAFF"/>
                  </a:solidFill>
                  <a:latin typeface="Poppins Medium" pitchFamily="2" charset="77"/>
                  <a:cs typeface="Poppins Medium" pitchFamily="2" charset="77"/>
                </a:rPr>
                <a:t>Our Strategic Advisory Board</a:t>
              </a:r>
            </a:p>
          </p:txBody>
        </p:sp>
        <p:cxnSp>
          <p:nvCxnSpPr>
            <p:cNvPr id="19" name="Straight Connector 18">
              <a:extLst>
                <a:ext uri="{FF2B5EF4-FFF2-40B4-BE49-F238E27FC236}">
                  <a16:creationId xmlns:a16="http://schemas.microsoft.com/office/drawing/2014/main" id="{86898226-C0AA-69E2-7FFC-2641AB465C47}"/>
                </a:ext>
              </a:extLst>
            </p:cNvPr>
            <p:cNvCxnSpPr>
              <a:cxnSpLocks/>
            </p:cNvCxnSpPr>
            <p:nvPr/>
          </p:nvCxnSpPr>
          <p:spPr>
            <a:xfrm>
              <a:off x="4153386" y="254191"/>
              <a:ext cx="0" cy="722442"/>
            </a:xfrm>
            <a:prstGeom prst="line">
              <a:avLst/>
            </a:prstGeom>
            <a:ln>
              <a:solidFill>
                <a:srgbClr val="00AAFF"/>
              </a:solidFill>
            </a:ln>
          </p:spPr>
          <p:style>
            <a:lnRef idx="1">
              <a:schemeClr val="accent1"/>
            </a:lnRef>
            <a:fillRef idx="0">
              <a:schemeClr val="accent1"/>
            </a:fillRef>
            <a:effectRef idx="0">
              <a:schemeClr val="accent1"/>
            </a:effectRef>
            <a:fontRef idx="minor">
              <a:schemeClr val="tx1"/>
            </a:fontRef>
          </p:style>
        </p:cxnSp>
      </p:grpSp>
      <p:pic>
        <p:nvPicPr>
          <p:cNvPr id="3" name="Picture 2">
            <a:extLst>
              <a:ext uri="{FF2B5EF4-FFF2-40B4-BE49-F238E27FC236}">
                <a16:creationId xmlns:a16="http://schemas.microsoft.com/office/drawing/2014/main" id="{ABDEAAFE-E595-9ACF-A730-E5B41A7030EE}"/>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797251" y="1102773"/>
            <a:ext cx="1371600" cy="1371600"/>
          </a:xfrm>
          <a:prstGeom prst="rect">
            <a:avLst/>
          </a:prstGeom>
        </p:spPr>
      </p:pic>
      <p:pic>
        <p:nvPicPr>
          <p:cNvPr id="4" name="Picture 3">
            <a:extLst>
              <a:ext uri="{FF2B5EF4-FFF2-40B4-BE49-F238E27FC236}">
                <a16:creationId xmlns:a16="http://schemas.microsoft.com/office/drawing/2014/main" id="{3A342AA9-7014-B61F-28E4-84B74E45D97E}"/>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4596479" y="1102773"/>
            <a:ext cx="1371600" cy="1371600"/>
          </a:xfrm>
          <a:prstGeom prst="rect">
            <a:avLst/>
          </a:prstGeom>
        </p:spPr>
      </p:pic>
      <p:pic>
        <p:nvPicPr>
          <p:cNvPr id="5" name="Picture 4">
            <a:extLst>
              <a:ext uri="{FF2B5EF4-FFF2-40B4-BE49-F238E27FC236}">
                <a16:creationId xmlns:a16="http://schemas.microsoft.com/office/drawing/2014/main" id="{959264ED-5385-4E51-9002-215A6AB1DE92}"/>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10085902" y="1099129"/>
            <a:ext cx="1332941" cy="1332941"/>
          </a:xfrm>
          <a:prstGeom prst="rect">
            <a:avLst/>
          </a:prstGeom>
        </p:spPr>
      </p:pic>
      <p:pic>
        <p:nvPicPr>
          <p:cNvPr id="6" name="Picture 5">
            <a:extLst>
              <a:ext uri="{FF2B5EF4-FFF2-40B4-BE49-F238E27FC236}">
                <a16:creationId xmlns:a16="http://schemas.microsoft.com/office/drawing/2014/main" id="{253EFE38-8630-21A3-CB63-E5DC8637C03A}"/>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998690" y="2960204"/>
            <a:ext cx="1371600" cy="1371600"/>
          </a:xfrm>
          <a:prstGeom prst="rect">
            <a:avLst/>
          </a:prstGeom>
          <a:noFill/>
        </p:spPr>
      </p:pic>
      <p:pic>
        <p:nvPicPr>
          <p:cNvPr id="10" name="Picture 9">
            <a:extLst>
              <a:ext uri="{FF2B5EF4-FFF2-40B4-BE49-F238E27FC236}">
                <a16:creationId xmlns:a16="http://schemas.microsoft.com/office/drawing/2014/main" id="{AB9BDC96-F0C5-92E2-9A02-332B1B930D5A}"/>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flipH="1">
            <a:off x="10162683" y="2937437"/>
            <a:ext cx="1371600" cy="1371600"/>
          </a:xfrm>
          <a:prstGeom prst="rect">
            <a:avLst/>
          </a:prstGeom>
          <a:noFill/>
        </p:spPr>
      </p:pic>
      <p:pic>
        <p:nvPicPr>
          <p:cNvPr id="11" name="Picture 10">
            <a:extLst>
              <a:ext uri="{FF2B5EF4-FFF2-40B4-BE49-F238E27FC236}">
                <a16:creationId xmlns:a16="http://schemas.microsoft.com/office/drawing/2014/main" id="{EE194743-A480-FCFD-DED3-76DDD86CD473}"/>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2769969" y="4834946"/>
            <a:ext cx="1371600" cy="1371600"/>
          </a:xfrm>
          <a:prstGeom prst="rect">
            <a:avLst/>
          </a:prstGeom>
          <a:noFill/>
        </p:spPr>
      </p:pic>
      <p:sp>
        <p:nvSpPr>
          <p:cNvPr id="14" name="TextBox 13">
            <a:extLst>
              <a:ext uri="{FF2B5EF4-FFF2-40B4-BE49-F238E27FC236}">
                <a16:creationId xmlns:a16="http://schemas.microsoft.com/office/drawing/2014/main" id="{A1B3B5F1-86BB-2D88-68F8-DE26C158DE27}"/>
              </a:ext>
            </a:extLst>
          </p:cNvPr>
          <p:cNvSpPr txBox="1"/>
          <p:nvPr/>
        </p:nvSpPr>
        <p:spPr>
          <a:xfrm>
            <a:off x="2730248" y="2444994"/>
            <a:ext cx="1505607" cy="369332"/>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Mark Everson</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IRS Commissioner</a:t>
            </a:r>
          </a:p>
        </p:txBody>
      </p:sp>
      <p:sp>
        <p:nvSpPr>
          <p:cNvPr id="15" name="TextBox 14">
            <a:extLst>
              <a:ext uri="{FF2B5EF4-FFF2-40B4-BE49-F238E27FC236}">
                <a16:creationId xmlns:a16="http://schemas.microsoft.com/office/drawing/2014/main" id="{1FAC5F87-8256-8745-FDBE-CC617BAB2FA0}"/>
              </a:ext>
            </a:extLst>
          </p:cNvPr>
          <p:cNvSpPr txBox="1"/>
          <p:nvPr/>
        </p:nvSpPr>
        <p:spPr>
          <a:xfrm>
            <a:off x="4529476" y="2444994"/>
            <a:ext cx="1505607"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Steven Miller</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IRS Acting Commissioner</a:t>
            </a:r>
          </a:p>
        </p:txBody>
      </p:sp>
      <p:sp>
        <p:nvSpPr>
          <p:cNvPr id="17" name="TextBox 16">
            <a:extLst>
              <a:ext uri="{FF2B5EF4-FFF2-40B4-BE49-F238E27FC236}">
                <a16:creationId xmlns:a16="http://schemas.microsoft.com/office/drawing/2014/main" id="{B25EBB76-C9DF-9BA0-FABB-25696BEFAA31}"/>
              </a:ext>
            </a:extLst>
          </p:cNvPr>
          <p:cNvSpPr txBox="1"/>
          <p:nvPr/>
        </p:nvSpPr>
        <p:spPr>
          <a:xfrm>
            <a:off x="8104733" y="2406335"/>
            <a:ext cx="1806410"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Kathy Petronchak</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effectLst/>
                <a:latin typeface="Poppins Light" panose="00000400000000000000" pitchFamily="2" charset="0"/>
                <a:cs typeface="Poppins Light" panose="00000400000000000000" pitchFamily="2" charset="0"/>
              </a:rPr>
              <a:t>Former IRS Commissioner</a:t>
            </a:r>
          </a:p>
          <a:p>
            <a:pPr algn="ctr"/>
            <a:r>
              <a:rPr lang="en-US" sz="800" dirty="0">
                <a:effectLst/>
                <a:latin typeface="Poppins Light" panose="00000400000000000000" pitchFamily="2" charset="0"/>
                <a:cs typeface="Poppins Light" panose="00000400000000000000" pitchFamily="2" charset="0"/>
              </a:rPr>
              <a:t>of SB/SE Division</a:t>
            </a:r>
          </a:p>
        </p:txBody>
      </p:sp>
      <p:sp>
        <p:nvSpPr>
          <p:cNvPr id="38" name="TextBox 37">
            <a:extLst>
              <a:ext uri="{FF2B5EF4-FFF2-40B4-BE49-F238E27FC236}">
                <a16:creationId xmlns:a16="http://schemas.microsoft.com/office/drawing/2014/main" id="{409888E3-92C6-919E-963B-F6C3D3E1D123}"/>
              </a:ext>
            </a:extLst>
          </p:cNvPr>
          <p:cNvSpPr txBox="1"/>
          <p:nvPr/>
        </p:nvSpPr>
        <p:spPr>
          <a:xfrm>
            <a:off x="9873602" y="2391232"/>
            <a:ext cx="1947666"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Eric Hylton</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effectLst/>
                <a:latin typeface="Poppins Light" panose="00000400000000000000" pitchFamily="2" charset="0"/>
                <a:cs typeface="Poppins Light" panose="00000400000000000000" pitchFamily="2" charset="0"/>
              </a:rPr>
              <a:t>Former IRS Commissioner</a:t>
            </a:r>
          </a:p>
          <a:p>
            <a:pPr algn="ctr"/>
            <a:r>
              <a:rPr lang="en-US" sz="800" dirty="0">
                <a:effectLst/>
                <a:latin typeface="Poppins Light" panose="00000400000000000000" pitchFamily="2" charset="0"/>
                <a:cs typeface="Poppins Light" panose="00000400000000000000" pitchFamily="2" charset="0"/>
              </a:rPr>
              <a:t>of SB/SE Division</a:t>
            </a:r>
          </a:p>
        </p:txBody>
      </p:sp>
      <p:sp>
        <p:nvSpPr>
          <p:cNvPr id="40" name="TextBox 39">
            <a:extLst>
              <a:ext uri="{FF2B5EF4-FFF2-40B4-BE49-F238E27FC236}">
                <a16:creationId xmlns:a16="http://schemas.microsoft.com/office/drawing/2014/main" id="{879C9A6D-48DB-28FF-5A0E-CBE46BC614F9}"/>
              </a:ext>
            </a:extLst>
          </p:cNvPr>
          <p:cNvSpPr txBox="1"/>
          <p:nvPr/>
        </p:nvSpPr>
        <p:spPr>
          <a:xfrm>
            <a:off x="681146" y="4302425"/>
            <a:ext cx="2006689"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Dean Zerbe</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Sr. Counsel, United States Senate Finance Committee</a:t>
            </a:r>
          </a:p>
        </p:txBody>
      </p:sp>
      <p:sp>
        <p:nvSpPr>
          <p:cNvPr id="44" name="TextBox 43">
            <a:extLst>
              <a:ext uri="{FF2B5EF4-FFF2-40B4-BE49-F238E27FC236}">
                <a16:creationId xmlns:a16="http://schemas.microsoft.com/office/drawing/2014/main" id="{DA2C9835-E83A-8207-28DA-28A0017ADF43}"/>
              </a:ext>
            </a:extLst>
          </p:cNvPr>
          <p:cNvSpPr txBox="1"/>
          <p:nvPr/>
        </p:nvSpPr>
        <p:spPr>
          <a:xfrm>
            <a:off x="2726454" y="4336085"/>
            <a:ext cx="1505607"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Mike Johanns</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United States Secretary of Agriculture</a:t>
            </a:r>
          </a:p>
        </p:txBody>
      </p:sp>
      <p:sp>
        <p:nvSpPr>
          <p:cNvPr id="46" name="TextBox 45">
            <a:extLst>
              <a:ext uri="{FF2B5EF4-FFF2-40B4-BE49-F238E27FC236}">
                <a16:creationId xmlns:a16="http://schemas.microsoft.com/office/drawing/2014/main" id="{8D6F3C33-BF04-10BA-DCCD-7D30C7865187}"/>
              </a:ext>
            </a:extLst>
          </p:cNvPr>
          <p:cNvSpPr txBox="1"/>
          <p:nvPr/>
        </p:nvSpPr>
        <p:spPr>
          <a:xfrm>
            <a:off x="4569197" y="4325709"/>
            <a:ext cx="1505607"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Heidi Heitkamp</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United States </a:t>
            </a:r>
          </a:p>
          <a:p>
            <a:pPr algn="ctr"/>
            <a:r>
              <a:rPr lang="en-US" sz="800" dirty="0">
                <a:latin typeface="Poppins Light" panose="00000400000000000000" pitchFamily="2" charset="0"/>
                <a:cs typeface="Poppins Light" panose="00000400000000000000" pitchFamily="2" charset="0"/>
              </a:rPr>
              <a:t>Senator for North Dakota</a:t>
            </a:r>
          </a:p>
        </p:txBody>
      </p:sp>
      <p:sp>
        <p:nvSpPr>
          <p:cNvPr id="48" name="TextBox 47">
            <a:extLst>
              <a:ext uri="{FF2B5EF4-FFF2-40B4-BE49-F238E27FC236}">
                <a16:creationId xmlns:a16="http://schemas.microsoft.com/office/drawing/2014/main" id="{3218B8ED-03C5-F0D0-7684-1D3810EEEF85}"/>
              </a:ext>
            </a:extLst>
          </p:cNvPr>
          <p:cNvSpPr txBox="1"/>
          <p:nvPr/>
        </p:nvSpPr>
        <p:spPr>
          <a:xfrm>
            <a:off x="6294185" y="4302425"/>
            <a:ext cx="1753139"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Rick Lazio</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United States Congressman for New York</a:t>
            </a:r>
          </a:p>
        </p:txBody>
      </p:sp>
      <p:sp>
        <p:nvSpPr>
          <p:cNvPr id="52" name="TextBox 51">
            <a:extLst>
              <a:ext uri="{FF2B5EF4-FFF2-40B4-BE49-F238E27FC236}">
                <a16:creationId xmlns:a16="http://schemas.microsoft.com/office/drawing/2014/main" id="{1AF9E916-E6DA-4C82-80D6-24419B35B80D}"/>
              </a:ext>
            </a:extLst>
          </p:cNvPr>
          <p:cNvSpPr txBox="1"/>
          <p:nvPr/>
        </p:nvSpPr>
        <p:spPr>
          <a:xfrm>
            <a:off x="906060" y="6206424"/>
            <a:ext cx="1505607"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Bob Riley</a:t>
            </a:r>
          </a:p>
          <a:p>
            <a:pPr algn="ctr"/>
            <a:r>
              <a:rPr lang="en-US" sz="800" dirty="0">
                <a:latin typeface="Poppins Light" panose="00000400000000000000" pitchFamily="2" charset="0"/>
                <a:cs typeface="Poppins Light" panose="00000400000000000000" pitchFamily="2" charset="0"/>
              </a:rPr>
              <a:t>Former United States</a:t>
            </a:r>
          </a:p>
          <a:p>
            <a:pPr algn="ctr"/>
            <a:r>
              <a:rPr lang="en-US" sz="800" dirty="0">
                <a:latin typeface="Poppins Light" panose="00000400000000000000" pitchFamily="2" charset="0"/>
                <a:cs typeface="Poppins Light" panose="00000400000000000000" pitchFamily="2" charset="0"/>
              </a:rPr>
              <a:t>Governor for Alabama</a:t>
            </a:r>
          </a:p>
        </p:txBody>
      </p:sp>
      <p:sp>
        <p:nvSpPr>
          <p:cNvPr id="58" name="TextBox 57">
            <a:extLst>
              <a:ext uri="{FF2B5EF4-FFF2-40B4-BE49-F238E27FC236}">
                <a16:creationId xmlns:a16="http://schemas.microsoft.com/office/drawing/2014/main" id="{3A94A8A8-9B2F-C684-58CE-1119A753A7A5}"/>
              </a:ext>
            </a:extLst>
          </p:cNvPr>
          <p:cNvSpPr txBox="1"/>
          <p:nvPr/>
        </p:nvSpPr>
        <p:spPr>
          <a:xfrm>
            <a:off x="10046121" y="4287919"/>
            <a:ext cx="1701586"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Joe Crowley</a:t>
            </a:r>
          </a:p>
          <a:p>
            <a:pPr algn="ctr"/>
            <a:r>
              <a:rPr lang="en-US" sz="800" dirty="0">
                <a:latin typeface="Poppins Light" panose="00000400000000000000" pitchFamily="2" charset="0"/>
                <a:cs typeface="Poppins Light" panose="00000400000000000000" pitchFamily="2" charset="0"/>
              </a:rPr>
              <a:t>Former United States Congressman for New York</a:t>
            </a:r>
          </a:p>
        </p:txBody>
      </p:sp>
      <p:sp>
        <p:nvSpPr>
          <p:cNvPr id="60" name="TextBox 59">
            <a:extLst>
              <a:ext uri="{FF2B5EF4-FFF2-40B4-BE49-F238E27FC236}">
                <a16:creationId xmlns:a16="http://schemas.microsoft.com/office/drawing/2014/main" id="{79BF2A5D-8731-744E-A9B4-640A41D6A6E2}"/>
              </a:ext>
            </a:extLst>
          </p:cNvPr>
          <p:cNvSpPr txBox="1"/>
          <p:nvPr/>
        </p:nvSpPr>
        <p:spPr>
          <a:xfrm>
            <a:off x="2486413" y="6190380"/>
            <a:ext cx="1727882"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Rick White</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United States Congressman for Washington</a:t>
            </a:r>
          </a:p>
        </p:txBody>
      </p:sp>
      <p:sp>
        <p:nvSpPr>
          <p:cNvPr id="63" name="TextBox 62">
            <a:extLst>
              <a:ext uri="{FF2B5EF4-FFF2-40B4-BE49-F238E27FC236}">
                <a16:creationId xmlns:a16="http://schemas.microsoft.com/office/drawing/2014/main" id="{B4386FA9-4DBC-8869-0DE1-88A430EAEBE2}"/>
              </a:ext>
            </a:extLst>
          </p:cNvPr>
          <p:cNvSpPr txBox="1"/>
          <p:nvPr/>
        </p:nvSpPr>
        <p:spPr>
          <a:xfrm>
            <a:off x="4261757" y="6174013"/>
            <a:ext cx="2059418"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Erik Paulsen</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United States </a:t>
            </a:r>
          </a:p>
          <a:p>
            <a:pPr algn="ctr"/>
            <a:r>
              <a:rPr lang="en-US" sz="800" dirty="0">
                <a:latin typeface="Poppins Light" panose="00000400000000000000" pitchFamily="2" charset="0"/>
                <a:cs typeface="Poppins Light" panose="00000400000000000000" pitchFamily="2" charset="0"/>
              </a:rPr>
              <a:t>Congressman for Minnesota</a:t>
            </a:r>
          </a:p>
        </p:txBody>
      </p:sp>
      <p:sp>
        <p:nvSpPr>
          <p:cNvPr id="66" name="TextBox 65">
            <a:extLst>
              <a:ext uri="{FF2B5EF4-FFF2-40B4-BE49-F238E27FC236}">
                <a16:creationId xmlns:a16="http://schemas.microsoft.com/office/drawing/2014/main" id="{4BADB0BC-FDDD-A3B8-D68C-AF3932DCC4B7}"/>
              </a:ext>
            </a:extLst>
          </p:cNvPr>
          <p:cNvSpPr txBox="1"/>
          <p:nvPr/>
        </p:nvSpPr>
        <p:spPr>
          <a:xfrm>
            <a:off x="8254597" y="6202816"/>
            <a:ext cx="1505607"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Dr. Robert Ambrose</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Chairman of Robotics &amp; Artificial Intelligence</a:t>
            </a:r>
          </a:p>
        </p:txBody>
      </p:sp>
      <p:pic>
        <p:nvPicPr>
          <p:cNvPr id="68" name="Picture 67">
            <a:extLst>
              <a:ext uri="{FF2B5EF4-FFF2-40B4-BE49-F238E27FC236}">
                <a16:creationId xmlns:a16="http://schemas.microsoft.com/office/drawing/2014/main" id="{B74E1560-5A02-FFB5-F0B1-EFB10228AE19}"/>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973063" y="4847795"/>
            <a:ext cx="1371600" cy="1371600"/>
          </a:xfrm>
          <a:prstGeom prst="rect">
            <a:avLst/>
          </a:prstGeom>
        </p:spPr>
      </p:pic>
      <p:pic>
        <p:nvPicPr>
          <p:cNvPr id="70" name="Picture 69">
            <a:extLst>
              <a:ext uri="{FF2B5EF4-FFF2-40B4-BE49-F238E27FC236}">
                <a16:creationId xmlns:a16="http://schemas.microsoft.com/office/drawing/2014/main" id="{1A9D9CE6-F564-3C2F-3FF5-D77561295726}"/>
              </a:ext>
            </a:extLst>
          </p:cNvPr>
          <p:cNvPicPr>
            <a:picLocks noChangeAspect="1"/>
          </p:cNvPicPr>
          <p:nvPr/>
        </p:nvPicPr>
        <p:blipFill>
          <a:blip r:embed="rId12" cstate="screen">
            <a:extLst>
              <a:ext uri="{28A0092B-C50C-407E-A947-70E740481C1C}">
                <a14:useLocalDpi xmlns:a14="http://schemas.microsoft.com/office/drawing/2010/main"/>
              </a:ext>
            </a:extLst>
          </a:blip>
          <a:srcRect/>
          <a:stretch/>
        </p:blipFill>
        <p:spPr>
          <a:xfrm>
            <a:off x="8315960" y="1082367"/>
            <a:ext cx="1382883" cy="1382883"/>
          </a:xfrm>
          <a:prstGeom prst="rect">
            <a:avLst/>
          </a:prstGeom>
        </p:spPr>
      </p:pic>
      <p:pic>
        <p:nvPicPr>
          <p:cNvPr id="71" name="Picture 70">
            <a:extLst>
              <a:ext uri="{FF2B5EF4-FFF2-40B4-BE49-F238E27FC236}">
                <a16:creationId xmlns:a16="http://schemas.microsoft.com/office/drawing/2014/main" id="{9B00B04F-4727-8A70-A2D3-1A36F416C702}"/>
              </a:ext>
            </a:extLst>
          </p:cNvPr>
          <p:cNvPicPr>
            <a:picLocks noChangeAspect="1"/>
          </p:cNvPicPr>
          <p:nvPr/>
        </p:nvPicPr>
        <p:blipFill>
          <a:blip r:embed="rId13" cstate="screen">
            <a:extLst>
              <a:ext uri="{28A0092B-C50C-407E-A947-70E740481C1C}">
                <a14:useLocalDpi xmlns:a14="http://schemas.microsoft.com/office/drawing/2010/main"/>
              </a:ext>
            </a:extLst>
          </a:blip>
          <a:srcRect/>
          <a:stretch/>
        </p:blipFill>
        <p:spPr>
          <a:xfrm>
            <a:off x="4636200" y="2951665"/>
            <a:ext cx="1371600" cy="1371600"/>
          </a:xfrm>
          <a:prstGeom prst="rect">
            <a:avLst/>
          </a:prstGeom>
        </p:spPr>
      </p:pic>
      <p:sp>
        <p:nvSpPr>
          <p:cNvPr id="72" name="TextBox 71">
            <a:extLst>
              <a:ext uri="{FF2B5EF4-FFF2-40B4-BE49-F238E27FC236}">
                <a16:creationId xmlns:a16="http://schemas.microsoft.com/office/drawing/2014/main" id="{3622528E-0AED-4176-B14E-51F7E8F76A47}"/>
              </a:ext>
            </a:extLst>
          </p:cNvPr>
          <p:cNvSpPr txBox="1"/>
          <p:nvPr/>
        </p:nvSpPr>
        <p:spPr>
          <a:xfrm>
            <a:off x="6116396" y="2435714"/>
            <a:ext cx="2000905"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Darren Guillot</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effectLst/>
                <a:latin typeface="Poppins Light" panose="00000400000000000000" pitchFamily="2" charset="0"/>
                <a:cs typeface="Poppins Light" panose="00000400000000000000" pitchFamily="2" charset="0"/>
              </a:rPr>
              <a:t>Former IRS Commissioner</a:t>
            </a:r>
          </a:p>
          <a:p>
            <a:pPr algn="ctr"/>
            <a:r>
              <a:rPr lang="en-US" sz="800" dirty="0">
                <a:effectLst/>
                <a:latin typeface="Poppins Light" panose="00000400000000000000" pitchFamily="2" charset="0"/>
                <a:cs typeface="Poppins Light" panose="00000400000000000000" pitchFamily="2" charset="0"/>
              </a:rPr>
              <a:t>of SB/SE Division</a:t>
            </a:r>
          </a:p>
        </p:txBody>
      </p:sp>
      <p:pic>
        <p:nvPicPr>
          <p:cNvPr id="73" name="Picture 72">
            <a:extLst>
              <a:ext uri="{FF2B5EF4-FFF2-40B4-BE49-F238E27FC236}">
                <a16:creationId xmlns:a16="http://schemas.microsoft.com/office/drawing/2014/main" id="{EAFC20F0-837D-B0B0-09A2-2EDA03B74CB6}"/>
              </a:ext>
            </a:extLst>
          </p:cNvPr>
          <p:cNvPicPr>
            <a:picLocks noChangeAspect="1"/>
          </p:cNvPicPr>
          <p:nvPr/>
        </p:nvPicPr>
        <p:blipFill>
          <a:blip r:embed="rId14" cstate="screen">
            <a:extLst>
              <a:ext uri="{28A0092B-C50C-407E-A947-70E740481C1C}">
                <a14:useLocalDpi xmlns:a14="http://schemas.microsoft.com/office/drawing/2010/main"/>
              </a:ext>
            </a:extLst>
          </a:blip>
          <a:srcRect/>
          <a:stretch/>
        </p:blipFill>
        <p:spPr>
          <a:xfrm>
            <a:off x="6455227" y="1073394"/>
            <a:ext cx="1371600" cy="1371600"/>
          </a:xfrm>
          <a:prstGeom prst="rect">
            <a:avLst/>
          </a:prstGeom>
        </p:spPr>
      </p:pic>
      <p:pic>
        <p:nvPicPr>
          <p:cNvPr id="74" name="Picture 73">
            <a:extLst>
              <a:ext uri="{FF2B5EF4-FFF2-40B4-BE49-F238E27FC236}">
                <a16:creationId xmlns:a16="http://schemas.microsoft.com/office/drawing/2014/main" id="{D9AD32FB-A065-3B75-DE66-02AF557520BD}"/>
              </a:ext>
            </a:extLst>
          </p:cNvPr>
          <p:cNvPicPr>
            <a:picLocks noChangeAspect="1"/>
          </p:cNvPicPr>
          <p:nvPr/>
        </p:nvPicPr>
        <p:blipFill>
          <a:blip r:embed="rId15" cstate="screen">
            <a:extLst>
              <a:ext uri="{28A0092B-C50C-407E-A947-70E740481C1C}">
                <a14:useLocalDpi xmlns:a14="http://schemas.microsoft.com/office/drawing/2010/main"/>
              </a:ext>
            </a:extLst>
          </a:blip>
          <a:srcRect/>
          <a:stretch/>
        </p:blipFill>
        <p:spPr>
          <a:xfrm>
            <a:off x="10134124" y="4832458"/>
            <a:ext cx="1400160" cy="1400160"/>
          </a:xfrm>
          <a:prstGeom prst="rect">
            <a:avLst/>
          </a:prstGeom>
        </p:spPr>
      </p:pic>
      <p:sp>
        <p:nvSpPr>
          <p:cNvPr id="80" name="TextBox 79">
            <a:extLst>
              <a:ext uri="{FF2B5EF4-FFF2-40B4-BE49-F238E27FC236}">
                <a16:creationId xmlns:a16="http://schemas.microsoft.com/office/drawing/2014/main" id="{B437F6E9-E88C-3A42-15A7-C70F09E648AC}"/>
              </a:ext>
            </a:extLst>
          </p:cNvPr>
          <p:cNvSpPr txBox="1"/>
          <p:nvPr/>
        </p:nvSpPr>
        <p:spPr>
          <a:xfrm>
            <a:off x="10037169" y="6190381"/>
            <a:ext cx="1695059"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Jamie Fowler</a:t>
            </a:r>
            <a:endParaRPr lang="en-US" sz="1000" b="1" dirty="0">
              <a:solidFill>
                <a:schemeClr val="bg1"/>
              </a:solidFill>
              <a:latin typeface="Poppins" panose="00000500000000000000" pitchFamily="2" charset="0"/>
              <a:cs typeface="Poppins" panose="00000500000000000000" pitchFamily="2" charset="0"/>
            </a:endParaRPr>
          </a:p>
          <a:p>
            <a:pPr algn="ctr"/>
            <a:r>
              <a:rPr lang="en-US" sz="800" b="0" i="0" u="none" strike="noStrike" dirty="0">
                <a:effectLst/>
                <a:latin typeface="Poppins Light" panose="00000400000000000000" pitchFamily="2" charset="0"/>
                <a:cs typeface="Poppins Light" panose="00000400000000000000" pitchFamily="2" charset="0"/>
              </a:rPr>
              <a:t>Vice Chair of Intelligent Automation &amp; AI</a:t>
            </a:r>
            <a:endParaRPr lang="en-US" sz="800" dirty="0">
              <a:latin typeface="Poppins Light" panose="00000400000000000000" pitchFamily="2" charset="0"/>
              <a:cs typeface="Poppins Light" panose="00000400000000000000" pitchFamily="2" charset="0"/>
            </a:endParaRPr>
          </a:p>
        </p:txBody>
      </p:sp>
      <p:pic>
        <p:nvPicPr>
          <p:cNvPr id="27" name="Picture 26" descr="A person in a suit and glasses&#10;&#10;Description automatically generated">
            <a:extLst>
              <a:ext uri="{FF2B5EF4-FFF2-40B4-BE49-F238E27FC236}">
                <a16:creationId xmlns:a16="http://schemas.microsoft.com/office/drawing/2014/main" id="{E1FC06ED-EE66-C239-0A80-774EB86C9503}"/>
              </a:ext>
            </a:extLst>
          </p:cNvPr>
          <p:cNvPicPr>
            <a:picLocks noChangeAspect="1"/>
          </p:cNvPicPr>
          <p:nvPr/>
        </p:nvPicPr>
        <p:blipFill>
          <a:blip r:embed="rId16" cstate="screen">
            <a:extLst>
              <a:ext uri="{28A0092B-C50C-407E-A947-70E740481C1C}">
                <a14:useLocalDpi xmlns:a14="http://schemas.microsoft.com/office/drawing/2010/main"/>
              </a:ext>
            </a:extLst>
          </a:blip>
          <a:srcRect/>
          <a:stretch/>
        </p:blipFill>
        <p:spPr>
          <a:xfrm>
            <a:off x="4796333" y="4897992"/>
            <a:ext cx="1167972" cy="1270872"/>
          </a:xfrm>
          <a:custGeom>
            <a:avLst/>
            <a:gdLst>
              <a:gd name="connsiteX0" fmla="*/ 513495 w 1167972"/>
              <a:gd name="connsiteY0" fmla="*/ 0 h 1270872"/>
              <a:gd name="connsiteX1" fmla="*/ 1167972 w 1167972"/>
              <a:gd name="connsiteY1" fmla="*/ 635436 h 1270872"/>
              <a:gd name="connsiteX2" fmla="*/ 513495 w 1167972"/>
              <a:gd name="connsiteY2" fmla="*/ 1270872 h 1270872"/>
              <a:gd name="connsiteX3" fmla="*/ 50710 w 1167972"/>
              <a:gd name="connsiteY3" fmla="*/ 1084758 h 1270872"/>
              <a:gd name="connsiteX4" fmla="*/ 0 w 1167972"/>
              <a:gd name="connsiteY4" fmla="*/ 1025085 h 1270872"/>
              <a:gd name="connsiteX5" fmla="*/ 0 w 1167972"/>
              <a:gd name="connsiteY5" fmla="*/ 245788 h 1270872"/>
              <a:gd name="connsiteX6" fmla="*/ 50710 w 1167972"/>
              <a:gd name="connsiteY6" fmla="*/ 186115 h 1270872"/>
              <a:gd name="connsiteX7" fmla="*/ 513495 w 1167972"/>
              <a:gd name="connsiteY7" fmla="*/ 0 h 1270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67972" h="1270872">
                <a:moveTo>
                  <a:pt x="513495" y="0"/>
                </a:moveTo>
                <a:cubicBezTo>
                  <a:pt x="874953" y="0"/>
                  <a:pt x="1167972" y="284494"/>
                  <a:pt x="1167972" y="635436"/>
                </a:cubicBezTo>
                <a:cubicBezTo>
                  <a:pt x="1167972" y="986378"/>
                  <a:pt x="874953" y="1270872"/>
                  <a:pt x="513495" y="1270872"/>
                </a:cubicBezTo>
                <a:cubicBezTo>
                  <a:pt x="332766" y="1270872"/>
                  <a:pt x="169147" y="1199749"/>
                  <a:pt x="50710" y="1084758"/>
                </a:cubicBezTo>
                <a:lnTo>
                  <a:pt x="0" y="1025085"/>
                </a:lnTo>
                <a:lnTo>
                  <a:pt x="0" y="245788"/>
                </a:lnTo>
                <a:lnTo>
                  <a:pt x="50710" y="186115"/>
                </a:lnTo>
                <a:cubicBezTo>
                  <a:pt x="169147" y="71124"/>
                  <a:pt x="332766" y="0"/>
                  <a:pt x="513495" y="0"/>
                </a:cubicBezTo>
                <a:close/>
              </a:path>
            </a:pathLst>
          </a:custGeom>
          <a:ln>
            <a:noFill/>
          </a:ln>
        </p:spPr>
      </p:pic>
      <p:pic>
        <p:nvPicPr>
          <p:cNvPr id="33" name="Picture 32" descr="A person in a suit and glasses&#10;&#10;Description automatically generated">
            <a:extLst>
              <a:ext uri="{FF2B5EF4-FFF2-40B4-BE49-F238E27FC236}">
                <a16:creationId xmlns:a16="http://schemas.microsoft.com/office/drawing/2014/main" id="{DF5753AB-B6C2-B2C9-D697-C1F556BDF904}"/>
              </a:ext>
            </a:extLst>
          </p:cNvPr>
          <p:cNvPicPr>
            <a:picLocks noChangeAspect="1"/>
          </p:cNvPicPr>
          <p:nvPr/>
        </p:nvPicPr>
        <p:blipFill>
          <a:blip r:embed="rId17" cstate="screen">
            <a:extLst>
              <a:ext uri="{28A0092B-C50C-407E-A947-70E740481C1C}">
                <a14:useLocalDpi xmlns:a14="http://schemas.microsoft.com/office/drawing/2010/main"/>
              </a:ext>
            </a:extLst>
          </a:blip>
          <a:srcRect/>
          <a:stretch/>
        </p:blipFill>
        <p:spPr>
          <a:xfrm>
            <a:off x="8445451" y="4909850"/>
            <a:ext cx="1250902" cy="1270872"/>
          </a:xfrm>
          <a:custGeom>
            <a:avLst/>
            <a:gdLst>
              <a:gd name="connsiteX0" fmla="*/ 596425 w 1250902"/>
              <a:gd name="connsiteY0" fmla="*/ 0 h 1270872"/>
              <a:gd name="connsiteX1" fmla="*/ 1250902 w 1250902"/>
              <a:gd name="connsiteY1" fmla="*/ 635436 h 1270872"/>
              <a:gd name="connsiteX2" fmla="*/ 596425 w 1250902"/>
              <a:gd name="connsiteY2" fmla="*/ 1270872 h 1270872"/>
              <a:gd name="connsiteX3" fmla="*/ 53723 w 1250902"/>
              <a:gd name="connsiteY3" fmla="*/ 990715 h 1270872"/>
              <a:gd name="connsiteX4" fmla="*/ 0 w 1250902"/>
              <a:gd name="connsiteY4" fmla="*/ 894618 h 1270872"/>
              <a:gd name="connsiteX5" fmla="*/ 0 w 1250902"/>
              <a:gd name="connsiteY5" fmla="*/ 376254 h 1270872"/>
              <a:gd name="connsiteX6" fmla="*/ 53723 w 1250902"/>
              <a:gd name="connsiteY6" fmla="*/ 280158 h 1270872"/>
              <a:gd name="connsiteX7" fmla="*/ 596425 w 1250902"/>
              <a:gd name="connsiteY7" fmla="*/ 0 h 1270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50902" h="1270872">
                <a:moveTo>
                  <a:pt x="596425" y="0"/>
                </a:moveTo>
                <a:cubicBezTo>
                  <a:pt x="957883" y="0"/>
                  <a:pt x="1250902" y="284494"/>
                  <a:pt x="1250902" y="635436"/>
                </a:cubicBezTo>
                <a:cubicBezTo>
                  <a:pt x="1250902" y="986378"/>
                  <a:pt x="957883" y="1270872"/>
                  <a:pt x="596425" y="1270872"/>
                </a:cubicBezTo>
                <a:cubicBezTo>
                  <a:pt x="370514" y="1270872"/>
                  <a:pt x="171337" y="1159742"/>
                  <a:pt x="53723" y="990715"/>
                </a:cubicBezTo>
                <a:lnTo>
                  <a:pt x="0" y="894618"/>
                </a:lnTo>
                <a:lnTo>
                  <a:pt x="0" y="376254"/>
                </a:lnTo>
                <a:lnTo>
                  <a:pt x="53723" y="280158"/>
                </a:lnTo>
                <a:cubicBezTo>
                  <a:pt x="171337" y="111131"/>
                  <a:pt x="370514" y="0"/>
                  <a:pt x="596425" y="0"/>
                </a:cubicBezTo>
                <a:close/>
              </a:path>
            </a:pathLst>
          </a:custGeom>
        </p:spPr>
      </p:pic>
      <p:pic>
        <p:nvPicPr>
          <p:cNvPr id="39" name="Picture 38" descr="A person in a suit and tie&#10;&#10;Description automatically generated">
            <a:extLst>
              <a:ext uri="{FF2B5EF4-FFF2-40B4-BE49-F238E27FC236}">
                <a16:creationId xmlns:a16="http://schemas.microsoft.com/office/drawing/2014/main" id="{D8F1EE0D-A5D3-DFC6-7CD9-6A0DEDEA7AA0}"/>
              </a:ext>
            </a:extLst>
          </p:cNvPr>
          <p:cNvPicPr>
            <a:picLocks noChangeAspect="1"/>
          </p:cNvPicPr>
          <p:nvPr/>
        </p:nvPicPr>
        <p:blipFill>
          <a:blip r:embed="rId18" cstate="screen">
            <a:extLst>
              <a:ext uri="{28A0092B-C50C-407E-A947-70E740481C1C}">
                <a14:useLocalDpi xmlns:a14="http://schemas.microsoft.com/office/drawing/2010/main"/>
              </a:ext>
            </a:extLst>
          </a:blip>
          <a:srcRect/>
          <a:stretch/>
        </p:blipFill>
        <p:spPr>
          <a:xfrm>
            <a:off x="2933248" y="3028698"/>
            <a:ext cx="1253619" cy="1270872"/>
          </a:xfrm>
          <a:custGeom>
            <a:avLst/>
            <a:gdLst>
              <a:gd name="connsiteX0" fmla="*/ 340305 w 1214713"/>
              <a:gd name="connsiteY0" fmla="*/ 0 h 1231431"/>
              <a:gd name="connsiteX1" fmla="*/ 780167 w 1214713"/>
              <a:gd name="connsiteY1" fmla="*/ 0 h 1231431"/>
              <a:gd name="connsiteX2" fmla="*/ 814988 w 1214713"/>
              <a:gd name="connsiteY2" fmla="*/ 10495 h 1231431"/>
              <a:gd name="connsiteX3" fmla="*/ 1214713 w 1214713"/>
              <a:gd name="connsiteY3" fmla="*/ 595995 h 1231431"/>
              <a:gd name="connsiteX4" fmla="*/ 560236 w 1214713"/>
              <a:gd name="connsiteY4" fmla="*/ 1231431 h 1231431"/>
              <a:gd name="connsiteX5" fmla="*/ 17533 w 1214713"/>
              <a:gd name="connsiteY5" fmla="*/ 951274 h 1231431"/>
              <a:gd name="connsiteX6" fmla="*/ 0 w 1214713"/>
              <a:gd name="connsiteY6" fmla="*/ 919911 h 1231431"/>
              <a:gd name="connsiteX7" fmla="*/ 0 w 1214713"/>
              <a:gd name="connsiteY7" fmla="*/ 272080 h 1231431"/>
              <a:gd name="connsiteX8" fmla="*/ 17533 w 1214713"/>
              <a:gd name="connsiteY8" fmla="*/ 240717 h 1231431"/>
              <a:gd name="connsiteX9" fmla="*/ 305484 w 1214713"/>
              <a:gd name="connsiteY9" fmla="*/ 10495 h 1231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4713" h="1231431">
                <a:moveTo>
                  <a:pt x="340305" y="0"/>
                </a:moveTo>
                <a:lnTo>
                  <a:pt x="780167" y="0"/>
                </a:lnTo>
                <a:lnTo>
                  <a:pt x="814988" y="10495"/>
                </a:lnTo>
                <a:cubicBezTo>
                  <a:pt x="1049890" y="106959"/>
                  <a:pt x="1214713" y="332789"/>
                  <a:pt x="1214713" y="595995"/>
                </a:cubicBezTo>
                <a:cubicBezTo>
                  <a:pt x="1214713" y="946937"/>
                  <a:pt x="921694" y="1231431"/>
                  <a:pt x="560236" y="1231431"/>
                </a:cubicBezTo>
                <a:cubicBezTo>
                  <a:pt x="334325" y="1231431"/>
                  <a:pt x="135148" y="1120301"/>
                  <a:pt x="17533" y="951274"/>
                </a:cubicBezTo>
                <a:lnTo>
                  <a:pt x="0" y="919911"/>
                </a:lnTo>
                <a:lnTo>
                  <a:pt x="0" y="272080"/>
                </a:lnTo>
                <a:lnTo>
                  <a:pt x="17533" y="240717"/>
                </a:lnTo>
                <a:cubicBezTo>
                  <a:pt x="88102" y="139300"/>
                  <a:pt x="188033" y="58727"/>
                  <a:pt x="305484" y="10495"/>
                </a:cubicBezTo>
                <a:close/>
              </a:path>
            </a:pathLst>
          </a:custGeom>
        </p:spPr>
      </p:pic>
      <p:pic>
        <p:nvPicPr>
          <p:cNvPr id="49" name="Picture 48" descr="A person in a suit and tie&#10;&#10;Description automatically generated">
            <a:extLst>
              <a:ext uri="{FF2B5EF4-FFF2-40B4-BE49-F238E27FC236}">
                <a16:creationId xmlns:a16="http://schemas.microsoft.com/office/drawing/2014/main" id="{27FD1D71-49B4-DCCD-6D65-A0127F8F9B6E}"/>
              </a:ext>
            </a:extLst>
          </p:cNvPr>
          <p:cNvPicPr>
            <a:picLocks noChangeAspect="1"/>
          </p:cNvPicPr>
          <p:nvPr/>
        </p:nvPicPr>
        <p:blipFill>
          <a:blip r:embed="rId19" cstate="screen">
            <a:extLst>
              <a:ext uri="{28A0092B-C50C-407E-A947-70E740481C1C}">
                <a14:useLocalDpi xmlns:a14="http://schemas.microsoft.com/office/drawing/2010/main"/>
              </a:ext>
            </a:extLst>
          </a:blip>
          <a:srcRect/>
          <a:stretch/>
        </p:blipFill>
        <p:spPr>
          <a:xfrm>
            <a:off x="6517323" y="3008977"/>
            <a:ext cx="1247409" cy="1270872"/>
          </a:xfrm>
          <a:custGeom>
            <a:avLst/>
            <a:gdLst>
              <a:gd name="connsiteX0" fmla="*/ 592932 w 1247409"/>
              <a:gd name="connsiteY0" fmla="*/ 0 h 1270872"/>
              <a:gd name="connsiteX1" fmla="*/ 1247409 w 1247409"/>
              <a:gd name="connsiteY1" fmla="*/ 635436 h 1270872"/>
              <a:gd name="connsiteX2" fmla="*/ 592932 w 1247409"/>
              <a:gd name="connsiteY2" fmla="*/ 1270872 h 1270872"/>
              <a:gd name="connsiteX3" fmla="*/ 50230 w 1247409"/>
              <a:gd name="connsiteY3" fmla="*/ 990715 h 1270872"/>
              <a:gd name="connsiteX4" fmla="*/ 0 w 1247409"/>
              <a:gd name="connsiteY4" fmla="*/ 900866 h 1270872"/>
              <a:gd name="connsiteX5" fmla="*/ 0 w 1247409"/>
              <a:gd name="connsiteY5" fmla="*/ 370006 h 1270872"/>
              <a:gd name="connsiteX6" fmla="*/ 50230 w 1247409"/>
              <a:gd name="connsiteY6" fmla="*/ 280158 h 1270872"/>
              <a:gd name="connsiteX7" fmla="*/ 592932 w 1247409"/>
              <a:gd name="connsiteY7" fmla="*/ 0 h 1270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47409" h="1270872">
                <a:moveTo>
                  <a:pt x="592932" y="0"/>
                </a:moveTo>
                <a:cubicBezTo>
                  <a:pt x="954390" y="0"/>
                  <a:pt x="1247409" y="284494"/>
                  <a:pt x="1247409" y="635436"/>
                </a:cubicBezTo>
                <a:cubicBezTo>
                  <a:pt x="1247409" y="986378"/>
                  <a:pt x="954390" y="1270872"/>
                  <a:pt x="592932" y="1270872"/>
                </a:cubicBezTo>
                <a:cubicBezTo>
                  <a:pt x="367021" y="1270872"/>
                  <a:pt x="167844" y="1159742"/>
                  <a:pt x="50230" y="990715"/>
                </a:cubicBezTo>
                <a:lnTo>
                  <a:pt x="0" y="900866"/>
                </a:lnTo>
                <a:lnTo>
                  <a:pt x="0" y="370006"/>
                </a:lnTo>
                <a:lnTo>
                  <a:pt x="50230" y="280158"/>
                </a:lnTo>
                <a:cubicBezTo>
                  <a:pt x="167844" y="111131"/>
                  <a:pt x="367021" y="0"/>
                  <a:pt x="592932" y="0"/>
                </a:cubicBezTo>
                <a:close/>
              </a:path>
            </a:pathLst>
          </a:custGeom>
          <a:ln>
            <a:noFill/>
          </a:ln>
        </p:spPr>
      </p:pic>
      <p:pic>
        <p:nvPicPr>
          <p:cNvPr id="25" name="Picture 24">
            <a:extLst>
              <a:ext uri="{FF2B5EF4-FFF2-40B4-BE49-F238E27FC236}">
                <a16:creationId xmlns:a16="http://schemas.microsoft.com/office/drawing/2014/main" id="{7A195978-F764-EF88-2859-0A20CA976FB1}"/>
              </a:ext>
            </a:extLst>
          </p:cNvPr>
          <p:cNvPicPr>
            <a:picLocks noChangeAspect="1"/>
          </p:cNvPicPr>
          <p:nvPr/>
        </p:nvPicPr>
        <p:blipFill>
          <a:blip r:embed="rId20" cstate="screen">
            <a:extLst>
              <a:ext uri="{28A0092B-C50C-407E-A947-70E740481C1C}">
                <a14:useLocalDpi xmlns:a14="http://schemas.microsoft.com/office/drawing/2010/main"/>
              </a:ext>
            </a:extLst>
          </a:blip>
          <a:srcRect/>
          <a:stretch/>
        </p:blipFill>
        <p:spPr>
          <a:xfrm>
            <a:off x="8279950" y="2935214"/>
            <a:ext cx="1371600" cy="1371600"/>
          </a:xfrm>
          <a:prstGeom prst="rect">
            <a:avLst/>
          </a:prstGeom>
          <a:noFill/>
        </p:spPr>
      </p:pic>
      <p:sp>
        <p:nvSpPr>
          <p:cNvPr id="26" name="TextBox 25">
            <a:extLst>
              <a:ext uri="{FF2B5EF4-FFF2-40B4-BE49-F238E27FC236}">
                <a16:creationId xmlns:a16="http://schemas.microsoft.com/office/drawing/2014/main" id="{5635194D-41CB-3190-36BA-A91A8D8EB1A2}"/>
              </a:ext>
            </a:extLst>
          </p:cNvPr>
          <p:cNvSpPr txBox="1"/>
          <p:nvPr/>
        </p:nvSpPr>
        <p:spPr>
          <a:xfrm>
            <a:off x="7947545" y="4306814"/>
            <a:ext cx="2138357"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Dawn Levy O’Donnell</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Counsel to the U.S. Senate Finance Committee</a:t>
            </a:r>
          </a:p>
        </p:txBody>
      </p:sp>
      <p:sp>
        <p:nvSpPr>
          <p:cNvPr id="23" name="TextBox 22">
            <a:extLst>
              <a:ext uri="{FF2B5EF4-FFF2-40B4-BE49-F238E27FC236}">
                <a16:creationId xmlns:a16="http://schemas.microsoft.com/office/drawing/2014/main" id="{94804912-3530-8CD9-BD22-703187AFA123}"/>
              </a:ext>
            </a:extLst>
          </p:cNvPr>
          <p:cNvSpPr txBox="1"/>
          <p:nvPr/>
        </p:nvSpPr>
        <p:spPr>
          <a:xfrm>
            <a:off x="902342" y="2465250"/>
            <a:ext cx="1505607" cy="369332"/>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Danny Werfel</a:t>
            </a:r>
            <a:endParaRPr lang="en-US" sz="1000" b="1" dirty="0">
              <a:solidFill>
                <a:schemeClr val="bg1"/>
              </a:solidFill>
              <a:latin typeface="Poppins" panose="00000500000000000000" pitchFamily="2" charset="0"/>
              <a:cs typeface="Poppins" panose="00000500000000000000" pitchFamily="2" charset="0"/>
            </a:endParaRPr>
          </a:p>
          <a:p>
            <a:pPr algn="ctr"/>
            <a:r>
              <a:rPr lang="en-US" sz="800" dirty="0">
                <a:latin typeface="Poppins Light" panose="00000400000000000000" pitchFamily="2" charset="0"/>
                <a:cs typeface="Poppins Light" panose="00000400000000000000" pitchFamily="2" charset="0"/>
              </a:rPr>
              <a:t>Former IRS Commissioner</a:t>
            </a:r>
          </a:p>
        </p:txBody>
      </p:sp>
      <p:sp>
        <p:nvSpPr>
          <p:cNvPr id="7" name="TextBox 6">
            <a:extLst>
              <a:ext uri="{FF2B5EF4-FFF2-40B4-BE49-F238E27FC236}">
                <a16:creationId xmlns:a16="http://schemas.microsoft.com/office/drawing/2014/main" id="{5D76DCCC-0F84-7898-593E-FE385F5BE37F}"/>
              </a:ext>
            </a:extLst>
          </p:cNvPr>
          <p:cNvSpPr txBox="1"/>
          <p:nvPr/>
        </p:nvSpPr>
        <p:spPr>
          <a:xfrm>
            <a:off x="6377467" y="6201065"/>
            <a:ext cx="1505607" cy="492443"/>
          </a:xfrm>
          <a:prstGeom prst="rect">
            <a:avLst/>
          </a:prstGeom>
          <a:noFill/>
        </p:spPr>
        <p:txBody>
          <a:bodyPr wrap="square" rtlCol="0">
            <a:spAutoFit/>
          </a:bodyPr>
          <a:lstStyle/>
          <a:p>
            <a:pPr algn="ctr"/>
            <a:r>
              <a:rPr lang="en-US" sz="1000" b="1" dirty="0">
                <a:solidFill>
                  <a:srgbClr val="00AAFF"/>
                </a:solidFill>
                <a:latin typeface="Poppins" panose="00000500000000000000" pitchFamily="2" charset="0"/>
                <a:cs typeface="Poppins" panose="00000500000000000000" pitchFamily="2" charset="0"/>
              </a:rPr>
              <a:t>David Urban</a:t>
            </a:r>
          </a:p>
          <a:p>
            <a:pPr algn="ctr"/>
            <a:r>
              <a:rPr lang="en-US" sz="800" dirty="0">
                <a:latin typeface="Poppins Light" panose="00000400000000000000" pitchFamily="2" charset="0"/>
                <a:cs typeface="Poppins Light" panose="00000400000000000000" pitchFamily="2" charset="0"/>
              </a:rPr>
              <a:t>Former Senior</a:t>
            </a:r>
          </a:p>
          <a:p>
            <a:pPr algn="ctr"/>
            <a:r>
              <a:rPr lang="en-US" sz="800" dirty="0">
                <a:latin typeface="Poppins Light" panose="00000400000000000000" pitchFamily="2" charset="0"/>
                <a:cs typeface="Poppins Light" panose="00000400000000000000" pitchFamily="2" charset="0"/>
              </a:rPr>
              <a:t>Presidential Advisor</a:t>
            </a:r>
          </a:p>
        </p:txBody>
      </p:sp>
      <p:pic>
        <p:nvPicPr>
          <p:cNvPr id="2" name="Picture 1" descr="A black and white logo&#10;&#10;AI-generated content may be incorrect.">
            <a:extLst>
              <a:ext uri="{FF2B5EF4-FFF2-40B4-BE49-F238E27FC236}">
                <a16:creationId xmlns:a16="http://schemas.microsoft.com/office/drawing/2014/main" id="{62D85E83-C945-0ECD-9FA2-02766CAFBC85}"/>
              </a:ext>
            </a:extLst>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1629668" y="370808"/>
            <a:ext cx="2116334" cy="458393"/>
          </a:xfrm>
          <a:prstGeom prst="rect">
            <a:avLst/>
          </a:prstGeom>
        </p:spPr>
      </p:pic>
    </p:spTree>
    <p:extLst>
      <p:ext uri="{BB962C8B-B14F-4D97-AF65-F5344CB8AC3E}">
        <p14:creationId xmlns:p14="http://schemas.microsoft.com/office/powerpoint/2010/main" val="549938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4F4E0617-D38B-9A1F-831B-7354823DDA58}"/>
              </a:ext>
            </a:extLst>
          </p:cNvPr>
          <p:cNvSpPr/>
          <p:nvPr/>
        </p:nvSpPr>
        <p:spPr>
          <a:xfrm>
            <a:off x="1207258" y="2184172"/>
            <a:ext cx="1292829" cy="1314500"/>
          </a:xfrm>
          <a:prstGeom prst="ellipse">
            <a:avLst/>
          </a:prstGeom>
          <a:solidFill>
            <a:srgbClr val="00AA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EF8FE836-86D6-8AC1-52F8-F033F114DA57}"/>
              </a:ext>
            </a:extLst>
          </p:cNvPr>
          <p:cNvSpPr txBox="1"/>
          <p:nvPr/>
        </p:nvSpPr>
        <p:spPr>
          <a:xfrm>
            <a:off x="434706" y="6271502"/>
            <a:ext cx="11322589" cy="477054"/>
          </a:xfrm>
          <a:prstGeom prst="rect">
            <a:avLst/>
          </a:prstGeom>
          <a:noFill/>
        </p:spPr>
        <p:txBody>
          <a:bodyPr wrap="square" rtlCol="0">
            <a:spAutoFit/>
          </a:bodyPr>
          <a:lstStyle/>
          <a:p>
            <a:pPr algn="ctr"/>
            <a:r>
              <a:rPr lang="en-US" sz="1100" b="1" dirty="0">
                <a:latin typeface="Montserrat Black" pitchFamily="2" charset="77"/>
              </a:rPr>
              <a:t>Experienced Industry Professionals Include</a:t>
            </a:r>
            <a:r>
              <a:rPr lang="en-US" sz="1100" b="1" dirty="0">
                <a:latin typeface="Montserrat" pitchFamily="2" charset="77"/>
              </a:rPr>
              <a:t>:</a:t>
            </a:r>
            <a:r>
              <a:rPr lang="en-US" sz="1100" dirty="0">
                <a:latin typeface="Montserrat" pitchFamily="2" charset="77"/>
              </a:rPr>
              <a:t> </a:t>
            </a:r>
            <a:r>
              <a:rPr lang="en-US" sz="1100" b="1" dirty="0">
                <a:latin typeface="Montserrat SemiBold" pitchFamily="2" charset="77"/>
              </a:rPr>
              <a:t>Architects, Biologists, Chemists, Engineers, </a:t>
            </a:r>
            <a:r>
              <a:rPr lang="en-US" sz="1100" b="1" dirty="0" err="1">
                <a:latin typeface="Montserrat SemiBold" pitchFamily="2" charset="77"/>
              </a:rPr>
              <a:t>Phds</a:t>
            </a:r>
            <a:r>
              <a:rPr lang="en-US" sz="1100" b="1" dirty="0">
                <a:latin typeface="Montserrat SemiBold" pitchFamily="2" charset="77"/>
              </a:rPr>
              <a:t>, Software Developers, Scientists &amp; Industry Veterans</a:t>
            </a:r>
          </a:p>
          <a:p>
            <a:pPr algn="ctr"/>
            <a:endParaRPr lang="en-US" sz="1400" dirty="0"/>
          </a:p>
        </p:txBody>
      </p:sp>
      <p:cxnSp>
        <p:nvCxnSpPr>
          <p:cNvPr id="35" name="Straight Connector 34">
            <a:extLst>
              <a:ext uri="{FF2B5EF4-FFF2-40B4-BE49-F238E27FC236}">
                <a16:creationId xmlns:a16="http://schemas.microsoft.com/office/drawing/2014/main" id="{95414FB1-EB2F-2CA9-F878-B9AC6FB8D28A}"/>
              </a:ext>
            </a:extLst>
          </p:cNvPr>
          <p:cNvCxnSpPr>
            <a:cxnSpLocks/>
          </p:cNvCxnSpPr>
          <p:nvPr/>
        </p:nvCxnSpPr>
        <p:spPr>
          <a:xfrm>
            <a:off x="7054378" y="2331794"/>
            <a:ext cx="0" cy="3531032"/>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CFCA861B-0581-FD3E-D129-FA19779700B9}"/>
              </a:ext>
            </a:extLst>
          </p:cNvPr>
          <p:cNvSpPr txBox="1"/>
          <p:nvPr/>
        </p:nvSpPr>
        <p:spPr>
          <a:xfrm>
            <a:off x="1206039" y="1523721"/>
            <a:ext cx="5235704" cy="738664"/>
          </a:xfrm>
          <a:prstGeom prst="rect">
            <a:avLst/>
          </a:prstGeom>
          <a:noFill/>
        </p:spPr>
        <p:txBody>
          <a:bodyPr wrap="square" rtlCol="0">
            <a:spAutoFit/>
          </a:bodyPr>
          <a:lstStyle/>
          <a:p>
            <a:pPr algn="ctr"/>
            <a:r>
              <a:rPr lang="en-US" sz="1400" b="1" dirty="0">
                <a:solidFill>
                  <a:srgbClr val="00AAFF"/>
                </a:solidFill>
                <a:latin typeface="Poppins SemiBold" panose="00000700000000000000" pitchFamily="2" charset="0"/>
                <a:cs typeface="Poppins SemiBold" panose="00000700000000000000" pitchFamily="2" charset="0"/>
              </a:rPr>
              <a:t>Six Former IRS Commissioners </a:t>
            </a:r>
          </a:p>
          <a:p>
            <a:pPr algn="ctr"/>
            <a:r>
              <a:rPr lang="en-US" sz="1400" b="1" dirty="0">
                <a:solidFill>
                  <a:srgbClr val="00AAFF"/>
                </a:solidFill>
                <a:latin typeface="Poppins SemiBold" panose="00000700000000000000" pitchFamily="2" charset="0"/>
                <a:cs typeface="Poppins SemiBold" panose="00000700000000000000" pitchFamily="2" charset="0"/>
              </a:rPr>
              <a:t>and Division Commissioners</a:t>
            </a:r>
          </a:p>
          <a:p>
            <a:endParaRPr lang="en-US" sz="1400" dirty="0">
              <a:solidFill>
                <a:srgbClr val="00AAFF"/>
              </a:solidFill>
              <a:latin typeface="Poppins SemiBold" panose="00000700000000000000" pitchFamily="2" charset="0"/>
              <a:cs typeface="Poppins SemiBold" panose="00000700000000000000" pitchFamily="2" charset="0"/>
            </a:endParaRPr>
          </a:p>
        </p:txBody>
      </p:sp>
      <p:sp>
        <p:nvSpPr>
          <p:cNvPr id="37" name="TextBox 36">
            <a:extLst>
              <a:ext uri="{FF2B5EF4-FFF2-40B4-BE49-F238E27FC236}">
                <a16:creationId xmlns:a16="http://schemas.microsoft.com/office/drawing/2014/main" id="{7B585815-0E02-499C-4BD3-1A1C8D9A35A4}"/>
              </a:ext>
            </a:extLst>
          </p:cNvPr>
          <p:cNvSpPr txBox="1"/>
          <p:nvPr/>
        </p:nvSpPr>
        <p:spPr>
          <a:xfrm>
            <a:off x="2773903" y="3526835"/>
            <a:ext cx="1806410" cy="492443"/>
          </a:xfrm>
          <a:prstGeom prst="rect">
            <a:avLst/>
          </a:prstGeom>
          <a:noFill/>
        </p:spPr>
        <p:txBody>
          <a:bodyPr wrap="square" rtlCol="0">
            <a:spAutoFit/>
          </a:bodyPr>
          <a:lstStyle/>
          <a:p>
            <a:pPr algn="ctr"/>
            <a:r>
              <a:rPr lang="en-US" sz="1000" b="1" dirty="0">
                <a:solidFill>
                  <a:srgbClr val="00AAFF"/>
                </a:solidFill>
                <a:latin typeface="Poppins SemiBold" panose="00000700000000000000" pitchFamily="2" charset="0"/>
                <a:cs typeface="Poppins SemiBold" panose="00000700000000000000" pitchFamily="2" charset="0"/>
              </a:rPr>
              <a:t>Darren Guillot</a:t>
            </a:r>
            <a:endParaRPr lang="en-US" sz="1000" b="1" dirty="0">
              <a:latin typeface="Poppins SemiBold" panose="00000700000000000000" pitchFamily="2" charset="0"/>
              <a:cs typeface="Poppins SemiBold" panose="00000700000000000000" pitchFamily="2" charset="0"/>
            </a:endParaRPr>
          </a:p>
          <a:p>
            <a:pPr algn="ctr"/>
            <a:r>
              <a:rPr lang="en-US" sz="800" dirty="0">
                <a:latin typeface="Poppins Medium" panose="00000600000000000000" pitchFamily="2" charset="0"/>
                <a:cs typeface="Poppins Medium" panose="00000600000000000000" pitchFamily="2" charset="0"/>
              </a:rPr>
              <a:t>Former IRS Commissioner</a:t>
            </a:r>
          </a:p>
          <a:p>
            <a:pPr algn="ctr"/>
            <a:r>
              <a:rPr lang="en-US" sz="800" dirty="0">
                <a:latin typeface="Poppins Medium" panose="00000600000000000000" pitchFamily="2" charset="0"/>
                <a:cs typeface="Poppins Medium" panose="00000600000000000000" pitchFamily="2" charset="0"/>
              </a:rPr>
              <a:t>of SB/SE Division</a:t>
            </a:r>
          </a:p>
        </p:txBody>
      </p:sp>
      <p:sp>
        <p:nvSpPr>
          <p:cNvPr id="39" name="TextBox 38">
            <a:extLst>
              <a:ext uri="{FF2B5EF4-FFF2-40B4-BE49-F238E27FC236}">
                <a16:creationId xmlns:a16="http://schemas.microsoft.com/office/drawing/2014/main" id="{3B78601F-D9B6-8216-B8F0-F52B6587B2ED}"/>
              </a:ext>
            </a:extLst>
          </p:cNvPr>
          <p:cNvSpPr txBox="1"/>
          <p:nvPr/>
        </p:nvSpPr>
        <p:spPr>
          <a:xfrm>
            <a:off x="4956592" y="3523659"/>
            <a:ext cx="1806410" cy="492443"/>
          </a:xfrm>
          <a:prstGeom prst="rect">
            <a:avLst/>
          </a:prstGeom>
          <a:noFill/>
        </p:spPr>
        <p:txBody>
          <a:bodyPr wrap="square" rtlCol="0">
            <a:spAutoFit/>
          </a:bodyPr>
          <a:lstStyle/>
          <a:p>
            <a:pPr algn="ctr"/>
            <a:r>
              <a:rPr lang="en-US" sz="1000" b="1" dirty="0">
                <a:solidFill>
                  <a:srgbClr val="00AAFF"/>
                </a:solidFill>
                <a:latin typeface="Poppins SemiBold" panose="00000700000000000000" pitchFamily="2" charset="0"/>
                <a:cs typeface="Poppins SemiBold" panose="00000700000000000000" pitchFamily="2" charset="0"/>
              </a:rPr>
              <a:t>Kathy Petronchak</a:t>
            </a:r>
            <a:endParaRPr lang="en-US" sz="1000" b="1" dirty="0">
              <a:latin typeface="Poppins SemiBold" panose="00000700000000000000" pitchFamily="2" charset="0"/>
              <a:cs typeface="Poppins SemiBold" panose="00000700000000000000" pitchFamily="2" charset="0"/>
            </a:endParaRPr>
          </a:p>
          <a:p>
            <a:pPr algn="ctr"/>
            <a:r>
              <a:rPr lang="en-US" sz="800" dirty="0">
                <a:latin typeface="Poppins Medium" panose="00000600000000000000" pitchFamily="2" charset="0"/>
                <a:cs typeface="Poppins Medium" panose="00000600000000000000" pitchFamily="2" charset="0"/>
              </a:rPr>
              <a:t>Former IRS Commissioner</a:t>
            </a:r>
          </a:p>
          <a:p>
            <a:pPr algn="ctr"/>
            <a:r>
              <a:rPr lang="en-US" sz="800" dirty="0">
                <a:latin typeface="Poppins Medium" panose="00000600000000000000" pitchFamily="2" charset="0"/>
                <a:cs typeface="Poppins Medium" panose="00000600000000000000" pitchFamily="2" charset="0"/>
              </a:rPr>
              <a:t>of SB/SE Division</a:t>
            </a:r>
          </a:p>
        </p:txBody>
      </p:sp>
      <p:sp>
        <p:nvSpPr>
          <p:cNvPr id="40" name="TextBox 39">
            <a:extLst>
              <a:ext uri="{FF2B5EF4-FFF2-40B4-BE49-F238E27FC236}">
                <a16:creationId xmlns:a16="http://schemas.microsoft.com/office/drawing/2014/main" id="{9E78E1EF-FB38-E8E4-2910-B3040BC6A7FC}"/>
              </a:ext>
            </a:extLst>
          </p:cNvPr>
          <p:cNvSpPr txBox="1"/>
          <p:nvPr/>
        </p:nvSpPr>
        <p:spPr>
          <a:xfrm>
            <a:off x="1045420" y="5537432"/>
            <a:ext cx="1505607" cy="492443"/>
          </a:xfrm>
          <a:prstGeom prst="rect">
            <a:avLst/>
          </a:prstGeom>
          <a:noFill/>
        </p:spPr>
        <p:txBody>
          <a:bodyPr wrap="square" rtlCol="0">
            <a:spAutoFit/>
          </a:bodyPr>
          <a:lstStyle/>
          <a:p>
            <a:pPr algn="ctr"/>
            <a:r>
              <a:rPr lang="en-US" sz="1000" b="1" dirty="0">
                <a:solidFill>
                  <a:srgbClr val="00AAFF"/>
                </a:solidFill>
                <a:latin typeface="Poppins SemiBold" panose="00000700000000000000" pitchFamily="2" charset="0"/>
                <a:cs typeface="Poppins SemiBold" panose="00000700000000000000" pitchFamily="2" charset="0"/>
              </a:rPr>
              <a:t>Mark Everson</a:t>
            </a:r>
            <a:endParaRPr lang="en-US" sz="1000" b="1" dirty="0">
              <a:latin typeface="Poppins SemiBold" panose="00000700000000000000" pitchFamily="2" charset="0"/>
              <a:cs typeface="Poppins SemiBold" panose="00000700000000000000" pitchFamily="2" charset="0"/>
            </a:endParaRPr>
          </a:p>
          <a:p>
            <a:pPr algn="ctr"/>
            <a:r>
              <a:rPr lang="en-US" sz="800" dirty="0">
                <a:latin typeface="Poppins Medium" panose="00000600000000000000" pitchFamily="2" charset="0"/>
                <a:cs typeface="Poppins Medium" panose="00000600000000000000" pitchFamily="2" charset="0"/>
              </a:rPr>
              <a:t>Former IRS</a:t>
            </a:r>
          </a:p>
          <a:p>
            <a:pPr algn="ctr"/>
            <a:r>
              <a:rPr lang="en-US" sz="800" dirty="0">
                <a:latin typeface="Poppins Medium" panose="00000600000000000000" pitchFamily="2" charset="0"/>
                <a:cs typeface="Poppins Medium" panose="00000600000000000000" pitchFamily="2" charset="0"/>
              </a:rPr>
              <a:t>Commissioner</a:t>
            </a:r>
          </a:p>
        </p:txBody>
      </p:sp>
      <p:pic>
        <p:nvPicPr>
          <p:cNvPr id="43" name="Picture 42">
            <a:extLst>
              <a:ext uri="{FF2B5EF4-FFF2-40B4-BE49-F238E27FC236}">
                <a16:creationId xmlns:a16="http://schemas.microsoft.com/office/drawing/2014/main" id="{92848987-6401-8D9A-6BA9-D003EC849F1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990018" y="2196045"/>
            <a:ext cx="1374180" cy="1371600"/>
          </a:xfrm>
          <a:prstGeom prst="ellipse">
            <a:avLst/>
          </a:prstGeom>
          <a:ln>
            <a:noFill/>
          </a:ln>
        </p:spPr>
      </p:pic>
      <p:pic>
        <p:nvPicPr>
          <p:cNvPr id="47" name="Picture 46">
            <a:extLst>
              <a:ext uri="{FF2B5EF4-FFF2-40B4-BE49-F238E27FC236}">
                <a16:creationId xmlns:a16="http://schemas.microsoft.com/office/drawing/2014/main" id="{FBB9B1ED-1268-8A2D-1DC5-BE2C07939E3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5172707" y="2114204"/>
            <a:ext cx="1374180" cy="1371600"/>
          </a:xfrm>
          <a:prstGeom prst="ellipse">
            <a:avLst/>
          </a:prstGeom>
          <a:ln w="9525">
            <a:noFill/>
          </a:ln>
        </p:spPr>
      </p:pic>
      <p:pic>
        <p:nvPicPr>
          <p:cNvPr id="51" name="Picture 50">
            <a:extLst>
              <a:ext uri="{FF2B5EF4-FFF2-40B4-BE49-F238E27FC236}">
                <a16:creationId xmlns:a16="http://schemas.microsoft.com/office/drawing/2014/main" id="{A51E8563-B9F8-B0E4-FA5A-4439BA35822E}"/>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111133" y="4160567"/>
            <a:ext cx="1374180" cy="1371600"/>
          </a:xfrm>
          <a:prstGeom prst="ellipse">
            <a:avLst/>
          </a:prstGeom>
        </p:spPr>
      </p:pic>
      <p:sp>
        <p:nvSpPr>
          <p:cNvPr id="53" name="TextBox 52">
            <a:extLst>
              <a:ext uri="{FF2B5EF4-FFF2-40B4-BE49-F238E27FC236}">
                <a16:creationId xmlns:a16="http://schemas.microsoft.com/office/drawing/2014/main" id="{83583438-7D7C-E617-8AE6-3A9FFB20A514}"/>
              </a:ext>
            </a:extLst>
          </p:cNvPr>
          <p:cNvSpPr txBox="1"/>
          <p:nvPr/>
        </p:nvSpPr>
        <p:spPr>
          <a:xfrm>
            <a:off x="3127297" y="5543000"/>
            <a:ext cx="1505607" cy="492443"/>
          </a:xfrm>
          <a:prstGeom prst="rect">
            <a:avLst/>
          </a:prstGeom>
          <a:noFill/>
        </p:spPr>
        <p:txBody>
          <a:bodyPr wrap="square" rtlCol="0">
            <a:spAutoFit/>
          </a:bodyPr>
          <a:lstStyle/>
          <a:p>
            <a:pPr algn="ctr"/>
            <a:r>
              <a:rPr lang="en-US" sz="1000" b="1" dirty="0">
                <a:solidFill>
                  <a:srgbClr val="00AAFF"/>
                </a:solidFill>
                <a:latin typeface="Poppins SemiBold" panose="00000700000000000000" pitchFamily="2" charset="0"/>
                <a:cs typeface="Poppins SemiBold" panose="00000700000000000000" pitchFamily="2" charset="0"/>
              </a:rPr>
              <a:t>Steven Miller</a:t>
            </a:r>
            <a:endParaRPr lang="en-US" sz="1000" b="1" dirty="0">
              <a:latin typeface="Poppins SemiBold" panose="00000700000000000000" pitchFamily="2" charset="0"/>
              <a:cs typeface="Poppins SemiBold" panose="00000700000000000000" pitchFamily="2" charset="0"/>
            </a:endParaRPr>
          </a:p>
          <a:p>
            <a:pPr algn="ctr"/>
            <a:r>
              <a:rPr lang="en-US" sz="800" dirty="0">
                <a:latin typeface="Poppins Medium" panose="00000600000000000000" pitchFamily="2" charset="0"/>
                <a:cs typeface="Poppins Medium" panose="00000600000000000000" pitchFamily="2" charset="0"/>
              </a:rPr>
              <a:t>Former IRS Acting Commissioner</a:t>
            </a:r>
          </a:p>
        </p:txBody>
      </p:sp>
      <p:sp>
        <p:nvSpPr>
          <p:cNvPr id="54" name="TextBox 53">
            <a:extLst>
              <a:ext uri="{FF2B5EF4-FFF2-40B4-BE49-F238E27FC236}">
                <a16:creationId xmlns:a16="http://schemas.microsoft.com/office/drawing/2014/main" id="{0B5A45FF-3CF9-1DE5-11C1-8DADF77A4674}"/>
              </a:ext>
            </a:extLst>
          </p:cNvPr>
          <p:cNvSpPr txBox="1"/>
          <p:nvPr/>
        </p:nvSpPr>
        <p:spPr>
          <a:xfrm>
            <a:off x="4906096" y="5559930"/>
            <a:ext cx="1947666" cy="492443"/>
          </a:xfrm>
          <a:prstGeom prst="rect">
            <a:avLst/>
          </a:prstGeom>
          <a:noFill/>
        </p:spPr>
        <p:txBody>
          <a:bodyPr wrap="square" rtlCol="0">
            <a:spAutoFit/>
          </a:bodyPr>
          <a:lstStyle/>
          <a:p>
            <a:pPr algn="ctr"/>
            <a:r>
              <a:rPr lang="en-US" sz="1000" b="1" dirty="0">
                <a:solidFill>
                  <a:srgbClr val="00AAFF"/>
                </a:solidFill>
                <a:latin typeface="Poppins SemiBold" panose="00000700000000000000" pitchFamily="2" charset="0"/>
                <a:cs typeface="Poppins SemiBold" panose="00000700000000000000" pitchFamily="2" charset="0"/>
              </a:rPr>
              <a:t>Eric Hylton</a:t>
            </a:r>
            <a:endParaRPr lang="en-US" sz="1000" b="1" dirty="0">
              <a:latin typeface="Poppins SemiBold" panose="00000700000000000000" pitchFamily="2" charset="0"/>
              <a:cs typeface="Poppins SemiBold" panose="00000700000000000000" pitchFamily="2" charset="0"/>
            </a:endParaRPr>
          </a:p>
          <a:p>
            <a:pPr algn="ctr"/>
            <a:r>
              <a:rPr lang="en-US" sz="800" dirty="0">
                <a:latin typeface="Poppins Medium" panose="00000600000000000000" pitchFamily="2" charset="0"/>
                <a:cs typeface="Poppins Medium" panose="00000600000000000000" pitchFamily="2" charset="0"/>
              </a:rPr>
              <a:t>Former IRS Commissioner</a:t>
            </a:r>
          </a:p>
          <a:p>
            <a:pPr algn="ctr"/>
            <a:r>
              <a:rPr lang="en-US" sz="800" dirty="0">
                <a:latin typeface="Poppins Medium" panose="00000600000000000000" pitchFamily="2" charset="0"/>
                <a:cs typeface="Poppins Medium" panose="00000600000000000000" pitchFamily="2" charset="0"/>
              </a:rPr>
              <a:t>of SB/SE Division</a:t>
            </a:r>
          </a:p>
        </p:txBody>
      </p:sp>
      <p:pic>
        <p:nvPicPr>
          <p:cNvPr id="57" name="Picture 56">
            <a:extLst>
              <a:ext uri="{FF2B5EF4-FFF2-40B4-BE49-F238E27FC236}">
                <a16:creationId xmlns:a16="http://schemas.microsoft.com/office/drawing/2014/main" id="{8F36540D-9BF6-9406-D9F0-A4BB3DDAE281}"/>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3193010" y="4191871"/>
            <a:ext cx="1374180" cy="1371600"/>
          </a:xfrm>
          <a:prstGeom prst="ellipse">
            <a:avLst/>
          </a:prstGeom>
          <a:ln w="19050">
            <a:noFill/>
          </a:ln>
        </p:spPr>
      </p:pic>
      <p:pic>
        <p:nvPicPr>
          <p:cNvPr id="61" name="Picture 60">
            <a:extLst>
              <a:ext uri="{FF2B5EF4-FFF2-40B4-BE49-F238E27FC236}">
                <a16:creationId xmlns:a16="http://schemas.microsoft.com/office/drawing/2014/main" id="{9FD52D0E-FD98-6142-A4DC-7A1FCA67CBF9}"/>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5192839" y="4208801"/>
            <a:ext cx="1374180" cy="1371600"/>
          </a:xfrm>
          <a:prstGeom prst="ellipse">
            <a:avLst/>
          </a:prstGeom>
        </p:spPr>
      </p:pic>
      <p:sp>
        <p:nvSpPr>
          <p:cNvPr id="63" name="TextBox 62">
            <a:extLst>
              <a:ext uri="{FF2B5EF4-FFF2-40B4-BE49-F238E27FC236}">
                <a16:creationId xmlns:a16="http://schemas.microsoft.com/office/drawing/2014/main" id="{F7F47AAB-0424-79FE-01F7-E2B5FCA958CC}"/>
              </a:ext>
            </a:extLst>
          </p:cNvPr>
          <p:cNvSpPr txBox="1"/>
          <p:nvPr/>
        </p:nvSpPr>
        <p:spPr>
          <a:xfrm>
            <a:off x="7260435" y="3498672"/>
            <a:ext cx="2059418" cy="492443"/>
          </a:xfrm>
          <a:prstGeom prst="rect">
            <a:avLst/>
          </a:prstGeom>
          <a:noFill/>
        </p:spPr>
        <p:txBody>
          <a:bodyPr wrap="square" rtlCol="0">
            <a:spAutoFit/>
          </a:bodyPr>
          <a:lstStyle/>
          <a:p>
            <a:pPr algn="ctr"/>
            <a:r>
              <a:rPr lang="en-US" sz="1000" b="1" dirty="0">
                <a:solidFill>
                  <a:srgbClr val="00AAFF"/>
                </a:solidFill>
                <a:latin typeface="Poppins SemiBold" panose="00000700000000000000" pitchFamily="2" charset="0"/>
                <a:cs typeface="Poppins SemiBold" panose="00000700000000000000" pitchFamily="2" charset="0"/>
              </a:rPr>
              <a:t>Dawn Levy O’Donnell</a:t>
            </a:r>
            <a:endParaRPr lang="en-US" sz="1000" b="1" dirty="0">
              <a:latin typeface="Poppins SemiBold" panose="00000700000000000000" pitchFamily="2" charset="0"/>
              <a:cs typeface="Poppins SemiBold" panose="00000700000000000000" pitchFamily="2" charset="0"/>
            </a:endParaRPr>
          </a:p>
          <a:p>
            <a:pPr algn="ctr"/>
            <a:r>
              <a:rPr lang="en-US" sz="800" dirty="0">
                <a:latin typeface="Poppins Medium" panose="00000600000000000000" pitchFamily="2" charset="0"/>
                <a:cs typeface="Poppins Medium" panose="00000600000000000000" pitchFamily="2" charset="0"/>
              </a:rPr>
              <a:t>Former Sr. Counsel, United States </a:t>
            </a:r>
          </a:p>
          <a:p>
            <a:pPr algn="ctr"/>
            <a:r>
              <a:rPr lang="en-US" sz="800" dirty="0">
                <a:latin typeface="Poppins Medium" panose="00000600000000000000" pitchFamily="2" charset="0"/>
                <a:cs typeface="Poppins Medium" panose="00000600000000000000" pitchFamily="2" charset="0"/>
              </a:rPr>
              <a:t>Senate Finance Committee</a:t>
            </a:r>
          </a:p>
        </p:txBody>
      </p:sp>
      <p:sp>
        <p:nvSpPr>
          <p:cNvPr id="64" name="TextBox 63">
            <a:extLst>
              <a:ext uri="{FF2B5EF4-FFF2-40B4-BE49-F238E27FC236}">
                <a16:creationId xmlns:a16="http://schemas.microsoft.com/office/drawing/2014/main" id="{224B6EC5-9DF6-1215-91D7-8EB6860324C2}"/>
              </a:ext>
            </a:extLst>
          </p:cNvPr>
          <p:cNvSpPr txBox="1"/>
          <p:nvPr/>
        </p:nvSpPr>
        <p:spPr>
          <a:xfrm>
            <a:off x="9410395" y="3498672"/>
            <a:ext cx="2006689" cy="492443"/>
          </a:xfrm>
          <a:prstGeom prst="rect">
            <a:avLst/>
          </a:prstGeom>
          <a:noFill/>
        </p:spPr>
        <p:txBody>
          <a:bodyPr wrap="square" rtlCol="0">
            <a:spAutoFit/>
          </a:bodyPr>
          <a:lstStyle/>
          <a:p>
            <a:pPr algn="ctr"/>
            <a:r>
              <a:rPr lang="en-US" sz="1000" b="1" dirty="0">
                <a:solidFill>
                  <a:srgbClr val="00AAFF"/>
                </a:solidFill>
                <a:latin typeface="Poppins SemiBold" panose="00000700000000000000" pitchFamily="2" charset="0"/>
                <a:cs typeface="Poppins SemiBold" panose="00000700000000000000" pitchFamily="2" charset="0"/>
              </a:rPr>
              <a:t>Dean Zerbe</a:t>
            </a:r>
            <a:endParaRPr lang="en-US" sz="1000" b="1" dirty="0">
              <a:latin typeface="Poppins SemiBold" panose="00000700000000000000" pitchFamily="2" charset="0"/>
              <a:cs typeface="Poppins SemiBold" panose="00000700000000000000" pitchFamily="2" charset="0"/>
            </a:endParaRPr>
          </a:p>
          <a:p>
            <a:pPr algn="ctr"/>
            <a:r>
              <a:rPr lang="en-US" sz="800" dirty="0">
                <a:latin typeface="Poppins Medium" panose="00000600000000000000" pitchFamily="2" charset="0"/>
                <a:cs typeface="Poppins Medium" panose="00000600000000000000" pitchFamily="2" charset="0"/>
              </a:rPr>
              <a:t>Former Sr. Counsel, United States Senate Finance Committee</a:t>
            </a:r>
          </a:p>
        </p:txBody>
      </p:sp>
      <p:sp>
        <p:nvSpPr>
          <p:cNvPr id="65" name="TextBox 64">
            <a:extLst>
              <a:ext uri="{FF2B5EF4-FFF2-40B4-BE49-F238E27FC236}">
                <a16:creationId xmlns:a16="http://schemas.microsoft.com/office/drawing/2014/main" id="{AF8912BE-2071-F5F9-DC9A-47D4FE1BE3C8}"/>
              </a:ext>
            </a:extLst>
          </p:cNvPr>
          <p:cNvSpPr txBox="1"/>
          <p:nvPr/>
        </p:nvSpPr>
        <p:spPr>
          <a:xfrm>
            <a:off x="7413575" y="5609252"/>
            <a:ext cx="1753139" cy="492443"/>
          </a:xfrm>
          <a:prstGeom prst="rect">
            <a:avLst/>
          </a:prstGeom>
          <a:noFill/>
        </p:spPr>
        <p:txBody>
          <a:bodyPr wrap="square" rtlCol="0">
            <a:spAutoFit/>
          </a:bodyPr>
          <a:lstStyle/>
          <a:p>
            <a:pPr algn="ctr"/>
            <a:r>
              <a:rPr lang="en-US" sz="1000" b="1" dirty="0">
                <a:solidFill>
                  <a:srgbClr val="00AAFF"/>
                </a:solidFill>
                <a:latin typeface="Poppins SemiBold" panose="00000700000000000000" pitchFamily="2" charset="0"/>
                <a:cs typeface="Poppins SemiBold" panose="00000700000000000000" pitchFamily="2" charset="0"/>
              </a:rPr>
              <a:t>Rick Lazio</a:t>
            </a:r>
            <a:endParaRPr lang="en-US" sz="1000" b="1" dirty="0">
              <a:latin typeface="Poppins SemiBold" panose="00000700000000000000" pitchFamily="2" charset="0"/>
              <a:cs typeface="Poppins SemiBold" panose="00000700000000000000" pitchFamily="2" charset="0"/>
            </a:endParaRPr>
          </a:p>
          <a:p>
            <a:pPr algn="ctr"/>
            <a:r>
              <a:rPr lang="en-US" sz="800" dirty="0">
                <a:latin typeface="Poppins Medium" panose="00000600000000000000" pitchFamily="2" charset="0"/>
                <a:cs typeface="Poppins Medium" panose="00000600000000000000" pitchFamily="2" charset="0"/>
              </a:rPr>
              <a:t>Former United States Congressman of New York</a:t>
            </a:r>
          </a:p>
        </p:txBody>
      </p:sp>
      <p:sp>
        <p:nvSpPr>
          <p:cNvPr id="66" name="TextBox 65">
            <a:extLst>
              <a:ext uri="{FF2B5EF4-FFF2-40B4-BE49-F238E27FC236}">
                <a16:creationId xmlns:a16="http://schemas.microsoft.com/office/drawing/2014/main" id="{CDDD00DD-848A-9D8D-8691-502E3BB42F16}"/>
              </a:ext>
            </a:extLst>
          </p:cNvPr>
          <p:cNvSpPr txBox="1"/>
          <p:nvPr/>
        </p:nvSpPr>
        <p:spPr>
          <a:xfrm>
            <a:off x="9660936" y="5609252"/>
            <a:ext cx="1505607" cy="492443"/>
          </a:xfrm>
          <a:prstGeom prst="rect">
            <a:avLst/>
          </a:prstGeom>
          <a:noFill/>
        </p:spPr>
        <p:txBody>
          <a:bodyPr wrap="square" rtlCol="0">
            <a:spAutoFit/>
          </a:bodyPr>
          <a:lstStyle/>
          <a:p>
            <a:pPr algn="ctr"/>
            <a:r>
              <a:rPr lang="en-US" sz="1000" b="1" dirty="0">
                <a:solidFill>
                  <a:srgbClr val="00AAFF"/>
                </a:solidFill>
                <a:latin typeface="Poppins SemiBold" panose="00000700000000000000" pitchFamily="2" charset="0"/>
                <a:cs typeface="Poppins SemiBold" panose="00000700000000000000" pitchFamily="2" charset="0"/>
              </a:rPr>
              <a:t>Heidi Heitkamp</a:t>
            </a:r>
            <a:endParaRPr lang="en-US" sz="1000" b="1" dirty="0">
              <a:latin typeface="Poppins SemiBold" panose="00000700000000000000" pitchFamily="2" charset="0"/>
              <a:cs typeface="Poppins SemiBold" panose="00000700000000000000" pitchFamily="2" charset="0"/>
            </a:endParaRPr>
          </a:p>
          <a:p>
            <a:pPr algn="ctr"/>
            <a:r>
              <a:rPr lang="en-US" sz="800" dirty="0">
                <a:latin typeface="Poppins Medium" panose="00000600000000000000" pitchFamily="2" charset="0"/>
                <a:cs typeface="Poppins Medium" panose="00000600000000000000" pitchFamily="2" charset="0"/>
              </a:rPr>
              <a:t>Former United States </a:t>
            </a:r>
          </a:p>
          <a:p>
            <a:pPr algn="ctr"/>
            <a:r>
              <a:rPr lang="en-US" sz="800" dirty="0">
                <a:latin typeface="Poppins Medium" panose="00000600000000000000" pitchFamily="2" charset="0"/>
                <a:cs typeface="Poppins Medium" panose="00000600000000000000" pitchFamily="2" charset="0"/>
              </a:rPr>
              <a:t>Senator of North Dakota</a:t>
            </a:r>
          </a:p>
        </p:txBody>
      </p:sp>
      <p:sp>
        <p:nvSpPr>
          <p:cNvPr id="67" name="TextBox 66">
            <a:extLst>
              <a:ext uri="{FF2B5EF4-FFF2-40B4-BE49-F238E27FC236}">
                <a16:creationId xmlns:a16="http://schemas.microsoft.com/office/drawing/2014/main" id="{C62183A8-08FD-C240-85FA-FD8EB8739513}"/>
              </a:ext>
            </a:extLst>
          </p:cNvPr>
          <p:cNvSpPr txBox="1"/>
          <p:nvPr/>
        </p:nvSpPr>
        <p:spPr>
          <a:xfrm>
            <a:off x="7329097" y="1523721"/>
            <a:ext cx="3771732" cy="738664"/>
          </a:xfrm>
          <a:prstGeom prst="rect">
            <a:avLst/>
          </a:prstGeom>
          <a:noFill/>
        </p:spPr>
        <p:txBody>
          <a:bodyPr wrap="square" rtlCol="0">
            <a:spAutoFit/>
          </a:bodyPr>
          <a:lstStyle/>
          <a:p>
            <a:pPr algn="ctr"/>
            <a:r>
              <a:rPr lang="en-US" sz="1400" b="1" dirty="0">
                <a:solidFill>
                  <a:srgbClr val="00AAFF"/>
                </a:solidFill>
                <a:latin typeface="Poppins SemiBold" panose="00000700000000000000" pitchFamily="2" charset="0"/>
                <a:cs typeface="Poppins SemiBold" panose="00000700000000000000" pitchFamily="2" charset="0"/>
              </a:rPr>
              <a:t>Former Congressional</a:t>
            </a:r>
          </a:p>
          <a:p>
            <a:pPr algn="ctr"/>
            <a:r>
              <a:rPr lang="en-US" sz="1400" b="1" dirty="0">
                <a:solidFill>
                  <a:srgbClr val="00AAFF"/>
                </a:solidFill>
                <a:latin typeface="Poppins SemiBold" panose="00000700000000000000" pitchFamily="2" charset="0"/>
                <a:cs typeface="Poppins SemiBold" panose="00000700000000000000" pitchFamily="2" charset="0"/>
              </a:rPr>
              <a:t>Policymakers</a:t>
            </a:r>
          </a:p>
          <a:p>
            <a:endParaRPr lang="en-US" sz="1400" dirty="0">
              <a:solidFill>
                <a:srgbClr val="00AAFF"/>
              </a:solidFill>
              <a:latin typeface="Poppins SemiBold" panose="00000700000000000000" pitchFamily="2" charset="0"/>
              <a:cs typeface="Poppins SemiBold" panose="00000700000000000000" pitchFamily="2" charset="0"/>
            </a:endParaRPr>
          </a:p>
        </p:txBody>
      </p:sp>
      <p:pic>
        <p:nvPicPr>
          <p:cNvPr id="70" name="Picture 69">
            <a:extLst>
              <a:ext uri="{FF2B5EF4-FFF2-40B4-BE49-F238E27FC236}">
                <a16:creationId xmlns:a16="http://schemas.microsoft.com/office/drawing/2014/main" id="{46C76D14-8346-D318-D3A3-01E1BAF60F87}"/>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7603054" y="2121807"/>
            <a:ext cx="1374180" cy="1371600"/>
          </a:xfrm>
          <a:prstGeom prst="ellipse">
            <a:avLst/>
          </a:prstGeom>
          <a:ln>
            <a:noFill/>
          </a:ln>
        </p:spPr>
      </p:pic>
      <p:pic>
        <p:nvPicPr>
          <p:cNvPr id="74" name="Picture 73">
            <a:extLst>
              <a:ext uri="{FF2B5EF4-FFF2-40B4-BE49-F238E27FC236}">
                <a16:creationId xmlns:a16="http://schemas.microsoft.com/office/drawing/2014/main" id="{241EADBE-7AB8-5553-4C02-9EECA25B6E01}"/>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9726649" y="2121807"/>
            <a:ext cx="1374180" cy="1371600"/>
          </a:xfrm>
          <a:prstGeom prst="ellipse">
            <a:avLst/>
          </a:prstGeom>
          <a:ln w="19050">
            <a:noFill/>
          </a:ln>
        </p:spPr>
      </p:pic>
      <p:pic>
        <p:nvPicPr>
          <p:cNvPr id="78" name="Picture 77">
            <a:extLst>
              <a:ext uri="{FF2B5EF4-FFF2-40B4-BE49-F238E27FC236}">
                <a16:creationId xmlns:a16="http://schemas.microsoft.com/office/drawing/2014/main" id="{878F7BD2-03D1-8BF6-C634-9D1AA1667FE2}"/>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7603054" y="4258123"/>
            <a:ext cx="1374180" cy="1371600"/>
          </a:xfrm>
          <a:prstGeom prst="ellipse">
            <a:avLst/>
          </a:prstGeom>
        </p:spPr>
      </p:pic>
      <p:pic>
        <p:nvPicPr>
          <p:cNvPr id="82" name="Picture 81">
            <a:extLst>
              <a:ext uri="{FF2B5EF4-FFF2-40B4-BE49-F238E27FC236}">
                <a16:creationId xmlns:a16="http://schemas.microsoft.com/office/drawing/2014/main" id="{02786D66-04B5-7887-A6A6-C02985000418}"/>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9726649" y="4258123"/>
            <a:ext cx="1374180" cy="1371600"/>
          </a:xfrm>
          <a:prstGeom prst="ellipse">
            <a:avLst/>
          </a:prstGeom>
          <a:ln w="9525">
            <a:noFill/>
          </a:ln>
        </p:spPr>
      </p:pic>
      <p:grpSp>
        <p:nvGrpSpPr>
          <p:cNvPr id="3" name="Group 2">
            <a:extLst>
              <a:ext uri="{FF2B5EF4-FFF2-40B4-BE49-F238E27FC236}">
                <a16:creationId xmlns:a16="http://schemas.microsoft.com/office/drawing/2014/main" id="{FD8692E6-C8EB-2AB0-F27B-6C77143EA460}"/>
              </a:ext>
            </a:extLst>
          </p:cNvPr>
          <p:cNvGrpSpPr/>
          <p:nvPr/>
        </p:nvGrpSpPr>
        <p:grpSpPr>
          <a:xfrm>
            <a:off x="3198937" y="303817"/>
            <a:ext cx="7967606" cy="1235314"/>
            <a:chOff x="3551123" y="238290"/>
            <a:chExt cx="7967606" cy="1235314"/>
          </a:xfrm>
        </p:grpSpPr>
        <p:sp>
          <p:nvSpPr>
            <p:cNvPr id="86" name="TextBox 85">
              <a:extLst>
                <a:ext uri="{FF2B5EF4-FFF2-40B4-BE49-F238E27FC236}">
                  <a16:creationId xmlns:a16="http://schemas.microsoft.com/office/drawing/2014/main" id="{FAE456CB-C39A-80F9-BC87-E727010A2235}"/>
                </a:ext>
              </a:extLst>
            </p:cNvPr>
            <p:cNvSpPr txBox="1"/>
            <p:nvPr/>
          </p:nvSpPr>
          <p:spPr>
            <a:xfrm>
              <a:off x="3899562" y="238290"/>
              <a:ext cx="7078717" cy="584775"/>
            </a:xfrm>
            <a:prstGeom prst="rect">
              <a:avLst/>
            </a:prstGeom>
            <a:noFill/>
          </p:spPr>
          <p:txBody>
            <a:bodyPr wrap="square" lIns="0" rIns="0" rtlCol="0">
              <a:spAutoFit/>
            </a:bodyPr>
            <a:lstStyle/>
            <a:p>
              <a:r>
                <a:rPr lang="en-US" sz="3200" dirty="0">
                  <a:latin typeface="Poppins Medium" pitchFamily="2" charset="77"/>
                  <a:cs typeface="Poppins Medium" pitchFamily="2" charset="77"/>
                </a:rPr>
                <a:t>Our SAB Advantage</a:t>
              </a:r>
            </a:p>
          </p:txBody>
        </p:sp>
        <p:sp>
          <p:nvSpPr>
            <p:cNvPr id="87" name="TextBox 86">
              <a:extLst>
                <a:ext uri="{FF2B5EF4-FFF2-40B4-BE49-F238E27FC236}">
                  <a16:creationId xmlns:a16="http://schemas.microsoft.com/office/drawing/2014/main" id="{18524A0D-7554-111A-4ADD-72E558764243}"/>
                </a:ext>
              </a:extLst>
            </p:cNvPr>
            <p:cNvSpPr txBox="1"/>
            <p:nvPr/>
          </p:nvSpPr>
          <p:spPr>
            <a:xfrm>
              <a:off x="3899562" y="781107"/>
              <a:ext cx="7619167" cy="692497"/>
            </a:xfrm>
            <a:prstGeom prst="rect">
              <a:avLst/>
            </a:prstGeom>
            <a:noFill/>
          </p:spPr>
          <p:txBody>
            <a:bodyPr wrap="square" lIns="0" rIns="0" rtlCol="0">
              <a:spAutoFit/>
            </a:bodyPr>
            <a:lstStyle/>
            <a:p>
              <a:r>
                <a:rPr lang="en-US" sz="1000" dirty="0">
                  <a:latin typeface="Poppins Medium" panose="00000600000000000000" pitchFamily="2" charset="0"/>
                  <a:cs typeface="Poppins Medium" panose="00000600000000000000" pitchFamily="2" charset="0"/>
                </a:rPr>
                <a:t>We are the leading experts in tax credits and incentives with over 800 industry experts, former IRS Commissioners and Division Commissioners, and former policy makers on staff. Since 2002, we have helped US businesses grow their operations and stay ahead of the competition. To date, we have delivered billions in refunds to over 27,000 businesses.</a:t>
              </a:r>
            </a:p>
            <a:p>
              <a:endParaRPr lang="en-US" sz="900" dirty="0">
                <a:latin typeface="Poppins Medium" panose="00000600000000000000" pitchFamily="2" charset="0"/>
                <a:cs typeface="Poppins Medium" panose="00000600000000000000" pitchFamily="2" charset="0"/>
              </a:endParaRPr>
            </a:p>
          </p:txBody>
        </p:sp>
        <p:cxnSp>
          <p:nvCxnSpPr>
            <p:cNvPr id="88" name="Straight Connector 87">
              <a:extLst>
                <a:ext uri="{FF2B5EF4-FFF2-40B4-BE49-F238E27FC236}">
                  <a16:creationId xmlns:a16="http://schemas.microsoft.com/office/drawing/2014/main" id="{DACE7368-871A-64A6-70DB-0CA0CD2B9B04}"/>
                </a:ext>
              </a:extLst>
            </p:cNvPr>
            <p:cNvCxnSpPr>
              <a:cxnSpLocks/>
            </p:cNvCxnSpPr>
            <p:nvPr/>
          </p:nvCxnSpPr>
          <p:spPr>
            <a:xfrm>
              <a:off x="3551123" y="313401"/>
              <a:ext cx="0" cy="874155"/>
            </a:xfrm>
            <a:prstGeom prst="line">
              <a:avLst/>
            </a:prstGeom>
            <a:ln>
              <a:solidFill>
                <a:srgbClr val="00AAFF"/>
              </a:solidFill>
            </a:ln>
          </p:spPr>
          <p:style>
            <a:lnRef idx="1">
              <a:schemeClr val="accent1"/>
            </a:lnRef>
            <a:fillRef idx="0">
              <a:schemeClr val="accent1"/>
            </a:fillRef>
            <a:effectRef idx="0">
              <a:schemeClr val="accent1"/>
            </a:effectRef>
            <a:fontRef idx="minor">
              <a:schemeClr val="tx1"/>
            </a:fontRef>
          </p:style>
        </p:cxnSp>
      </p:grpSp>
      <p:pic>
        <p:nvPicPr>
          <p:cNvPr id="4" name="Picture 3" descr="A person in a suit smiling&#10;&#10;AI-generated content may be incorrect.">
            <a:extLst>
              <a:ext uri="{FF2B5EF4-FFF2-40B4-BE49-F238E27FC236}">
                <a16:creationId xmlns:a16="http://schemas.microsoft.com/office/drawing/2014/main" id="{59C3359F-0291-0226-9F83-29DC8009EA56}"/>
              </a:ext>
            </a:extLst>
          </p:cNvPr>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a:xfrm flipH="1">
            <a:off x="1209145" y="2214217"/>
            <a:ext cx="1289720" cy="1289720"/>
          </a:xfrm>
          <a:custGeom>
            <a:avLst/>
            <a:gdLst>
              <a:gd name="connsiteX0" fmla="*/ 644860 w 1289720"/>
              <a:gd name="connsiteY0" fmla="*/ 0 h 1289720"/>
              <a:gd name="connsiteX1" fmla="*/ 0 w 1289720"/>
              <a:gd name="connsiteY1" fmla="*/ 644860 h 1289720"/>
              <a:gd name="connsiteX2" fmla="*/ 644860 w 1289720"/>
              <a:gd name="connsiteY2" fmla="*/ 1289720 h 1289720"/>
              <a:gd name="connsiteX3" fmla="*/ 1289720 w 1289720"/>
              <a:gd name="connsiteY3" fmla="*/ 644860 h 1289720"/>
              <a:gd name="connsiteX4" fmla="*/ 644860 w 1289720"/>
              <a:gd name="connsiteY4" fmla="*/ 0 h 1289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9720" h="1289720">
                <a:moveTo>
                  <a:pt x="644860" y="0"/>
                </a:moveTo>
                <a:cubicBezTo>
                  <a:pt x="288714" y="0"/>
                  <a:pt x="0" y="288714"/>
                  <a:pt x="0" y="644860"/>
                </a:cubicBezTo>
                <a:cubicBezTo>
                  <a:pt x="0" y="1001006"/>
                  <a:pt x="288714" y="1289720"/>
                  <a:pt x="644860" y="1289720"/>
                </a:cubicBezTo>
                <a:cubicBezTo>
                  <a:pt x="1001006" y="1289720"/>
                  <a:pt x="1289720" y="1001006"/>
                  <a:pt x="1289720" y="644860"/>
                </a:cubicBezTo>
                <a:cubicBezTo>
                  <a:pt x="1289720" y="288714"/>
                  <a:pt x="1001006" y="0"/>
                  <a:pt x="644860" y="0"/>
                </a:cubicBezTo>
                <a:close/>
              </a:path>
            </a:pathLst>
          </a:custGeom>
        </p:spPr>
      </p:pic>
      <p:sp>
        <p:nvSpPr>
          <p:cNvPr id="5" name="TextBox 4">
            <a:extLst>
              <a:ext uri="{FF2B5EF4-FFF2-40B4-BE49-F238E27FC236}">
                <a16:creationId xmlns:a16="http://schemas.microsoft.com/office/drawing/2014/main" id="{C8EF82EE-AC17-D07A-E842-DCF805E9E5C1}"/>
              </a:ext>
            </a:extLst>
          </p:cNvPr>
          <p:cNvSpPr txBox="1"/>
          <p:nvPr/>
        </p:nvSpPr>
        <p:spPr>
          <a:xfrm>
            <a:off x="1083056" y="3523659"/>
            <a:ext cx="1505607" cy="369332"/>
          </a:xfrm>
          <a:prstGeom prst="rect">
            <a:avLst/>
          </a:prstGeom>
          <a:noFill/>
        </p:spPr>
        <p:txBody>
          <a:bodyPr wrap="square" rtlCol="0">
            <a:spAutoFit/>
          </a:bodyPr>
          <a:lstStyle/>
          <a:p>
            <a:pPr algn="ctr"/>
            <a:r>
              <a:rPr lang="en-US" sz="1000" b="1" dirty="0">
                <a:solidFill>
                  <a:srgbClr val="00AAFF"/>
                </a:solidFill>
                <a:latin typeface="Poppins SemiBold" pitchFamily="2" charset="77"/>
                <a:cs typeface="Poppins SemiBold" pitchFamily="2" charset="77"/>
              </a:rPr>
              <a:t>Danny Werfel</a:t>
            </a:r>
            <a:endParaRPr lang="en-US" sz="1000" b="1" dirty="0">
              <a:latin typeface="Poppins SemiBold" pitchFamily="2" charset="77"/>
              <a:cs typeface="Poppins SemiBold" pitchFamily="2" charset="77"/>
            </a:endParaRPr>
          </a:p>
          <a:p>
            <a:pPr algn="ctr"/>
            <a:r>
              <a:rPr lang="en-US" sz="800" dirty="0">
                <a:latin typeface="Poppins Medium" panose="00000600000000000000" pitchFamily="2" charset="0"/>
                <a:cs typeface="Poppins Medium" panose="00000600000000000000" pitchFamily="2" charset="0"/>
              </a:rPr>
              <a:t>Former IRS Commissioner</a:t>
            </a:r>
          </a:p>
        </p:txBody>
      </p:sp>
      <p:pic>
        <p:nvPicPr>
          <p:cNvPr id="2" name="Picture 1" descr="A black and white logo&#10;&#10;AI-generated content may be incorrect.">
            <a:extLst>
              <a:ext uri="{FF2B5EF4-FFF2-40B4-BE49-F238E27FC236}">
                <a16:creationId xmlns:a16="http://schemas.microsoft.com/office/drawing/2014/main" id="{DCDB06A6-7CCF-7899-9307-332B72FB5187}"/>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556901" y="551537"/>
            <a:ext cx="2273532" cy="492442"/>
          </a:xfrm>
          <a:prstGeom prst="rect">
            <a:avLst/>
          </a:prstGeom>
        </p:spPr>
      </p:pic>
    </p:spTree>
    <p:extLst>
      <p:ext uri="{BB962C8B-B14F-4D97-AF65-F5344CB8AC3E}">
        <p14:creationId xmlns:p14="http://schemas.microsoft.com/office/powerpoint/2010/main" val="2071813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5C8879A-207E-C131-ACA5-27A56EF7B3D1}"/>
              </a:ext>
            </a:extLst>
          </p:cNvPr>
          <p:cNvSpPr/>
          <p:nvPr/>
        </p:nvSpPr>
        <p:spPr>
          <a:xfrm>
            <a:off x="6670476" y="-19812"/>
            <a:ext cx="5615355" cy="687781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E53F72E-CF76-7802-1D21-6255960823AD}"/>
              </a:ext>
            </a:extLst>
          </p:cNvPr>
          <p:cNvSpPr/>
          <p:nvPr/>
        </p:nvSpPr>
        <p:spPr>
          <a:xfrm>
            <a:off x="0" y="-19812"/>
            <a:ext cx="9728200" cy="6877812"/>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1">
            <a:extLst>
              <a:ext uri="{FF2B5EF4-FFF2-40B4-BE49-F238E27FC236}">
                <a16:creationId xmlns:a16="http://schemas.microsoft.com/office/drawing/2014/main" id="{3F758D4E-98E9-0214-41E4-F3B3C021C7F7}"/>
              </a:ext>
            </a:extLst>
          </p:cNvPr>
          <p:cNvSpPr/>
          <p:nvPr/>
        </p:nvSpPr>
        <p:spPr>
          <a:xfrm>
            <a:off x="4166749" y="-19812"/>
            <a:ext cx="5615355" cy="6897624"/>
          </a:xfrm>
          <a:custGeom>
            <a:avLst/>
            <a:gdLst>
              <a:gd name="connsiteX0" fmla="*/ 1028571 w 4876079"/>
              <a:gd name="connsiteY0" fmla="*/ 0 h 6857143"/>
              <a:gd name="connsiteX1" fmla="*/ 4876080 w 4876079"/>
              <a:gd name="connsiteY1" fmla="*/ 0 h 6857143"/>
              <a:gd name="connsiteX2" fmla="*/ 4876080 w 4876079"/>
              <a:gd name="connsiteY2" fmla="*/ 0 h 6857143"/>
              <a:gd name="connsiteX3" fmla="*/ 4876080 w 4876079"/>
              <a:gd name="connsiteY3" fmla="*/ 6857143 h 6857143"/>
              <a:gd name="connsiteX4" fmla="*/ 4876080 w 4876079"/>
              <a:gd name="connsiteY4" fmla="*/ 6857143 h 6857143"/>
              <a:gd name="connsiteX5" fmla="*/ 1028571 w 4876079"/>
              <a:gd name="connsiteY5" fmla="*/ 6857143 h 6857143"/>
              <a:gd name="connsiteX6" fmla="*/ 0 w 4876079"/>
              <a:gd name="connsiteY6" fmla="*/ 5828572 h 6857143"/>
              <a:gd name="connsiteX7" fmla="*/ 0 w 4876079"/>
              <a:gd name="connsiteY7" fmla="*/ 1028571 h 6857143"/>
              <a:gd name="connsiteX8" fmla="*/ 1028571 w 4876079"/>
              <a:gd name="connsiteY8" fmla="*/ 0 h 6857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6079" h="6857143">
                <a:moveTo>
                  <a:pt x="1028571" y="0"/>
                </a:moveTo>
                <a:lnTo>
                  <a:pt x="4876080" y="0"/>
                </a:lnTo>
                <a:lnTo>
                  <a:pt x="4876080" y="0"/>
                </a:lnTo>
                <a:lnTo>
                  <a:pt x="4876080" y="6857143"/>
                </a:lnTo>
                <a:lnTo>
                  <a:pt x="4876080" y="6857143"/>
                </a:lnTo>
                <a:lnTo>
                  <a:pt x="1028571" y="6857143"/>
                </a:lnTo>
                <a:cubicBezTo>
                  <a:pt x="460492" y="6857143"/>
                  <a:pt x="0" y="6396652"/>
                  <a:pt x="0" y="5828572"/>
                </a:cubicBezTo>
                <a:lnTo>
                  <a:pt x="0" y="1028571"/>
                </a:lnTo>
                <a:cubicBezTo>
                  <a:pt x="0" y="460509"/>
                  <a:pt x="460492" y="0"/>
                  <a:pt x="1028571" y="0"/>
                </a:cubicBezTo>
                <a:close/>
              </a:path>
            </a:pathLst>
          </a:custGeom>
          <a:solidFill>
            <a:schemeClr val="bg1"/>
          </a:solidFill>
          <a:ln w="3429" cap="flat">
            <a:noFill/>
            <a:prstDash val="solid"/>
            <a:miter/>
          </a:ln>
        </p:spPr>
        <p:txBody>
          <a:bodyPr rtlCol="0" anchor="ctr"/>
          <a:lstStyle/>
          <a:p>
            <a:r>
              <a:rPr lang="en-IN" dirty="0"/>
              <a:t>z</a:t>
            </a:r>
          </a:p>
        </p:txBody>
      </p:sp>
      <p:sp>
        <p:nvSpPr>
          <p:cNvPr id="3" name="Oval 2">
            <a:extLst>
              <a:ext uri="{FF2B5EF4-FFF2-40B4-BE49-F238E27FC236}">
                <a16:creationId xmlns:a16="http://schemas.microsoft.com/office/drawing/2014/main" id="{496EAD6E-C6E8-AC9E-62A2-EE78F617129E}"/>
              </a:ext>
            </a:extLst>
          </p:cNvPr>
          <p:cNvSpPr/>
          <p:nvPr/>
        </p:nvSpPr>
        <p:spPr>
          <a:xfrm>
            <a:off x="602464" y="1133493"/>
            <a:ext cx="4371269" cy="457788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12" name="Rectangle 11">
            <a:extLst>
              <a:ext uri="{FF2B5EF4-FFF2-40B4-BE49-F238E27FC236}">
                <a16:creationId xmlns:a16="http://schemas.microsoft.com/office/drawing/2014/main" id="{669E4018-5C58-814C-8BD5-67E60C867A8E}"/>
              </a:ext>
            </a:extLst>
          </p:cNvPr>
          <p:cNvSpPr/>
          <p:nvPr/>
        </p:nvSpPr>
        <p:spPr>
          <a:xfrm>
            <a:off x="5367063" y="2700262"/>
            <a:ext cx="1666291" cy="34190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B54F4113-BCEE-45B8-A78A-53950AF2E838}"/>
              </a:ext>
            </a:extLst>
          </p:cNvPr>
          <p:cNvSpPr txBox="1"/>
          <p:nvPr/>
        </p:nvSpPr>
        <p:spPr>
          <a:xfrm>
            <a:off x="5080192" y="1350279"/>
            <a:ext cx="5946996" cy="4947508"/>
          </a:xfrm>
          <a:prstGeom prst="rect">
            <a:avLst/>
          </a:prstGeom>
          <a:noFill/>
        </p:spPr>
        <p:txBody>
          <a:bodyPr wrap="square" rtlCol="0">
            <a:spAutoFit/>
          </a:bodyPr>
          <a:lstStyle/>
          <a:p>
            <a:pPr marL="0" marR="0" algn="l">
              <a:spcBef>
                <a:spcPts val="0"/>
              </a:spcBef>
              <a:spcAft>
                <a:spcPts val="0"/>
              </a:spcAft>
            </a:pPr>
            <a:r>
              <a:rPr lang="en-US" sz="1100" dirty="0">
                <a:effectLst/>
                <a:latin typeface="Poppins" pitchFamily="2" charset="77"/>
                <a:ea typeface="Times New Roman" panose="02020603050405020304" pitchFamily="18" charset="0"/>
                <a:cs typeface="Poppins" pitchFamily="2" charset="77"/>
              </a:rPr>
              <a:t>Hylton held several prominent positions at the IRS, including serving as Deputy of the Criminal Investigation Division and as CI’s head of International Operations. </a:t>
            </a:r>
          </a:p>
          <a:p>
            <a:pPr marL="0" marR="0" algn="l">
              <a:spcBef>
                <a:spcPts val="0"/>
              </a:spcBef>
              <a:spcAft>
                <a:spcPts val="0"/>
              </a:spcAft>
            </a:pPr>
            <a:r>
              <a:rPr lang="en-US" sz="1100" dirty="0">
                <a:effectLst/>
                <a:latin typeface="Poppins" pitchFamily="2" charset="77"/>
                <a:ea typeface="Times New Roman" panose="02020603050405020304" pitchFamily="18" charset="0"/>
                <a:cs typeface="Poppins" pitchFamily="2" charset="77"/>
              </a:rPr>
              <a:t> </a:t>
            </a:r>
          </a:p>
          <a:p>
            <a:r>
              <a:rPr lang="en-US" sz="1100" kern="100" dirty="0">
                <a:effectLst/>
                <a:latin typeface="Poppins" pitchFamily="2" charset="77"/>
                <a:ea typeface="Calibri" panose="020F0502020204030204" pitchFamily="34" charset="0"/>
                <a:cs typeface="Poppins" pitchFamily="2" charset="77"/>
              </a:rPr>
              <a:t>As National Director, Eric employs his years of experience at the IRS to assist </a:t>
            </a:r>
            <a:r>
              <a:rPr lang="en-US" sz="1100" kern="100" dirty="0" err="1">
                <a:effectLst/>
                <a:latin typeface="Poppins" pitchFamily="2" charset="77"/>
                <a:ea typeface="Calibri" panose="020F0502020204030204" pitchFamily="34" charset="0"/>
                <a:cs typeface="Poppins" pitchFamily="2" charset="77"/>
              </a:rPr>
              <a:t>alliantgroup’s</a:t>
            </a:r>
            <a:r>
              <a:rPr lang="en-US" sz="1100" kern="100" dirty="0">
                <a:effectLst/>
                <a:latin typeface="Poppins" pitchFamily="2" charset="77"/>
                <a:ea typeface="Calibri" panose="020F0502020204030204" pitchFamily="34" charset="0"/>
                <a:cs typeface="Poppins" pitchFamily="2" charset="77"/>
              </a:rPr>
              <a:t> clients as for U.S. small and medium sized businesses (SMBs) and in </a:t>
            </a:r>
            <a:r>
              <a:rPr lang="en-US" sz="1100" kern="100" dirty="0" err="1">
                <a:latin typeface="Poppins" pitchFamily="2" charset="77"/>
                <a:ea typeface="Calibri" panose="020F0502020204030204" pitchFamily="34" charset="0"/>
                <a:cs typeface="Poppins" pitchFamily="2" charset="77"/>
              </a:rPr>
              <a:t>helpian</a:t>
            </a:r>
            <a:r>
              <a:rPr lang="en-US" sz="1100" kern="100" dirty="0">
                <a:latin typeface="Poppins" pitchFamily="2" charset="77"/>
                <a:ea typeface="Calibri" panose="020F0502020204030204" pitchFamily="34" charset="0"/>
                <a:cs typeface="Poppins" pitchFamily="2" charset="77"/>
              </a:rPr>
              <a:t> ambassador ng </a:t>
            </a:r>
            <a:r>
              <a:rPr lang="en-US" sz="1100" kern="100" dirty="0">
                <a:effectLst/>
                <a:latin typeface="Poppins" pitchFamily="2" charset="77"/>
                <a:ea typeface="Calibri" panose="020F0502020204030204" pitchFamily="34" charset="0"/>
                <a:cs typeface="Poppins" pitchFamily="2" charset="77"/>
              </a:rPr>
              <a:t>others become tax compliant</a:t>
            </a:r>
            <a:r>
              <a:rPr lang="en-US" sz="1100" dirty="0">
                <a:effectLst/>
                <a:latin typeface="Poppins" pitchFamily="2" charset="77"/>
                <a:cs typeface="Poppins" pitchFamily="2" charset="77"/>
              </a:rPr>
              <a:t> </a:t>
            </a:r>
          </a:p>
          <a:p>
            <a:endParaRPr lang="en-US" sz="1100" b="1" dirty="0">
              <a:latin typeface="Poppins" pitchFamily="2" charset="77"/>
              <a:cs typeface="Poppins" pitchFamily="2" charset="77"/>
            </a:endParaRPr>
          </a:p>
          <a:p>
            <a:pPr marL="0" marR="0" algn="l">
              <a:spcBef>
                <a:spcPts val="0"/>
              </a:spcBef>
              <a:spcAft>
                <a:spcPts val="0"/>
              </a:spcAft>
            </a:pPr>
            <a:r>
              <a:rPr lang="en-US" sz="1100" b="1" kern="0" dirty="0">
                <a:effectLst/>
                <a:latin typeface="Poppins" pitchFamily="2" charset="77"/>
                <a:ea typeface="Times New Roman" panose="02020603050405020304" pitchFamily="18" charset="0"/>
                <a:cs typeface="Poppins" pitchFamily="2" charset="77"/>
              </a:rPr>
              <a:t>Select Career Accomplishments </a:t>
            </a:r>
          </a:p>
          <a:p>
            <a:pPr marL="171450" marR="0" indent="-171450">
              <a:lnSpc>
                <a:spcPts val="900"/>
              </a:lnSpc>
              <a:spcBef>
                <a:spcPts val="0"/>
              </a:spcBef>
              <a:spcAft>
                <a:spcPts val="0"/>
              </a:spcAft>
            </a:pPr>
            <a:r>
              <a:rPr lang="en-US" sz="1100" kern="100" dirty="0">
                <a:effectLst/>
                <a:latin typeface="Poppins" pitchFamily="2" charset="77"/>
                <a:ea typeface="Calibri" panose="020F0502020204030204" pitchFamily="34" charset="0"/>
                <a:cs typeface="Poppins" pitchFamily="2" charset="77"/>
              </a:rPr>
              <a:t> </a:t>
            </a:r>
          </a:p>
          <a:p>
            <a:pPr marL="342900" marR="0" lvl="0" indent="-342900">
              <a:spcBef>
                <a:spcPts val="0"/>
              </a:spcBef>
              <a:spcAft>
                <a:spcPts val="0"/>
              </a:spcAft>
              <a:buFont typeface="Symbol" pitchFamily="2" charset="2"/>
              <a:buChar char=""/>
            </a:pPr>
            <a:r>
              <a:rPr lang="en-US" sz="1100" dirty="0">
                <a:solidFill>
                  <a:srgbClr val="000000"/>
                </a:solidFill>
                <a:effectLst/>
                <a:latin typeface="Poppins" pitchFamily="2" charset="77"/>
                <a:ea typeface="Times New Roman" panose="02020603050405020304" pitchFamily="18" charset="0"/>
                <a:cs typeface="Poppins" pitchFamily="2" charset="77"/>
              </a:rPr>
              <a:t>Civil Investigation: Directed the Internal Revenue Service’s Audit and Collection tax operations with a $2.2 billion yearly budget and 20,000 nationwide employees, with oversight for 800,000 audits and billions of tax dollars assessed and collected.</a:t>
            </a:r>
            <a:endParaRPr lang="en-US" sz="1100" dirty="0">
              <a:effectLst/>
              <a:latin typeface="Poppins" pitchFamily="2" charset="77"/>
              <a:ea typeface="Calibri" panose="020F0502020204030204" pitchFamily="34" charset="0"/>
              <a:cs typeface="Poppins" pitchFamily="2" charset="77"/>
            </a:endParaRPr>
          </a:p>
          <a:p>
            <a:pPr marL="0" marR="0" indent="28575">
              <a:spcBef>
                <a:spcPts val="0"/>
              </a:spcBef>
              <a:spcAft>
                <a:spcPts val="0"/>
              </a:spcAft>
            </a:pPr>
            <a:r>
              <a:rPr lang="en-US" sz="1100" kern="0" dirty="0">
                <a:solidFill>
                  <a:srgbClr val="000000"/>
                </a:solidFill>
                <a:effectLst/>
                <a:latin typeface="Poppins" pitchFamily="2" charset="77"/>
                <a:ea typeface="Times New Roman" panose="02020603050405020304" pitchFamily="18" charset="0"/>
                <a:cs typeface="Poppins" pitchFamily="2" charset="77"/>
              </a:rPr>
              <a:t> </a:t>
            </a:r>
            <a:endParaRPr lang="en-US" sz="1100" kern="100" dirty="0">
              <a:effectLst/>
              <a:latin typeface="Poppins" pitchFamily="2" charset="77"/>
              <a:ea typeface="Calibri" panose="020F0502020204030204" pitchFamily="34" charset="0"/>
              <a:cs typeface="Poppins" pitchFamily="2" charset="77"/>
            </a:endParaRPr>
          </a:p>
          <a:p>
            <a:pPr marL="342900" marR="0" lvl="0" indent="-342900">
              <a:spcBef>
                <a:spcPts val="0"/>
              </a:spcBef>
              <a:spcAft>
                <a:spcPts val="0"/>
              </a:spcAft>
              <a:buFont typeface="Symbol" pitchFamily="2" charset="2"/>
              <a:buChar char=""/>
            </a:pPr>
            <a:r>
              <a:rPr lang="en-US" sz="1100" dirty="0">
                <a:solidFill>
                  <a:srgbClr val="000000"/>
                </a:solidFill>
                <a:effectLst/>
                <a:latin typeface="Poppins" pitchFamily="2" charset="77"/>
                <a:ea typeface="Times New Roman" panose="02020603050405020304" pitchFamily="18" charset="0"/>
                <a:cs typeface="Poppins" pitchFamily="2" charset="77"/>
              </a:rPr>
              <a:t>Criminal Investigation: Oversaw the</a:t>
            </a:r>
            <a:r>
              <a:rPr lang="en-US" sz="1100" baseline="30000" dirty="0">
                <a:solidFill>
                  <a:srgbClr val="000000"/>
                </a:solidFill>
                <a:effectLst/>
                <a:latin typeface="Poppins" pitchFamily="2" charset="77"/>
                <a:ea typeface="Times New Roman" panose="02020603050405020304" pitchFamily="18" charset="0"/>
                <a:cs typeface="Poppins" pitchFamily="2" charset="77"/>
              </a:rPr>
              <a:t> </a:t>
            </a:r>
            <a:r>
              <a:rPr lang="en-US" sz="1100" dirty="0">
                <a:solidFill>
                  <a:srgbClr val="000000"/>
                </a:solidFill>
                <a:effectLst/>
                <a:latin typeface="Poppins" pitchFamily="2" charset="77"/>
                <a:ea typeface="Times New Roman" panose="02020603050405020304" pitchFamily="18" charset="0"/>
                <a:cs typeface="Poppins" pitchFamily="2" charset="77"/>
              </a:rPr>
              <a:t>sixth-largest US Federal law enforcement agency, with a worldwide staff of approximately 3,000 employees that resulted in over 6,000 investigations recommended for prosecution, leading to thousands of individuals convicted and sentenced. </a:t>
            </a:r>
            <a:endParaRPr lang="en-US" sz="1100" dirty="0">
              <a:effectLst/>
              <a:latin typeface="Poppins" pitchFamily="2" charset="77"/>
              <a:ea typeface="Calibri" panose="020F0502020204030204" pitchFamily="34" charset="0"/>
              <a:cs typeface="Poppins" pitchFamily="2" charset="77"/>
            </a:endParaRPr>
          </a:p>
          <a:p>
            <a:pPr marL="0" marR="0" indent="28575">
              <a:spcBef>
                <a:spcPts val="0"/>
              </a:spcBef>
              <a:spcAft>
                <a:spcPts val="0"/>
              </a:spcAft>
            </a:pPr>
            <a:r>
              <a:rPr lang="en-US" sz="1100" kern="0" dirty="0">
                <a:solidFill>
                  <a:srgbClr val="000000"/>
                </a:solidFill>
                <a:effectLst/>
                <a:latin typeface="Poppins" pitchFamily="2" charset="77"/>
                <a:ea typeface="Times New Roman" panose="02020603050405020304" pitchFamily="18" charset="0"/>
                <a:cs typeface="Poppins" pitchFamily="2" charset="77"/>
              </a:rPr>
              <a:t> </a:t>
            </a:r>
            <a:endParaRPr lang="en-US" sz="1100" kern="100" dirty="0">
              <a:effectLst/>
              <a:latin typeface="Poppins" pitchFamily="2" charset="77"/>
              <a:ea typeface="Calibri" panose="020F0502020204030204" pitchFamily="34" charset="0"/>
              <a:cs typeface="Poppins" pitchFamily="2" charset="77"/>
            </a:endParaRPr>
          </a:p>
          <a:p>
            <a:pPr marL="342900" marR="0" lvl="0" indent="-342900">
              <a:spcBef>
                <a:spcPts val="0"/>
              </a:spcBef>
              <a:spcAft>
                <a:spcPts val="0"/>
              </a:spcAft>
              <a:buFont typeface="Symbol" pitchFamily="2" charset="2"/>
              <a:buChar char=""/>
            </a:pPr>
            <a:r>
              <a:rPr lang="en-US" sz="1100" dirty="0">
                <a:solidFill>
                  <a:srgbClr val="000000"/>
                </a:solidFill>
                <a:effectLst/>
                <a:latin typeface="Poppins" pitchFamily="2" charset="77"/>
                <a:ea typeface="Times New Roman" panose="02020603050405020304" pitchFamily="18" charset="0"/>
                <a:cs typeface="Poppins" pitchFamily="2" charset="77"/>
              </a:rPr>
              <a:t>Fraud Investigation: Revolutionized the IRS’ National Fraud Program, including establishing emerging threat teams, revamping organizational structure, revising metrics, and streamlining processes that resulted in multimillion-dollar fraud schemes referred for criminal purposes.  </a:t>
            </a:r>
            <a:endParaRPr lang="en-US" sz="1100" dirty="0">
              <a:effectLst/>
              <a:latin typeface="Poppins" pitchFamily="2" charset="77"/>
              <a:ea typeface="Calibri" panose="020F0502020204030204" pitchFamily="34" charset="0"/>
              <a:cs typeface="Poppins" pitchFamily="2" charset="77"/>
            </a:endParaRPr>
          </a:p>
          <a:p>
            <a:pPr marL="0" marR="0" indent="28575">
              <a:spcBef>
                <a:spcPts val="0"/>
              </a:spcBef>
              <a:spcAft>
                <a:spcPts val="0"/>
              </a:spcAft>
            </a:pPr>
            <a:r>
              <a:rPr lang="en-US" sz="1100" kern="0" dirty="0">
                <a:solidFill>
                  <a:srgbClr val="000000"/>
                </a:solidFill>
                <a:effectLst/>
                <a:latin typeface="Poppins" pitchFamily="2" charset="77"/>
                <a:ea typeface="Times New Roman" panose="02020603050405020304" pitchFamily="18" charset="0"/>
                <a:cs typeface="Poppins" pitchFamily="2" charset="77"/>
              </a:rPr>
              <a:t> </a:t>
            </a:r>
            <a:endParaRPr lang="en-US" sz="1100" kern="100" dirty="0">
              <a:effectLst/>
              <a:latin typeface="Poppins" pitchFamily="2" charset="77"/>
              <a:ea typeface="Calibri" panose="020F0502020204030204" pitchFamily="34" charset="0"/>
              <a:cs typeface="Poppins" pitchFamily="2" charset="77"/>
            </a:endParaRPr>
          </a:p>
          <a:p>
            <a:pPr marL="342900" marR="0" lvl="0" indent="-342900">
              <a:spcBef>
                <a:spcPts val="0"/>
              </a:spcBef>
              <a:spcAft>
                <a:spcPts val="0"/>
              </a:spcAft>
              <a:buFont typeface="Symbol" pitchFamily="2" charset="2"/>
              <a:buChar char=""/>
            </a:pPr>
            <a:r>
              <a:rPr lang="en-US" sz="1100" dirty="0">
                <a:solidFill>
                  <a:srgbClr val="000000"/>
                </a:solidFill>
                <a:effectLst/>
                <a:latin typeface="Poppins" pitchFamily="2" charset="77"/>
                <a:ea typeface="Times New Roman" panose="02020603050405020304" pitchFamily="18" charset="0"/>
                <a:cs typeface="Poppins" pitchFamily="2" charset="77"/>
              </a:rPr>
              <a:t>International Partnership: Led a multilateral commission of 40 international criminal tax organizations to establish global methodologies on emerging financial fraud threats that resulted in significant legislative changes, billions in revenue, and the establishment of joint international investigative teams.</a:t>
            </a:r>
            <a:endParaRPr lang="en-US" sz="1100" dirty="0">
              <a:effectLst/>
              <a:latin typeface="Poppins" pitchFamily="2" charset="77"/>
              <a:ea typeface="Calibri" panose="020F0502020204030204" pitchFamily="34" charset="0"/>
              <a:cs typeface="Poppins" pitchFamily="2" charset="77"/>
            </a:endParaRPr>
          </a:p>
          <a:p>
            <a:endParaRPr lang="en-US" sz="1100" dirty="0">
              <a:latin typeface="Poppins" pitchFamily="2" charset="77"/>
              <a:cs typeface="Poppins" pitchFamily="2" charset="77"/>
            </a:endParaRPr>
          </a:p>
        </p:txBody>
      </p:sp>
      <p:sp>
        <p:nvSpPr>
          <p:cNvPr id="10" name="TextBox 9">
            <a:extLst>
              <a:ext uri="{FF2B5EF4-FFF2-40B4-BE49-F238E27FC236}">
                <a16:creationId xmlns:a16="http://schemas.microsoft.com/office/drawing/2014/main" id="{ABFAF269-3139-34F2-D762-5F9A54644092}"/>
              </a:ext>
            </a:extLst>
          </p:cNvPr>
          <p:cNvSpPr txBox="1"/>
          <p:nvPr/>
        </p:nvSpPr>
        <p:spPr>
          <a:xfrm>
            <a:off x="5080192" y="267565"/>
            <a:ext cx="6102611" cy="1138773"/>
          </a:xfrm>
          <a:prstGeom prst="rect">
            <a:avLst/>
          </a:prstGeom>
          <a:noFill/>
        </p:spPr>
        <p:txBody>
          <a:bodyPr wrap="square" rtlCol="0">
            <a:spAutoFit/>
          </a:bodyPr>
          <a:lstStyle/>
          <a:p>
            <a:r>
              <a:rPr lang="en-US" sz="3600" b="1" dirty="0">
                <a:solidFill>
                  <a:srgbClr val="00AAFF"/>
                </a:solidFill>
                <a:latin typeface="Poppins" pitchFamily="2" charset="77"/>
                <a:ea typeface="ヒラギノ角ゴ ProN W3" pitchFamily="-84" charset="-128"/>
                <a:cs typeface="Poppins" pitchFamily="2" charset="77"/>
                <a:sym typeface="Gill Sans" pitchFamily="-84" charset="0"/>
              </a:rPr>
              <a:t>Eric </a:t>
            </a:r>
            <a:r>
              <a:rPr lang="en-US" sz="3600" b="1" dirty="0" err="1">
                <a:solidFill>
                  <a:srgbClr val="00AAFF"/>
                </a:solidFill>
                <a:latin typeface="Poppins" pitchFamily="2" charset="77"/>
                <a:ea typeface="ヒラギノ角ゴ ProN W3" pitchFamily="-84" charset="-128"/>
                <a:cs typeface="Poppins" pitchFamily="2" charset="77"/>
                <a:sym typeface="Gill Sans" pitchFamily="-84" charset="0"/>
              </a:rPr>
              <a:t>Hylton</a:t>
            </a:r>
            <a:endParaRPr lang="en-US" sz="3600" b="1" dirty="0">
              <a:solidFill>
                <a:srgbClr val="00AAFF"/>
              </a:solidFill>
              <a:latin typeface="Poppins" pitchFamily="2" charset="77"/>
              <a:ea typeface="ヒラギノ角ゴ ProN W3" pitchFamily="-84" charset="-128"/>
              <a:cs typeface="Poppins" pitchFamily="2" charset="77"/>
              <a:sym typeface="Gill Sans" pitchFamily="-84" charset="0"/>
            </a:endParaRPr>
          </a:p>
          <a:p>
            <a:pPr>
              <a:spcBef>
                <a:spcPct val="0"/>
              </a:spcBef>
              <a:defRPr/>
            </a:pPr>
            <a:r>
              <a:rPr lang="en-US" sz="1600" dirty="0">
                <a:solidFill>
                  <a:srgbClr val="002060"/>
                </a:solidFill>
                <a:latin typeface="Poppins Medium" pitchFamily="2" charset="77"/>
                <a:ea typeface="MS PGothic" charset="0"/>
                <a:cs typeface="Poppins Medium" pitchFamily="2" charset="77"/>
              </a:rPr>
              <a:t>Former IRS Commissioner of the SB/SE Division;</a:t>
            </a:r>
          </a:p>
          <a:p>
            <a:pPr>
              <a:spcBef>
                <a:spcPct val="0"/>
              </a:spcBef>
              <a:defRPr/>
            </a:pPr>
            <a:r>
              <a:rPr lang="en-US" sz="1600" dirty="0">
                <a:solidFill>
                  <a:srgbClr val="002060"/>
                </a:solidFill>
                <a:latin typeface="Poppins Medium" pitchFamily="2" charset="77"/>
                <a:ea typeface="MS PGothic" charset="0"/>
                <a:cs typeface="Poppins Medium" pitchFamily="2" charset="77"/>
              </a:rPr>
              <a:t>alliant National Director</a:t>
            </a:r>
            <a:endParaRPr lang="en-US" sz="1200" dirty="0">
              <a:latin typeface="Poppins Medium" pitchFamily="2" charset="77"/>
              <a:cs typeface="Poppins Medium" pitchFamily="2" charset="77"/>
            </a:endParaRPr>
          </a:p>
        </p:txBody>
      </p:sp>
      <p:pic>
        <p:nvPicPr>
          <p:cNvPr id="4" name="Picture 3">
            <a:extLst>
              <a:ext uri="{FF2B5EF4-FFF2-40B4-BE49-F238E27FC236}">
                <a16:creationId xmlns:a16="http://schemas.microsoft.com/office/drawing/2014/main" id="{74FA12FA-1D66-D614-53DD-3AE274BFD46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93297" y="1293532"/>
            <a:ext cx="4140078" cy="4430975"/>
          </a:xfrm>
          <a:custGeom>
            <a:avLst/>
            <a:gdLst>
              <a:gd name="connsiteX0" fmla="*/ 1850911 w 6210117"/>
              <a:gd name="connsiteY0" fmla="*/ 0 h 6646462"/>
              <a:gd name="connsiteX1" fmla="*/ 4145101 w 6210117"/>
              <a:gd name="connsiteY1" fmla="*/ 0 h 6646462"/>
              <a:gd name="connsiteX2" fmla="*/ 4274128 w 6210117"/>
              <a:gd name="connsiteY2" fmla="*/ 49457 h 6646462"/>
              <a:gd name="connsiteX3" fmla="*/ 6209852 w 6210117"/>
              <a:gd name="connsiteY3" fmla="*/ 2521101 h 6646462"/>
              <a:gd name="connsiteX4" fmla="*/ 6210117 w 6210117"/>
              <a:gd name="connsiteY4" fmla="*/ 2522657 h 6646462"/>
              <a:gd name="connsiteX5" fmla="*/ 6210117 w 6210117"/>
              <a:gd name="connsiteY5" fmla="*/ 3903447 h 6646462"/>
              <a:gd name="connsiteX6" fmla="*/ 6209852 w 6210117"/>
              <a:gd name="connsiteY6" fmla="*/ 3905004 h 6646462"/>
              <a:gd name="connsiteX7" fmla="*/ 2998006 w 6210117"/>
              <a:gd name="connsiteY7" fmla="*/ 6646462 h 6646462"/>
              <a:gd name="connsiteX8" fmla="*/ 115246 w 6210117"/>
              <a:gd name="connsiteY8" fmla="*/ 4849619 h 6646462"/>
              <a:gd name="connsiteX9" fmla="*/ 0 w 6210117"/>
              <a:gd name="connsiteY9" fmla="*/ 4599077 h 6646462"/>
              <a:gd name="connsiteX10" fmla="*/ 0 w 6210117"/>
              <a:gd name="connsiteY10" fmla="*/ 1827028 h 6646462"/>
              <a:gd name="connsiteX11" fmla="*/ 115246 w 6210117"/>
              <a:gd name="connsiteY11" fmla="*/ 1576485 h 6646462"/>
              <a:gd name="connsiteX12" fmla="*/ 1721885 w 6210117"/>
              <a:gd name="connsiteY12" fmla="*/ 49457 h 6646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210117" h="6646462">
                <a:moveTo>
                  <a:pt x="1850911" y="0"/>
                </a:moveTo>
                <a:lnTo>
                  <a:pt x="4145101" y="0"/>
                </a:lnTo>
                <a:lnTo>
                  <a:pt x="4274128" y="49457"/>
                </a:lnTo>
                <a:cubicBezTo>
                  <a:pt x="5254699" y="483807"/>
                  <a:pt x="5991492" y="1403567"/>
                  <a:pt x="6209852" y="2521101"/>
                </a:cubicBezTo>
                <a:lnTo>
                  <a:pt x="6210117" y="2522657"/>
                </a:lnTo>
                <a:lnTo>
                  <a:pt x="6210117" y="3903447"/>
                </a:lnTo>
                <a:lnTo>
                  <a:pt x="6209852" y="3905004"/>
                </a:lnTo>
                <a:cubicBezTo>
                  <a:pt x="5904148" y="5469551"/>
                  <a:pt x="4582315" y="6646462"/>
                  <a:pt x="2998006" y="6646462"/>
                </a:cubicBezTo>
                <a:cubicBezTo>
                  <a:pt x="1753192" y="6646462"/>
                  <a:pt x="670416" y="5919900"/>
                  <a:pt x="115246" y="4849619"/>
                </a:cubicBezTo>
                <a:lnTo>
                  <a:pt x="0" y="4599077"/>
                </a:lnTo>
                <a:lnTo>
                  <a:pt x="0" y="1827028"/>
                </a:lnTo>
                <a:lnTo>
                  <a:pt x="115246" y="1576485"/>
                </a:lnTo>
                <a:cubicBezTo>
                  <a:pt x="468536" y="895398"/>
                  <a:pt x="1035485" y="353502"/>
                  <a:pt x="1721885" y="49457"/>
                </a:cubicBezTo>
                <a:close/>
              </a:path>
            </a:pathLst>
          </a:custGeom>
        </p:spPr>
      </p:pic>
      <p:pic>
        <p:nvPicPr>
          <p:cNvPr id="2" name="Picture 1" descr="A black and white logo&#10;&#10;Description automatically generated">
            <a:extLst>
              <a:ext uri="{FF2B5EF4-FFF2-40B4-BE49-F238E27FC236}">
                <a16:creationId xmlns:a16="http://schemas.microsoft.com/office/drawing/2014/main" id="{8DAFCFB6-06DF-7729-8F0E-E8125C6B9AD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80192" y="6202918"/>
            <a:ext cx="1705058" cy="368202"/>
          </a:xfrm>
          <a:prstGeom prst="rect">
            <a:avLst/>
          </a:prstGeom>
        </p:spPr>
      </p:pic>
    </p:spTree>
    <p:extLst>
      <p:ext uri="{BB962C8B-B14F-4D97-AF65-F5344CB8AC3E}">
        <p14:creationId xmlns:p14="http://schemas.microsoft.com/office/powerpoint/2010/main" val="3410358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82354-1744-2248-AB79-66735A09B918}"/>
            </a:ext>
          </a:extLst>
        </p:cNvPr>
        <p:cNvGrpSpPr/>
        <p:nvPr/>
      </p:nvGrpSpPr>
      <p:grpSpPr>
        <a:xfrm>
          <a:off x="0" y="0"/>
          <a:ext cx="0" cy="0"/>
          <a:chOff x="0" y="0"/>
          <a:chExt cx="0" cy="0"/>
        </a:xfrm>
      </p:grpSpPr>
      <p:pic>
        <p:nvPicPr>
          <p:cNvPr id="13" name="Picture 12" descr="A flag flying in the background of a dome&#10;&#10;AI-generated content may be incorrect.">
            <a:extLst>
              <a:ext uri="{FF2B5EF4-FFF2-40B4-BE49-F238E27FC236}">
                <a16:creationId xmlns:a16="http://schemas.microsoft.com/office/drawing/2014/main" id="{0F559266-431F-1032-E3C8-E0D21DA16B1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C069773D-B00D-9430-21CB-5967B7503FBB}"/>
              </a:ext>
            </a:extLst>
          </p:cNvPr>
          <p:cNvSpPr txBox="1"/>
          <p:nvPr/>
        </p:nvSpPr>
        <p:spPr>
          <a:xfrm>
            <a:off x="711376" y="2844061"/>
            <a:ext cx="11769486" cy="730969"/>
          </a:xfrm>
          <a:prstGeom prst="rect">
            <a:avLst/>
          </a:prstGeom>
          <a:noFill/>
        </p:spPr>
        <p:txBody>
          <a:bodyPr wrap="square" lIns="0" tIns="0" rIns="0" bIns="0" rtlCol="0">
            <a:spAutoFit/>
          </a:bodyPr>
          <a:lstStyle/>
          <a:p>
            <a:pPr>
              <a:lnSpc>
                <a:spcPts val="5550"/>
              </a:lnSpc>
            </a:pPr>
            <a:r>
              <a:rPr lang="en-US" sz="5000" dirty="0">
                <a:solidFill>
                  <a:schemeClr val="bg1"/>
                </a:solidFill>
                <a:latin typeface="Poppins Medium" pitchFamily="2" charset="77"/>
                <a:ea typeface="Inter Bold" pitchFamily="34" charset="-122"/>
                <a:cs typeface="Poppins Medium" pitchFamily="2" charset="77"/>
              </a:rPr>
              <a:t>The Long-Awaited Fix is Here! </a:t>
            </a:r>
            <a:endParaRPr lang="en-US" sz="2800" dirty="0">
              <a:solidFill>
                <a:schemeClr val="bg1"/>
              </a:solidFill>
              <a:latin typeface="Poppins Medium" pitchFamily="2" charset="77"/>
              <a:cs typeface="Poppins Medium" pitchFamily="2" charset="77"/>
            </a:endParaRPr>
          </a:p>
        </p:txBody>
      </p:sp>
      <p:sp>
        <p:nvSpPr>
          <p:cNvPr id="2" name="TextBox 1">
            <a:extLst>
              <a:ext uri="{FF2B5EF4-FFF2-40B4-BE49-F238E27FC236}">
                <a16:creationId xmlns:a16="http://schemas.microsoft.com/office/drawing/2014/main" id="{CC156077-B483-7CC7-5E67-EEAFF596C5FA}"/>
              </a:ext>
            </a:extLst>
          </p:cNvPr>
          <p:cNvSpPr txBox="1"/>
          <p:nvPr/>
        </p:nvSpPr>
        <p:spPr>
          <a:xfrm>
            <a:off x="810528" y="3345519"/>
            <a:ext cx="11769486" cy="742511"/>
          </a:xfrm>
          <a:prstGeom prst="rect">
            <a:avLst/>
          </a:prstGeom>
          <a:noFill/>
        </p:spPr>
        <p:txBody>
          <a:bodyPr wrap="square" lIns="0" tIns="0" rIns="0" bIns="0" rtlCol="0">
            <a:spAutoFit/>
          </a:bodyPr>
          <a:lstStyle/>
          <a:p>
            <a:pPr>
              <a:lnSpc>
                <a:spcPts val="6550"/>
              </a:lnSpc>
            </a:pPr>
            <a:r>
              <a:rPr lang="en-US" sz="2800" dirty="0">
                <a:solidFill>
                  <a:schemeClr val="bg1"/>
                </a:solidFill>
                <a:latin typeface="Poppins Medium" pitchFamily="2" charset="77"/>
                <a:ea typeface="Inter Bold" pitchFamily="34" charset="-122"/>
                <a:cs typeface="Poppins Medium" pitchFamily="2" charset="77"/>
              </a:rPr>
              <a:t>What does it mean for your business?</a:t>
            </a:r>
            <a:endParaRPr lang="en-US" sz="2800" dirty="0">
              <a:solidFill>
                <a:schemeClr val="bg1"/>
              </a:solidFill>
              <a:latin typeface="Poppins Medium" pitchFamily="2" charset="77"/>
              <a:cs typeface="Poppins Medium" pitchFamily="2" charset="77"/>
            </a:endParaRPr>
          </a:p>
        </p:txBody>
      </p:sp>
      <p:pic>
        <p:nvPicPr>
          <p:cNvPr id="3" name="Picture 2" descr="A white letter on a black background&#10;&#10;AI-generated content may be incorrect.">
            <a:extLst>
              <a:ext uri="{FF2B5EF4-FFF2-40B4-BE49-F238E27FC236}">
                <a16:creationId xmlns:a16="http://schemas.microsoft.com/office/drawing/2014/main" id="{E2DA27B2-A4A0-9379-FA02-D1FBD81BA4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0528" y="4675744"/>
            <a:ext cx="2624877" cy="568541"/>
          </a:xfrm>
          <a:prstGeom prst="rect">
            <a:avLst/>
          </a:prstGeom>
        </p:spPr>
      </p:pic>
    </p:spTree>
    <p:extLst>
      <p:ext uri="{BB962C8B-B14F-4D97-AF65-F5344CB8AC3E}">
        <p14:creationId xmlns:p14="http://schemas.microsoft.com/office/powerpoint/2010/main" val="2516169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CBE48-1E82-A65B-6AD2-206AE77DF7A7}"/>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2D804CDA-4398-795C-9DF0-4C99ADBD50D5}"/>
              </a:ext>
            </a:extLst>
          </p:cNvPr>
          <p:cNvSpPr/>
          <p:nvPr/>
        </p:nvSpPr>
        <p:spPr>
          <a:xfrm>
            <a:off x="7092643" y="1612447"/>
            <a:ext cx="6794530" cy="644366"/>
          </a:xfrm>
          <a:prstGeom prst="rect">
            <a:avLst/>
          </a:prstGeom>
          <a:noFill/>
          <a:ln/>
        </p:spPr>
        <p:txBody>
          <a:bodyPr wrap="none" lIns="0" tIns="0" rIns="0" bIns="0" rtlCol="0" anchor="t"/>
          <a:lstStyle/>
          <a:p>
            <a:pPr>
              <a:lnSpc>
                <a:spcPts val="5550"/>
              </a:lnSpc>
            </a:pPr>
            <a:r>
              <a:rPr lang="en-US" sz="3600" b="1" dirty="0">
                <a:solidFill>
                  <a:srgbClr val="00AEEF"/>
                </a:solidFill>
                <a:latin typeface="Poppins SemiBold" pitchFamily="2" charset="77"/>
                <a:ea typeface="Inter Bold" pitchFamily="34" charset="-122"/>
                <a:cs typeface="Poppins SemiBold" pitchFamily="2" charset="77"/>
              </a:rPr>
              <a:t>One Big Beautiful Bill</a:t>
            </a:r>
          </a:p>
        </p:txBody>
      </p:sp>
      <p:sp>
        <p:nvSpPr>
          <p:cNvPr id="13" name="Text 0">
            <a:extLst>
              <a:ext uri="{FF2B5EF4-FFF2-40B4-BE49-F238E27FC236}">
                <a16:creationId xmlns:a16="http://schemas.microsoft.com/office/drawing/2014/main" id="{19328558-9558-E9E1-B247-B25C1421FAB8}"/>
              </a:ext>
            </a:extLst>
          </p:cNvPr>
          <p:cNvSpPr/>
          <p:nvPr/>
        </p:nvSpPr>
        <p:spPr>
          <a:xfrm>
            <a:off x="7092643" y="1092792"/>
            <a:ext cx="6794530" cy="644366"/>
          </a:xfrm>
          <a:prstGeom prst="rect">
            <a:avLst/>
          </a:prstGeom>
          <a:noFill/>
          <a:ln/>
        </p:spPr>
        <p:txBody>
          <a:bodyPr wrap="none" lIns="0" tIns="0" rIns="0" bIns="0" rtlCol="0" anchor="t"/>
          <a:lstStyle/>
          <a:p>
            <a:pPr>
              <a:lnSpc>
                <a:spcPts val="5550"/>
              </a:lnSpc>
            </a:pPr>
            <a:r>
              <a:rPr lang="en-US" sz="2400" dirty="0">
                <a:latin typeface="Poppins Medium" pitchFamily="2" charset="77"/>
                <a:ea typeface="Inter Bold" pitchFamily="34" charset="-122"/>
                <a:cs typeface="Poppins Medium" pitchFamily="2" charset="77"/>
              </a:rPr>
              <a:t>The Overview:</a:t>
            </a:r>
          </a:p>
        </p:txBody>
      </p:sp>
      <p:sp>
        <p:nvSpPr>
          <p:cNvPr id="14" name="Content Placeholder 2">
            <a:extLst>
              <a:ext uri="{FF2B5EF4-FFF2-40B4-BE49-F238E27FC236}">
                <a16:creationId xmlns:a16="http://schemas.microsoft.com/office/drawing/2014/main" id="{1D1C9EF4-7AFD-B853-56C2-A3B00FE8C692}"/>
              </a:ext>
            </a:extLst>
          </p:cNvPr>
          <p:cNvSpPr txBox="1">
            <a:spLocks/>
          </p:cNvSpPr>
          <p:nvPr/>
        </p:nvSpPr>
        <p:spPr>
          <a:xfrm>
            <a:off x="7021947" y="2429660"/>
            <a:ext cx="481599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200"/>
              </a:lnSpc>
            </a:pPr>
            <a:r>
              <a:rPr lang="en-US" sz="1600" dirty="0">
                <a:latin typeface="Poppins" pitchFamily="2" charset="77"/>
                <a:cs typeface="Poppins" pitchFamily="2" charset="77"/>
              </a:rPr>
              <a:t>The One Big Beautiful Bill, H.R. 1, signed into law on July 4, 2025 is President Trump’s signature piece of legislation.</a:t>
            </a:r>
          </a:p>
          <a:p>
            <a:pPr>
              <a:lnSpc>
                <a:spcPts val="2200"/>
              </a:lnSpc>
            </a:pPr>
            <a:endParaRPr lang="en-US" sz="1600" dirty="0">
              <a:latin typeface="Poppins" pitchFamily="2" charset="77"/>
              <a:cs typeface="Poppins" pitchFamily="2" charset="77"/>
            </a:endParaRPr>
          </a:p>
          <a:p>
            <a:pPr>
              <a:lnSpc>
                <a:spcPts val="2200"/>
              </a:lnSpc>
            </a:pPr>
            <a:r>
              <a:rPr lang="en-US" sz="1600" dirty="0">
                <a:latin typeface="Poppins" pitchFamily="2" charset="77"/>
                <a:cs typeface="Poppins" pitchFamily="2" charset="77"/>
              </a:rPr>
              <a:t>174 Capitalization and Amortization Repealed (TCJA)</a:t>
            </a:r>
          </a:p>
          <a:p>
            <a:pPr lvl="1">
              <a:lnSpc>
                <a:spcPts val="2200"/>
              </a:lnSpc>
            </a:pPr>
            <a:r>
              <a:rPr lang="en-US" sz="1600" dirty="0">
                <a:latin typeface="Poppins" pitchFamily="2" charset="77"/>
                <a:cs typeface="Poppins" pitchFamily="2" charset="77"/>
              </a:rPr>
              <a:t>R&amp;D is a PURE CREDIT AGAIN</a:t>
            </a:r>
          </a:p>
          <a:p>
            <a:pPr lvl="1">
              <a:lnSpc>
                <a:spcPts val="2200"/>
              </a:lnSpc>
            </a:pPr>
            <a:endParaRPr lang="en-US" sz="1600" dirty="0">
              <a:latin typeface="Poppins" pitchFamily="2" charset="77"/>
              <a:cs typeface="Poppins" pitchFamily="2" charset="77"/>
            </a:endParaRPr>
          </a:p>
          <a:p>
            <a:pPr>
              <a:lnSpc>
                <a:spcPts val="2200"/>
              </a:lnSpc>
            </a:pPr>
            <a:r>
              <a:rPr lang="en-US" sz="1600" dirty="0">
                <a:latin typeface="Poppins" pitchFamily="2" charset="77"/>
                <a:cs typeface="Poppins" pitchFamily="2" charset="77"/>
              </a:rPr>
              <a:t>179D Sunset June 30, 2026. Buildings with  shovel in ground by June 30</a:t>
            </a:r>
            <a:r>
              <a:rPr lang="en-US" sz="1600" baseline="30000" dirty="0">
                <a:latin typeface="Poppins" pitchFamily="2" charset="77"/>
                <a:cs typeface="Poppins" pitchFamily="2" charset="77"/>
              </a:rPr>
              <a:t>th</a:t>
            </a:r>
            <a:r>
              <a:rPr lang="en-US" sz="1600" dirty="0">
                <a:latin typeface="Poppins" pitchFamily="2" charset="77"/>
                <a:cs typeface="Poppins" pitchFamily="2" charset="77"/>
              </a:rPr>
              <a:t> will still be eligible.</a:t>
            </a:r>
          </a:p>
        </p:txBody>
      </p:sp>
      <p:pic>
        <p:nvPicPr>
          <p:cNvPr id="17" name="Picture 16" descr="A pen and a document with a flag&#10;&#10;AI-generated content may be incorrect.">
            <a:extLst>
              <a:ext uri="{FF2B5EF4-FFF2-40B4-BE49-F238E27FC236}">
                <a16:creationId xmlns:a16="http://schemas.microsoft.com/office/drawing/2014/main" id="{49FFAAC0-5A86-5CC2-D869-CC9F9BE5CA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6794530" cy="6858000"/>
          </a:xfrm>
          <a:prstGeom prst="rect">
            <a:avLst/>
          </a:prstGeom>
        </p:spPr>
      </p:pic>
      <p:pic>
        <p:nvPicPr>
          <p:cNvPr id="23" name="Picture 22" descr="A white letters on a black background&#10;&#10;Description automatically generated">
            <a:extLst>
              <a:ext uri="{FF2B5EF4-FFF2-40B4-BE49-F238E27FC236}">
                <a16:creationId xmlns:a16="http://schemas.microsoft.com/office/drawing/2014/main" id="{CE6FD90B-B9E1-E255-2BC4-B90AD87A6D8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999092" y="5290505"/>
            <a:ext cx="1157637" cy="260417"/>
          </a:xfrm>
          <a:prstGeom prst="rect">
            <a:avLst/>
          </a:prstGeom>
        </p:spPr>
      </p:pic>
      <p:pic>
        <p:nvPicPr>
          <p:cNvPr id="26" name="Picture 25" descr="A black and white logo&#10;&#10;Description automatically generated">
            <a:extLst>
              <a:ext uri="{FF2B5EF4-FFF2-40B4-BE49-F238E27FC236}">
                <a16:creationId xmlns:a16="http://schemas.microsoft.com/office/drawing/2014/main" id="{D172E26A-96CF-3554-DEDE-0014CEC7F5D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115302" y="4520862"/>
            <a:ext cx="1157637" cy="249988"/>
          </a:xfrm>
          <a:prstGeom prst="rect">
            <a:avLst/>
          </a:prstGeom>
        </p:spPr>
      </p:pic>
      <p:pic>
        <p:nvPicPr>
          <p:cNvPr id="3" name="Picture 2" descr="A black and white logo&#10;&#10;AI-generated content may be incorrect.">
            <a:extLst>
              <a:ext uri="{FF2B5EF4-FFF2-40B4-BE49-F238E27FC236}">
                <a16:creationId xmlns:a16="http://schemas.microsoft.com/office/drawing/2014/main" id="{D8A15CF2-49A4-60CA-1C53-1893C25F887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489908" y="6193120"/>
            <a:ext cx="1189698" cy="257686"/>
          </a:xfrm>
          <a:prstGeom prst="rect">
            <a:avLst/>
          </a:prstGeom>
        </p:spPr>
      </p:pic>
    </p:spTree>
    <p:extLst>
      <p:ext uri="{BB962C8B-B14F-4D97-AF65-F5344CB8AC3E}">
        <p14:creationId xmlns:p14="http://schemas.microsoft.com/office/powerpoint/2010/main" val="1989561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E9AB1F-9055-B3D9-7E31-B3D03ED0FE95}"/>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439521E9-0586-A523-CA6D-F3F5372F0434}"/>
              </a:ext>
            </a:extLst>
          </p:cNvPr>
          <p:cNvSpPr/>
          <p:nvPr/>
        </p:nvSpPr>
        <p:spPr>
          <a:xfrm>
            <a:off x="-2" y="0"/>
            <a:ext cx="12192000" cy="6858000"/>
          </a:xfrm>
          <a:prstGeom prst="rect">
            <a:avLst/>
          </a:prstGeom>
          <a:solidFill>
            <a:srgbClr val="E9F0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1">
            <a:extLst>
              <a:ext uri="{FF2B5EF4-FFF2-40B4-BE49-F238E27FC236}">
                <a16:creationId xmlns:a16="http://schemas.microsoft.com/office/drawing/2014/main" id="{A5423BF0-F7D5-4E3D-6004-83DC79DA43B0}"/>
              </a:ext>
            </a:extLst>
          </p:cNvPr>
          <p:cNvSpPr/>
          <p:nvPr/>
        </p:nvSpPr>
        <p:spPr>
          <a:xfrm flipH="1">
            <a:off x="-2" y="0"/>
            <a:ext cx="4915489" cy="6857143"/>
          </a:xfrm>
          <a:custGeom>
            <a:avLst/>
            <a:gdLst>
              <a:gd name="connsiteX0" fmla="*/ 1028571 w 4876079"/>
              <a:gd name="connsiteY0" fmla="*/ 0 h 6857143"/>
              <a:gd name="connsiteX1" fmla="*/ 4876080 w 4876079"/>
              <a:gd name="connsiteY1" fmla="*/ 0 h 6857143"/>
              <a:gd name="connsiteX2" fmla="*/ 4876080 w 4876079"/>
              <a:gd name="connsiteY2" fmla="*/ 0 h 6857143"/>
              <a:gd name="connsiteX3" fmla="*/ 4876080 w 4876079"/>
              <a:gd name="connsiteY3" fmla="*/ 6857143 h 6857143"/>
              <a:gd name="connsiteX4" fmla="*/ 4876080 w 4876079"/>
              <a:gd name="connsiteY4" fmla="*/ 6857143 h 6857143"/>
              <a:gd name="connsiteX5" fmla="*/ 1028571 w 4876079"/>
              <a:gd name="connsiteY5" fmla="*/ 6857143 h 6857143"/>
              <a:gd name="connsiteX6" fmla="*/ 0 w 4876079"/>
              <a:gd name="connsiteY6" fmla="*/ 5828572 h 6857143"/>
              <a:gd name="connsiteX7" fmla="*/ 0 w 4876079"/>
              <a:gd name="connsiteY7" fmla="*/ 1028571 h 6857143"/>
              <a:gd name="connsiteX8" fmla="*/ 1028571 w 4876079"/>
              <a:gd name="connsiteY8" fmla="*/ 0 h 6857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6079" h="6857143">
                <a:moveTo>
                  <a:pt x="1028571" y="0"/>
                </a:moveTo>
                <a:lnTo>
                  <a:pt x="4876080" y="0"/>
                </a:lnTo>
                <a:lnTo>
                  <a:pt x="4876080" y="0"/>
                </a:lnTo>
                <a:lnTo>
                  <a:pt x="4876080" y="6857143"/>
                </a:lnTo>
                <a:lnTo>
                  <a:pt x="4876080" y="6857143"/>
                </a:lnTo>
                <a:lnTo>
                  <a:pt x="1028571" y="6857143"/>
                </a:lnTo>
                <a:cubicBezTo>
                  <a:pt x="460492" y="6857143"/>
                  <a:pt x="0" y="6396652"/>
                  <a:pt x="0" y="5828572"/>
                </a:cubicBezTo>
                <a:lnTo>
                  <a:pt x="0" y="1028571"/>
                </a:lnTo>
                <a:cubicBezTo>
                  <a:pt x="0" y="460509"/>
                  <a:pt x="460492" y="0"/>
                  <a:pt x="1028571" y="0"/>
                </a:cubicBezTo>
                <a:close/>
              </a:path>
            </a:pathLst>
          </a:custGeom>
          <a:solidFill>
            <a:srgbClr val="002060"/>
          </a:solidFill>
          <a:ln w="3429" cap="flat">
            <a:noFill/>
            <a:prstDash val="solid"/>
            <a:miter/>
          </a:ln>
        </p:spPr>
        <p:txBody>
          <a:bodyPr rtlCol="0" anchor="ctr"/>
          <a:lstStyle/>
          <a:p>
            <a:endParaRPr lang="en-IN"/>
          </a:p>
        </p:txBody>
      </p:sp>
      <p:sp>
        <p:nvSpPr>
          <p:cNvPr id="10" name="TextBox 9">
            <a:extLst>
              <a:ext uri="{FF2B5EF4-FFF2-40B4-BE49-F238E27FC236}">
                <a16:creationId xmlns:a16="http://schemas.microsoft.com/office/drawing/2014/main" id="{569DC851-97B7-2037-0A76-6CF15B9779D0}"/>
              </a:ext>
            </a:extLst>
          </p:cNvPr>
          <p:cNvSpPr txBox="1"/>
          <p:nvPr/>
        </p:nvSpPr>
        <p:spPr>
          <a:xfrm>
            <a:off x="452123" y="2449244"/>
            <a:ext cx="5255254" cy="1959511"/>
          </a:xfrm>
          <a:prstGeom prst="rect">
            <a:avLst/>
          </a:prstGeom>
          <a:noFill/>
        </p:spPr>
        <p:txBody>
          <a:bodyPr wrap="square" rtlCol="0">
            <a:spAutoFit/>
          </a:bodyPr>
          <a:lstStyle/>
          <a:p>
            <a:pPr>
              <a:lnSpc>
                <a:spcPts val="5550"/>
              </a:lnSpc>
            </a:pPr>
            <a:r>
              <a:rPr lang="en-US" sz="3600" dirty="0">
                <a:solidFill>
                  <a:schemeClr val="bg1"/>
                </a:solidFill>
                <a:latin typeface="Poppins Medium" pitchFamily="2" charset="77"/>
                <a:ea typeface="Inter Bold" pitchFamily="34" charset="-122"/>
                <a:cs typeface="Poppins Medium" pitchFamily="2" charset="77"/>
              </a:rPr>
              <a:t>Section 174:</a:t>
            </a:r>
          </a:p>
          <a:p>
            <a:pPr>
              <a:lnSpc>
                <a:spcPts val="6820"/>
              </a:lnSpc>
            </a:pPr>
            <a:r>
              <a:rPr lang="en-US" sz="6500" b="1" dirty="0">
                <a:solidFill>
                  <a:schemeClr val="bg1"/>
                </a:solidFill>
                <a:latin typeface="Poppins SemiBold" pitchFamily="2" charset="77"/>
                <a:ea typeface="Inter Bold" pitchFamily="34" charset="-122"/>
                <a:cs typeface="Poppins SemiBold" pitchFamily="2" charset="77"/>
              </a:rPr>
              <a:t>The Fix  </a:t>
            </a:r>
          </a:p>
          <a:p>
            <a:endParaRPr lang="en-US" dirty="0"/>
          </a:p>
        </p:txBody>
      </p:sp>
      <p:sp>
        <p:nvSpPr>
          <p:cNvPr id="24" name="Content Placeholder 2">
            <a:extLst>
              <a:ext uri="{FF2B5EF4-FFF2-40B4-BE49-F238E27FC236}">
                <a16:creationId xmlns:a16="http://schemas.microsoft.com/office/drawing/2014/main" id="{ED1E56AC-DD09-87B4-DED6-68259C7A0844}"/>
              </a:ext>
            </a:extLst>
          </p:cNvPr>
          <p:cNvSpPr txBox="1">
            <a:spLocks/>
          </p:cNvSpPr>
          <p:nvPr/>
        </p:nvSpPr>
        <p:spPr>
          <a:xfrm>
            <a:off x="5581338" y="1814011"/>
            <a:ext cx="6284578" cy="42717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600"/>
              </a:lnSpc>
            </a:pPr>
            <a:r>
              <a:rPr lang="en-US" sz="2000" dirty="0">
                <a:latin typeface="Poppins" pitchFamily="2" charset="77"/>
                <a:cs typeface="Poppins" pitchFamily="2" charset="77"/>
              </a:rPr>
              <a:t>Sec. 70302 of the bill allows for a </a:t>
            </a:r>
            <a:r>
              <a:rPr lang="en-US" sz="2000" b="1" dirty="0">
                <a:latin typeface="Poppins SemiBold" pitchFamily="2" charset="77"/>
                <a:cs typeface="Poppins SemiBold" pitchFamily="2" charset="77"/>
              </a:rPr>
              <a:t>permanent</a:t>
            </a:r>
            <a:r>
              <a:rPr lang="en-US" sz="2000" dirty="0">
                <a:latin typeface="Poppins" pitchFamily="2" charset="77"/>
                <a:cs typeface="Poppins" pitchFamily="2" charset="77"/>
              </a:rPr>
              <a:t> return to expense treatment for domestic research and experimental expenditures beginning in 2025.</a:t>
            </a:r>
          </a:p>
          <a:p>
            <a:pPr>
              <a:lnSpc>
                <a:spcPts val="2600"/>
              </a:lnSpc>
            </a:pPr>
            <a:r>
              <a:rPr lang="en-US" sz="2000" dirty="0">
                <a:latin typeface="Poppins" pitchFamily="2" charset="77"/>
                <a:cs typeface="Poppins" pitchFamily="2" charset="77"/>
              </a:rPr>
              <a:t>The section runs from page </a:t>
            </a:r>
            <a:r>
              <a:rPr lang="en-US" sz="2000" b="1" dirty="0">
                <a:latin typeface="Poppins SemiBold" pitchFamily="2" charset="77"/>
                <a:cs typeface="Poppins SemiBold" pitchFamily="2" charset="77"/>
              </a:rPr>
              <a:t>306 to page 320 of the OBBB </a:t>
            </a:r>
            <a:r>
              <a:rPr lang="en-US" sz="2000" dirty="0">
                <a:latin typeface="Poppins" pitchFamily="2" charset="77"/>
                <a:cs typeface="Poppins" pitchFamily="2" charset="77"/>
              </a:rPr>
              <a:t>and contains many important deadlines and technical requirements for taxpayer to expense their domestic research expenditures.</a:t>
            </a:r>
          </a:p>
        </p:txBody>
      </p:sp>
      <p:pic>
        <p:nvPicPr>
          <p:cNvPr id="2" name="Picture 1" descr="A white letter on a black background&#10;&#10;AI-generated content may be incorrect.">
            <a:extLst>
              <a:ext uri="{FF2B5EF4-FFF2-40B4-BE49-F238E27FC236}">
                <a16:creationId xmlns:a16="http://schemas.microsoft.com/office/drawing/2014/main" id="{F460B639-13EA-E6E5-D5B5-A1DF7449E86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376" y="4408755"/>
            <a:ext cx="1700128" cy="368243"/>
          </a:xfrm>
          <a:prstGeom prst="rect">
            <a:avLst/>
          </a:prstGeom>
        </p:spPr>
      </p:pic>
    </p:spTree>
    <p:extLst>
      <p:ext uri="{BB962C8B-B14F-4D97-AF65-F5344CB8AC3E}">
        <p14:creationId xmlns:p14="http://schemas.microsoft.com/office/powerpoint/2010/main" val="1525206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2F3A1-D601-086F-310E-938CDB58297A}"/>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B3B7A14A-83C8-A568-59C5-2D2BAA842705}"/>
              </a:ext>
            </a:extLst>
          </p:cNvPr>
          <p:cNvSpPr/>
          <p:nvPr/>
        </p:nvSpPr>
        <p:spPr>
          <a:xfrm>
            <a:off x="2848303" y="0"/>
            <a:ext cx="9343697" cy="6858000"/>
          </a:xfrm>
          <a:prstGeom prst="rect">
            <a:avLst/>
          </a:prstGeom>
          <a:solidFill>
            <a:srgbClr val="00AAFF"/>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1">
            <a:extLst>
              <a:ext uri="{FF2B5EF4-FFF2-40B4-BE49-F238E27FC236}">
                <a16:creationId xmlns:a16="http://schemas.microsoft.com/office/drawing/2014/main" id="{0FE1851C-B4E3-872B-C8B0-6A5D4CCA1122}"/>
              </a:ext>
            </a:extLst>
          </p:cNvPr>
          <p:cNvSpPr/>
          <p:nvPr/>
        </p:nvSpPr>
        <p:spPr>
          <a:xfrm flipH="1">
            <a:off x="-2" y="0"/>
            <a:ext cx="4915489" cy="6857143"/>
          </a:xfrm>
          <a:custGeom>
            <a:avLst/>
            <a:gdLst>
              <a:gd name="connsiteX0" fmla="*/ 1028571 w 4876079"/>
              <a:gd name="connsiteY0" fmla="*/ 0 h 6857143"/>
              <a:gd name="connsiteX1" fmla="*/ 4876080 w 4876079"/>
              <a:gd name="connsiteY1" fmla="*/ 0 h 6857143"/>
              <a:gd name="connsiteX2" fmla="*/ 4876080 w 4876079"/>
              <a:gd name="connsiteY2" fmla="*/ 0 h 6857143"/>
              <a:gd name="connsiteX3" fmla="*/ 4876080 w 4876079"/>
              <a:gd name="connsiteY3" fmla="*/ 6857143 h 6857143"/>
              <a:gd name="connsiteX4" fmla="*/ 4876080 w 4876079"/>
              <a:gd name="connsiteY4" fmla="*/ 6857143 h 6857143"/>
              <a:gd name="connsiteX5" fmla="*/ 1028571 w 4876079"/>
              <a:gd name="connsiteY5" fmla="*/ 6857143 h 6857143"/>
              <a:gd name="connsiteX6" fmla="*/ 0 w 4876079"/>
              <a:gd name="connsiteY6" fmla="*/ 5828572 h 6857143"/>
              <a:gd name="connsiteX7" fmla="*/ 0 w 4876079"/>
              <a:gd name="connsiteY7" fmla="*/ 1028571 h 6857143"/>
              <a:gd name="connsiteX8" fmla="*/ 1028571 w 4876079"/>
              <a:gd name="connsiteY8" fmla="*/ 0 h 6857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6079" h="6857143">
                <a:moveTo>
                  <a:pt x="1028571" y="0"/>
                </a:moveTo>
                <a:lnTo>
                  <a:pt x="4876080" y="0"/>
                </a:lnTo>
                <a:lnTo>
                  <a:pt x="4876080" y="0"/>
                </a:lnTo>
                <a:lnTo>
                  <a:pt x="4876080" y="6857143"/>
                </a:lnTo>
                <a:lnTo>
                  <a:pt x="4876080" y="6857143"/>
                </a:lnTo>
                <a:lnTo>
                  <a:pt x="1028571" y="6857143"/>
                </a:lnTo>
                <a:cubicBezTo>
                  <a:pt x="460492" y="6857143"/>
                  <a:pt x="0" y="6396652"/>
                  <a:pt x="0" y="5828572"/>
                </a:cubicBezTo>
                <a:lnTo>
                  <a:pt x="0" y="1028571"/>
                </a:lnTo>
                <a:cubicBezTo>
                  <a:pt x="0" y="460509"/>
                  <a:pt x="460492" y="0"/>
                  <a:pt x="1028571" y="0"/>
                </a:cubicBezTo>
                <a:close/>
              </a:path>
            </a:pathLst>
          </a:custGeom>
          <a:solidFill>
            <a:srgbClr val="002060"/>
          </a:solidFill>
          <a:ln w="3429" cap="flat">
            <a:noFill/>
            <a:prstDash val="solid"/>
            <a:miter/>
          </a:ln>
        </p:spPr>
        <p:txBody>
          <a:bodyPr rtlCol="0" anchor="ctr"/>
          <a:lstStyle/>
          <a:p>
            <a:endParaRPr lang="en-IN"/>
          </a:p>
        </p:txBody>
      </p:sp>
      <p:sp>
        <p:nvSpPr>
          <p:cNvPr id="10" name="TextBox 9">
            <a:extLst>
              <a:ext uri="{FF2B5EF4-FFF2-40B4-BE49-F238E27FC236}">
                <a16:creationId xmlns:a16="http://schemas.microsoft.com/office/drawing/2014/main" id="{259B1B02-428E-DB33-C331-7A2FF098E652}"/>
              </a:ext>
            </a:extLst>
          </p:cNvPr>
          <p:cNvSpPr txBox="1"/>
          <p:nvPr/>
        </p:nvSpPr>
        <p:spPr>
          <a:xfrm>
            <a:off x="479686" y="2449244"/>
            <a:ext cx="5255254" cy="1959511"/>
          </a:xfrm>
          <a:prstGeom prst="rect">
            <a:avLst/>
          </a:prstGeom>
          <a:noFill/>
        </p:spPr>
        <p:txBody>
          <a:bodyPr wrap="square" rtlCol="0">
            <a:spAutoFit/>
          </a:bodyPr>
          <a:lstStyle/>
          <a:p>
            <a:pPr>
              <a:lnSpc>
                <a:spcPts val="5550"/>
              </a:lnSpc>
            </a:pPr>
            <a:r>
              <a:rPr lang="en-US" sz="3600" dirty="0">
                <a:solidFill>
                  <a:schemeClr val="bg1"/>
                </a:solidFill>
                <a:latin typeface="Poppins Medium" pitchFamily="2" charset="77"/>
                <a:ea typeface="Inter Bold" pitchFamily="34" charset="-122"/>
                <a:cs typeface="Poppins Medium" pitchFamily="2" charset="77"/>
              </a:rPr>
              <a:t>Section 70302</a:t>
            </a:r>
          </a:p>
          <a:p>
            <a:pPr>
              <a:lnSpc>
                <a:spcPts val="6820"/>
              </a:lnSpc>
            </a:pPr>
            <a:r>
              <a:rPr lang="en-US" sz="6500" b="1" dirty="0">
                <a:solidFill>
                  <a:schemeClr val="bg1"/>
                </a:solidFill>
                <a:latin typeface="Poppins SemiBold" pitchFamily="2" charset="77"/>
                <a:ea typeface="Inter Bold" pitchFamily="34" charset="-122"/>
                <a:cs typeface="Poppins SemiBold" pitchFamily="2" charset="77"/>
              </a:rPr>
              <a:t>Structure</a:t>
            </a:r>
          </a:p>
          <a:p>
            <a:endParaRPr lang="en-US" dirty="0"/>
          </a:p>
        </p:txBody>
      </p:sp>
      <p:sp>
        <p:nvSpPr>
          <p:cNvPr id="2" name="Content Placeholder 2">
            <a:extLst>
              <a:ext uri="{FF2B5EF4-FFF2-40B4-BE49-F238E27FC236}">
                <a16:creationId xmlns:a16="http://schemas.microsoft.com/office/drawing/2014/main" id="{58CFD95F-AFD1-CD64-2485-1DECC3B2A89A}"/>
              </a:ext>
            </a:extLst>
          </p:cNvPr>
          <p:cNvSpPr txBox="1">
            <a:spLocks/>
          </p:cNvSpPr>
          <p:nvPr/>
        </p:nvSpPr>
        <p:spPr>
          <a:xfrm>
            <a:off x="5250356" y="1534436"/>
            <a:ext cx="609550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600"/>
              </a:lnSpc>
            </a:pPr>
            <a:r>
              <a:rPr lang="en-US" sz="2000" dirty="0">
                <a:solidFill>
                  <a:schemeClr val="bg1"/>
                </a:solidFill>
                <a:latin typeface="Poppins" pitchFamily="2" charset="77"/>
                <a:cs typeface="Poppins" pitchFamily="2" charset="77"/>
              </a:rPr>
              <a:t>Sec. 70302(f) provides two transition rules for taxpayers.</a:t>
            </a:r>
          </a:p>
          <a:p>
            <a:pPr>
              <a:lnSpc>
                <a:spcPts val="2600"/>
              </a:lnSpc>
            </a:pPr>
            <a:r>
              <a:rPr lang="en-US" sz="2000" dirty="0">
                <a:solidFill>
                  <a:schemeClr val="bg1"/>
                </a:solidFill>
                <a:latin typeface="Poppins" pitchFamily="2" charset="77"/>
                <a:cs typeface="Poppins" pitchFamily="2" charset="77"/>
              </a:rPr>
              <a:t>Sec. 70302(f)(1) allows taxpayers with less than $31 million in revenue to elect to retroactively apply the provisions of Sec. 70302 back to 2022.</a:t>
            </a:r>
          </a:p>
          <a:p>
            <a:pPr>
              <a:lnSpc>
                <a:spcPts val="2600"/>
              </a:lnSpc>
            </a:pPr>
            <a:r>
              <a:rPr lang="en-US" sz="2000" dirty="0">
                <a:solidFill>
                  <a:schemeClr val="bg1"/>
                </a:solidFill>
                <a:latin typeface="Poppins" pitchFamily="2" charset="77"/>
                <a:cs typeface="Poppins" pitchFamily="2" charset="77"/>
              </a:rPr>
              <a:t>Sec. 70302(f)(2) allows all taxpayers that amortized their research expenditures elect to recover their remaining 2022-2024 domestic research either in 2025 or ratably across 2025 and 2026. </a:t>
            </a:r>
          </a:p>
        </p:txBody>
      </p:sp>
      <p:pic>
        <p:nvPicPr>
          <p:cNvPr id="4" name="Picture 3" descr="A white letter on a black background&#10;&#10;AI-generated content may be incorrect.">
            <a:extLst>
              <a:ext uri="{FF2B5EF4-FFF2-40B4-BE49-F238E27FC236}">
                <a16:creationId xmlns:a16="http://schemas.microsoft.com/office/drawing/2014/main" id="{9FE0D8DA-DBC2-6EC4-3FC1-1EB67051F32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376" y="4408755"/>
            <a:ext cx="1700128" cy="368243"/>
          </a:xfrm>
          <a:prstGeom prst="rect">
            <a:avLst/>
          </a:prstGeom>
        </p:spPr>
      </p:pic>
    </p:spTree>
    <p:extLst>
      <p:ext uri="{BB962C8B-B14F-4D97-AF65-F5344CB8AC3E}">
        <p14:creationId xmlns:p14="http://schemas.microsoft.com/office/powerpoint/2010/main" val="506495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3A4B4-EEFF-5493-EF97-6214BB70C338}"/>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850422BA-36C3-CDF3-F6DD-5C140FF3FBBC}"/>
              </a:ext>
            </a:extLst>
          </p:cNvPr>
          <p:cNvSpPr/>
          <p:nvPr/>
        </p:nvSpPr>
        <p:spPr>
          <a:xfrm>
            <a:off x="914401" y="0"/>
            <a:ext cx="11277600" cy="1665513"/>
          </a:xfrm>
          <a:prstGeom prst="rect">
            <a:avLst/>
          </a:prstGeom>
          <a:solidFill>
            <a:srgbClr val="00AAFF"/>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898EF31-2614-E4A1-24EA-6D83DCC151F3}"/>
              </a:ext>
            </a:extLst>
          </p:cNvPr>
          <p:cNvSpPr/>
          <p:nvPr/>
        </p:nvSpPr>
        <p:spPr>
          <a:xfrm>
            <a:off x="0" y="1665514"/>
            <a:ext cx="12192000" cy="519248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8F16BB65-C089-D8E2-5683-74C87D1446B5}"/>
              </a:ext>
            </a:extLst>
          </p:cNvPr>
          <p:cNvSpPr txBox="1"/>
          <p:nvPr/>
        </p:nvSpPr>
        <p:spPr>
          <a:xfrm>
            <a:off x="3206551" y="408214"/>
            <a:ext cx="7248469" cy="1241365"/>
          </a:xfrm>
          <a:prstGeom prst="rect">
            <a:avLst/>
          </a:prstGeom>
          <a:noFill/>
        </p:spPr>
        <p:txBody>
          <a:bodyPr wrap="square" rtlCol="0">
            <a:spAutoFit/>
          </a:bodyPr>
          <a:lstStyle/>
          <a:p>
            <a:pPr>
              <a:lnSpc>
                <a:spcPts val="6820"/>
              </a:lnSpc>
            </a:pPr>
            <a:r>
              <a:rPr lang="en-US" sz="5500" b="1" dirty="0">
                <a:solidFill>
                  <a:schemeClr val="bg1"/>
                </a:solidFill>
                <a:latin typeface="Poppins SemiBold" pitchFamily="2" charset="77"/>
                <a:ea typeface="Inter Bold" pitchFamily="34" charset="-122"/>
                <a:cs typeface="Poppins SemiBold" pitchFamily="2" charset="77"/>
              </a:rPr>
              <a:t>Considerations </a:t>
            </a:r>
          </a:p>
          <a:p>
            <a:endParaRPr lang="en-US" dirty="0"/>
          </a:p>
        </p:txBody>
      </p:sp>
      <p:sp>
        <p:nvSpPr>
          <p:cNvPr id="12" name="Content Placeholder 2">
            <a:extLst>
              <a:ext uri="{FF2B5EF4-FFF2-40B4-BE49-F238E27FC236}">
                <a16:creationId xmlns:a16="http://schemas.microsoft.com/office/drawing/2014/main" id="{F0AB3992-9281-AAAD-A2D5-D119C17CBCC5}"/>
              </a:ext>
            </a:extLst>
          </p:cNvPr>
          <p:cNvSpPr txBox="1">
            <a:spLocks/>
          </p:cNvSpPr>
          <p:nvPr/>
        </p:nvSpPr>
        <p:spPr>
          <a:xfrm>
            <a:off x="608898" y="2086088"/>
            <a:ext cx="1068029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600"/>
              </a:lnSpc>
              <a:buNone/>
            </a:pPr>
            <a:r>
              <a:rPr lang="en-US" sz="2000" b="1" dirty="0">
                <a:latin typeface="Poppins SemiBold" pitchFamily="2" charset="77"/>
                <a:cs typeface="Poppins SemiBold" pitchFamily="2" charset="77"/>
              </a:rPr>
              <a:t>Deadlines:</a:t>
            </a:r>
          </a:p>
          <a:p>
            <a:pPr lvl="1">
              <a:lnSpc>
                <a:spcPts val="2600"/>
              </a:lnSpc>
            </a:pPr>
            <a:r>
              <a:rPr lang="en-US" sz="2000" dirty="0">
                <a:latin typeface="Poppins" pitchFamily="2" charset="77"/>
                <a:cs typeface="Poppins" pitchFamily="2" charset="77"/>
              </a:rPr>
              <a:t>Taxpayers with less than $31 million in revenue will need to make the election to deduct their domestic research expenditures within 1 year from the date of the July 4</a:t>
            </a:r>
            <a:r>
              <a:rPr lang="en-US" sz="2000" baseline="30000" dirty="0">
                <a:latin typeface="Poppins" pitchFamily="2" charset="77"/>
                <a:cs typeface="Poppins" pitchFamily="2" charset="77"/>
              </a:rPr>
              <a:t>th</a:t>
            </a:r>
            <a:r>
              <a:rPr lang="en-US" sz="2000" dirty="0">
                <a:latin typeface="Poppins" pitchFamily="2" charset="77"/>
                <a:cs typeface="Poppins" pitchFamily="2" charset="77"/>
              </a:rPr>
              <a:t> enactment.</a:t>
            </a:r>
          </a:p>
          <a:p>
            <a:pPr lvl="1">
              <a:lnSpc>
                <a:spcPts val="2600"/>
              </a:lnSpc>
            </a:pPr>
            <a:r>
              <a:rPr lang="en-US" sz="2000" dirty="0">
                <a:latin typeface="Poppins" pitchFamily="2" charset="77"/>
                <a:cs typeface="Poppins" pitchFamily="2" charset="77"/>
              </a:rPr>
              <a:t>Taxpayers with a statutory deadline to claim a 2022 refund may need to file as soon as 3/15/26.</a:t>
            </a:r>
          </a:p>
          <a:p>
            <a:pPr marL="0" indent="0">
              <a:lnSpc>
                <a:spcPts val="2600"/>
              </a:lnSpc>
              <a:buNone/>
            </a:pPr>
            <a:r>
              <a:rPr lang="en-US" sz="2000" b="1" dirty="0">
                <a:latin typeface="Poppins SemiBold" pitchFamily="2" charset="77"/>
                <a:cs typeface="Poppins SemiBold" pitchFamily="2" charset="77"/>
              </a:rPr>
              <a:t>Taxpayers amending prior returns will need to comply with recent IRS memo requirements for those returns. (Chief Counsel Memorandum 2021-203)</a:t>
            </a:r>
          </a:p>
        </p:txBody>
      </p:sp>
      <p:sp>
        <p:nvSpPr>
          <p:cNvPr id="42" name="Freeform 41">
            <a:extLst>
              <a:ext uri="{FF2B5EF4-FFF2-40B4-BE49-F238E27FC236}">
                <a16:creationId xmlns:a16="http://schemas.microsoft.com/office/drawing/2014/main" id="{6145AB52-61EF-B080-5A30-2E10744E97C2}"/>
              </a:ext>
            </a:extLst>
          </p:cNvPr>
          <p:cNvSpPr/>
          <p:nvPr/>
        </p:nvSpPr>
        <p:spPr>
          <a:xfrm>
            <a:off x="0" y="0"/>
            <a:ext cx="2726871" cy="1665513"/>
          </a:xfrm>
          <a:custGeom>
            <a:avLst/>
            <a:gdLst>
              <a:gd name="connsiteX0" fmla="*/ 0 w 2547257"/>
              <a:gd name="connsiteY0" fmla="*/ 0 h 1649579"/>
              <a:gd name="connsiteX1" fmla="*/ 2272322 w 2547257"/>
              <a:gd name="connsiteY1" fmla="*/ 0 h 1649579"/>
              <a:gd name="connsiteX2" fmla="*/ 2547257 w 2547257"/>
              <a:gd name="connsiteY2" fmla="*/ 274935 h 1649579"/>
              <a:gd name="connsiteX3" fmla="*/ 2547257 w 2547257"/>
              <a:gd name="connsiteY3" fmla="*/ 1374644 h 1649579"/>
              <a:gd name="connsiteX4" fmla="*/ 2272322 w 2547257"/>
              <a:gd name="connsiteY4" fmla="*/ 1649579 h 1649579"/>
              <a:gd name="connsiteX5" fmla="*/ 0 w 2547257"/>
              <a:gd name="connsiteY5" fmla="*/ 1649579 h 1649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7257" h="1649579">
                <a:moveTo>
                  <a:pt x="0" y="0"/>
                </a:moveTo>
                <a:lnTo>
                  <a:pt x="2272322" y="0"/>
                </a:lnTo>
                <a:cubicBezTo>
                  <a:pt x="2424164" y="0"/>
                  <a:pt x="2547257" y="123093"/>
                  <a:pt x="2547257" y="274935"/>
                </a:cubicBezTo>
                <a:lnTo>
                  <a:pt x="2547257" y="1374644"/>
                </a:lnTo>
                <a:cubicBezTo>
                  <a:pt x="2547257" y="1526486"/>
                  <a:pt x="2424164" y="1649579"/>
                  <a:pt x="2272322" y="1649579"/>
                </a:cubicBezTo>
                <a:lnTo>
                  <a:pt x="0" y="1649579"/>
                </a:lnTo>
                <a:close/>
              </a:path>
            </a:pathLst>
          </a:cu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descr="A white letter on a black background&#10;&#10;AI-generated content may be incorrect.">
            <a:extLst>
              <a:ext uri="{FF2B5EF4-FFF2-40B4-BE49-F238E27FC236}">
                <a16:creationId xmlns:a16="http://schemas.microsoft.com/office/drawing/2014/main" id="{E5FE3D77-BCED-3A19-6EB1-BC5DBACC753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6519" y="648634"/>
            <a:ext cx="1700128" cy="368243"/>
          </a:xfrm>
          <a:prstGeom prst="rect">
            <a:avLst/>
          </a:prstGeom>
        </p:spPr>
      </p:pic>
    </p:spTree>
    <p:extLst>
      <p:ext uri="{BB962C8B-B14F-4D97-AF65-F5344CB8AC3E}">
        <p14:creationId xmlns:p14="http://schemas.microsoft.com/office/powerpoint/2010/main" val="37063292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DD744-E872-E9A4-81E9-7558E0A0E89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D9A9BD7-E5C1-C65B-8715-E2A0857304EC}"/>
              </a:ext>
            </a:extLst>
          </p:cNvPr>
          <p:cNvSpPr/>
          <p:nvPr/>
        </p:nvSpPr>
        <p:spPr>
          <a:xfrm>
            <a:off x="1732197" y="-1"/>
            <a:ext cx="10459803" cy="1665513"/>
          </a:xfrm>
          <a:prstGeom prst="rect">
            <a:avLst/>
          </a:prstGeom>
          <a:solidFill>
            <a:srgbClr val="00AA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lose-up of a building&#10;&#10;AI-generated content may be incorrect.">
            <a:extLst>
              <a:ext uri="{FF2B5EF4-FFF2-40B4-BE49-F238E27FC236}">
                <a16:creationId xmlns:a16="http://schemas.microsoft.com/office/drawing/2014/main" id="{1BD928DE-094D-FB12-50B8-36F4B8CCCA55}"/>
              </a:ext>
            </a:extLst>
          </p:cNvPr>
          <p:cNvPicPr>
            <a:picLocks noChangeAspect="1"/>
          </p:cNvPicPr>
          <p:nvPr/>
        </p:nvPicPr>
        <p:blipFill>
          <a:blip r:embed="rId3" cstate="print">
            <a:alphaModFix amt="7000"/>
            <a:extLst>
              <a:ext uri="{28A0092B-C50C-407E-A947-70E740481C1C}">
                <a14:useLocalDpi xmlns:a14="http://schemas.microsoft.com/office/drawing/2010/main"/>
              </a:ext>
            </a:extLst>
          </a:blip>
          <a:srcRect/>
          <a:stretch>
            <a:fillRect/>
          </a:stretch>
        </p:blipFill>
        <p:spPr>
          <a:xfrm>
            <a:off x="0" y="1665513"/>
            <a:ext cx="12192000" cy="5208421"/>
          </a:xfrm>
          <a:prstGeom prst="rect">
            <a:avLst/>
          </a:prstGeom>
          <a:solidFill>
            <a:schemeClr val="bg2">
              <a:lumMod val="75000"/>
              <a:alpha val="29982"/>
            </a:schemeClr>
          </a:solidFill>
        </p:spPr>
      </p:pic>
      <p:sp>
        <p:nvSpPr>
          <p:cNvPr id="13" name="Rectangle 12">
            <a:extLst>
              <a:ext uri="{FF2B5EF4-FFF2-40B4-BE49-F238E27FC236}">
                <a16:creationId xmlns:a16="http://schemas.microsoft.com/office/drawing/2014/main" id="{3FEB4D0E-15D8-E9EB-3303-2B77B0F5EE08}"/>
              </a:ext>
            </a:extLst>
          </p:cNvPr>
          <p:cNvSpPr/>
          <p:nvPr/>
        </p:nvSpPr>
        <p:spPr>
          <a:xfrm>
            <a:off x="0" y="1649579"/>
            <a:ext cx="12192000" cy="5192486"/>
          </a:xfrm>
          <a:prstGeom prst="rect">
            <a:avLst/>
          </a:prstGeom>
          <a:solidFill>
            <a:srgbClr val="E9F0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2">
            <a:extLst>
              <a:ext uri="{FF2B5EF4-FFF2-40B4-BE49-F238E27FC236}">
                <a16:creationId xmlns:a16="http://schemas.microsoft.com/office/drawing/2014/main" id="{D48A877B-656A-9887-4A1E-921E0FB686AD}"/>
              </a:ext>
            </a:extLst>
          </p:cNvPr>
          <p:cNvSpPr/>
          <p:nvPr/>
        </p:nvSpPr>
        <p:spPr>
          <a:xfrm>
            <a:off x="0" y="0"/>
            <a:ext cx="2726871" cy="1649579"/>
          </a:xfrm>
          <a:custGeom>
            <a:avLst/>
            <a:gdLst>
              <a:gd name="connsiteX0" fmla="*/ 0 w 2547257"/>
              <a:gd name="connsiteY0" fmla="*/ 0 h 1649579"/>
              <a:gd name="connsiteX1" fmla="*/ 2272322 w 2547257"/>
              <a:gd name="connsiteY1" fmla="*/ 0 h 1649579"/>
              <a:gd name="connsiteX2" fmla="*/ 2547257 w 2547257"/>
              <a:gd name="connsiteY2" fmla="*/ 274935 h 1649579"/>
              <a:gd name="connsiteX3" fmla="*/ 2547257 w 2547257"/>
              <a:gd name="connsiteY3" fmla="*/ 1374644 h 1649579"/>
              <a:gd name="connsiteX4" fmla="*/ 2272322 w 2547257"/>
              <a:gd name="connsiteY4" fmla="*/ 1649579 h 1649579"/>
              <a:gd name="connsiteX5" fmla="*/ 0 w 2547257"/>
              <a:gd name="connsiteY5" fmla="*/ 1649579 h 1649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7257" h="1649579">
                <a:moveTo>
                  <a:pt x="0" y="0"/>
                </a:moveTo>
                <a:lnTo>
                  <a:pt x="2272322" y="0"/>
                </a:lnTo>
                <a:cubicBezTo>
                  <a:pt x="2424164" y="0"/>
                  <a:pt x="2547257" y="123093"/>
                  <a:pt x="2547257" y="274935"/>
                </a:cubicBezTo>
                <a:lnTo>
                  <a:pt x="2547257" y="1374644"/>
                </a:lnTo>
                <a:cubicBezTo>
                  <a:pt x="2547257" y="1526486"/>
                  <a:pt x="2424164" y="1649579"/>
                  <a:pt x="2272322" y="1649579"/>
                </a:cubicBezTo>
                <a:lnTo>
                  <a:pt x="0" y="1649579"/>
                </a:lnTo>
                <a:close/>
              </a:path>
            </a:pathLst>
          </a:cu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TextBox 6">
            <a:extLst>
              <a:ext uri="{FF2B5EF4-FFF2-40B4-BE49-F238E27FC236}">
                <a16:creationId xmlns:a16="http://schemas.microsoft.com/office/drawing/2014/main" id="{DFEEE9FF-969D-B040-5304-253B01B5969A}"/>
              </a:ext>
            </a:extLst>
          </p:cNvPr>
          <p:cNvSpPr txBox="1"/>
          <p:nvPr/>
        </p:nvSpPr>
        <p:spPr>
          <a:xfrm>
            <a:off x="3010755" y="408214"/>
            <a:ext cx="9386308" cy="1241365"/>
          </a:xfrm>
          <a:prstGeom prst="rect">
            <a:avLst/>
          </a:prstGeom>
          <a:noFill/>
        </p:spPr>
        <p:txBody>
          <a:bodyPr wrap="square" rtlCol="0">
            <a:spAutoFit/>
          </a:bodyPr>
          <a:lstStyle/>
          <a:p>
            <a:pPr>
              <a:lnSpc>
                <a:spcPts val="6820"/>
              </a:lnSpc>
            </a:pPr>
            <a:r>
              <a:rPr lang="en-US" sz="4800" b="1" dirty="0">
                <a:solidFill>
                  <a:schemeClr val="bg1"/>
                </a:solidFill>
                <a:latin typeface="Poppins SemiBold" pitchFamily="2" charset="77"/>
                <a:ea typeface="Inter Bold" pitchFamily="34" charset="-122"/>
                <a:cs typeface="Poppins SemiBold" pitchFamily="2" charset="77"/>
              </a:rPr>
              <a:t>Sub $31M–Never Claimed</a:t>
            </a:r>
          </a:p>
          <a:p>
            <a:endParaRPr lang="en-US" dirty="0"/>
          </a:p>
        </p:txBody>
      </p:sp>
      <p:cxnSp>
        <p:nvCxnSpPr>
          <p:cNvPr id="15" name="Straight Connector 14">
            <a:extLst>
              <a:ext uri="{FF2B5EF4-FFF2-40B4-BE49-F238E27FC236}">
                <a16:creationId xmlns:a16="http://schemas.microsoft.com/office/drawing/2014/main" id="{85E385E1-EA0D-4B5F-9522-A9F866C13A35}"/>
              </a:ext>
            </a:extLst>
          </p:cNvPr>
          <p:cNvCxnSpPr/>
          <p:nvPr/>
        </p:nvCxnSpPr>
        <p:spPr>
          <a:xfrm>
            <a:off x="9797571" y="1905464"/>
            <a:ext cx="44275" cy="4768204"/>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CA496D9-80D8-1705-9619-7BFBA11770E6}"/>
              </a:ext>
            </a:extLst>
          </p:cNvPr>
          <p:cNvSpPr txBox="1"/>
          <p:nvPr/>
        </p:nvSpPr>
        <p:spPr>
          <a:xfrm>
            <a:off x="9963225" y="4668348"/>
            <a:ext cx="1928190" cy="2769989"/>
          </a:xfrm>
          <a:prstGeom prst="rect">
            <a:avLst/>
          </a:prstGeom>
          <a:noFill/>
        </p:spPr>
        <p:txBody>
          <a:bodyPr wrap="square" rtlCol="0">
            <a:spAutoFit/>
          </a:bodyPr>
          <a:lstStyle/>
          <a:p>
            <a:r>
              <a:rPr lang="en-US" sz="1000" dirty="0">
                <a:latin typeface="Poppins" pitchFamily="2" charset="77"/>
                <a:cs typeface="Poppins" pitchFamily="2" charset="77"/>
              </a:rPr>
              <a:t>***Note: All amended years will require an IRS approved memorandum</a:t>
            </a:r>
          </a:p>
          <a:p>
            <a:endParaRPr lang="en-US" sz="1000" dirty="0">
              <a:solidFill>
                <a:srgbClr val="000000"/>
              </a:solidFill>
              <a:latin typeface="Poppins" pitchFamily="2" charset="77"/>
              <a:cs typeface="Poppins" pitchFamily="2" charset="77"/>
            </a:endParaRPr>
          </a:p>
          <a:p>
            <a:r>
              <a:rPr lang="en-US" sz="1000" dirty="0">
                <a:latin typeface="Poppins" pitchFamily="2" charset="77"/>
                <a:cs typeface="Poppins" pitchFamily="2" charset="77"/>
              </a:rPr>
              <a:t>***If using the 280(c) election, limited to no impact to state returns</a:t>
            </a:r>
          </a:p>
          <a:p>
            <a:endParaRPr lang="en-US" sz="1000" dirty="0">
              <a:solidFill>
                <a:srgbClr val="000000"/>
              </a:solidFill>
              <a:latin typeface="Poppins" pitchFamily="2" charset="77"/>
              <a:cs typeface="Poppins" pitchFamily="2" charset="77"/>
            </a:endParaRPr>
          </a:p>
          <a:p>
            <a:r>
              <a:rPr lang="en-US" sz="1000" dirty="0">
                <a:latin typeface="Poppins" pitchFamily="2" charset="77"/>
                <a:cs typeface="Poppins" pitchFamily="2" charset="77"/>
              </a:rPr>
              <a:t>***Use of 280(c) should be done on a year by year basis to maximize tax savings opportunities</a:t>
            </a:r>
            <a:endParaRPr lang="en-US" sz="1000" dirty="0">
              <a:solidFill>
                <a:srgbClr val="000000"/>
              </a:solidFill>
              <a:latin typeface="Poppins" pitchFamily="2" charset="77"/>
              <a:cs typeface="Poppins" pitchFamily="2" charset="77"/>
            </a:endParaRPr>
          </a:p>
          <a:p>
            <a:endParaRPr lang="en-US" dirty="0">
              <a:solidFill>
                <a:srgbClr val="000000"/>
              </a:solidFill>
              <a:latin typeface="Aptos Narrow" panose="020B0004020202020204" pitchFamily="34" charset="0"/>
            </a:endParaRPr>
          </a:p>
          <a:p>
            <a:endParaRPr lang="en-US" dirty="0">
              <a:solidFill>
                <a:srgbClr val="000000"/>
              </a:solidFill>
              <a:latin typeface="Aptos Narrow" panose="020B0004020202020204" pitchFamily="34" charset="0"/>
            </a:endParaRPr>
          </a:p>
          <a:p>
            <a:endParaRPr lang="en-US" dirty="0"/>
          </a:p>
        </p:txBody>
      </p:sp>
      <p:graphicFrame>
        <p:nvGraphicFramePr>
          <p:cNvPr id="22" name="Table 21">
            <a:extLst>
              <a:ext uri="{FF2B5EF4-FFF2-40B4-BE49-F238E27FC236}">
                <a16:creationId xmlns:a16="http://schemas.microsoft.com/office/drawing/2014/main" id="{7E7AF96F-503B-AD20-E487-EF6578AA9E0F}"/>
              </a:ext>
            </a:extLst>
          </p:cNvPr>
          <p:cNvGraphicFramePr>
            <a:graphicFrameLocks noGrp="1"/>
          </p:cNvGraphicFramePr>
          <p:nvPr/>
        </p:nvGraphicFramePr>
        <p:xfrm>
          <a:off x="481944" y="1913044"/>
          <a:ext cx="9098727" cy="4324046"/>
        </p:xfrm>
        <a:graphic>
          <a:graphicData uri="http://schemas.openxmlformats.org/drawingml/2006/table">
            <a:tbl>
              <a:tblPr>
                <a:tableStyleId>{46F890A9-2807-4EBB-B81D-B2AA78EC7F39}</a:tableStyleId>
              </a:tblPr>
              <a:tblGrid>
                <a:gridCol w="3400920">
                  <a:extLst>
                    <a:ext uri="{9D8B030D-6E8A-4147-A177-3AD203B41FA5}">
                      <a16:colId xmlns:a16="http://schemas.microsoft.com/office/drawing/2014/main" val="1767852490"/>
                    </a:ext>
                  </a:extLst>
                </a:gridCol>
                <a:gridCol w="1408589">
                  <a:extLst>
                    <a:ext uri="{9D8B030D-6E8A-4147-A177-3AD203B41FA5}">
                      <a16:colId xmlns:a16="http://schemas.microsoft.com/office/drawing/2014/main" val="3543202861"/>
                    </a:ext>
                  </a:extLst>
                </a:gridCol>
                <a:gridCol w="1408589">
                  <a:extLst>
                    <a:ext uri="{9D8B030D-6E8A-4147-A177-3AD203B41FA5}">
                      <a16:colId xmlns:a16="http://schemas.microsoft.com/office/drawing/2014/main" val="1112615554"/>
                    </a:ext>
                  </a:extLst>
                </a:gridCol>
                <a:gridCol w="1408589">
                  <a:extLst>
                    <a:ext uri="{9D8B030D-6E8A-4147-A177-3AD203B41FA5}">
                      <a16:colId xmlns:a16="http://schemas.microsoft.com/office/drawing/2014/main" val="3249808651"/>
                    </a:ext>
                  </a:extLst>
                </a:gridCol>
                <a:gridCol w="1472040">
                  <a:extLst>
                    <a:ext uri="{9D8B030D-6E8A-4147-A177-3AD203B41FA5}">
                      <a16:colId xmlns:a16="http://schemas.microsoft.com/office/drawing/2014/main" val="453223678"/>
                    </a:ext>
                  </a:extLst>
                </a:gridCol>
              </a:tblGrid>
              <a:tr h="258656">
                <a:tc>
                  <a:txBody>
                    <a:bodyPr/>
                    <a:lstStyle/>
                    <a:p>
                      <a:pPr algn="l" fontAlgn="b"/>
                      <a:r>
                        <a:rPr lang="en-US" sz="1100" u="none" strike="noStrike">
                          <a:effectLst/>
                          <a:latin typeface="Poppins" pitchFamily="2" charset="77"/>
                          <a:cs typeface="Poppins" pitchFamily="2" charset="77"/>
                        </a:rPr>
                        <a:t> </a:t>
                      </a:r>
                      <a:endParaRPr lang="en-US" sz="1100" b="0" i="0" u="none" strike="noStrike">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1100" b="1" u="none" strike="noStrike">
                          <a:effectLst/>
                          <a:latin typeface="Poppins" pitchFamily="2" charset="77"/>
                          <a:cs typeface="Poppins" pitchFamily="2" charset="77"/>
                        </a:rPr>
                        <a:t>2022</a:t>
                      </a:r>
                      <a:endParaRPr lang="en-US" sz="1100" b="1"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1100" b="1" u="none" strike="noStrike" dirty="0">
                          <a:effectLst/>
                          <a:latin typeface="Poppins" pitchFamily="2" charset="77"/>
                          <a:cs typeface="Poppins" pitchFamily="2" charset="77"/>
                        </a:rPr>
                        <a:t>2023</a:t>
                      </a:r>
                      <a:endParaRPr lang="en-US" sz="11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1100" b="1" u="none" strike="noStrike" dirty="0">
                          <a:effectLst/>
                          <a:latin typeface="Poppins" pitchFamily="2" charset="77"/>
                          <a:cs typeface="Poppins" pitchFamily="2" charset="77"/>
                        </a:rPr>
                        <a:t>2024</a:t>
                      </a:r>
                      <a:endParaRPr lang="en-US" sz="11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1100" b="1" u="none" strike="noStrike" dirty="0">
                          <a:effectLst/>
                          <a:latin typeface="Poppins" pitchFamily="2" charset="77"/>
                          <a:cs typeface="Poppins" pitchFamily="2" charset="77"/>
                        </a:rPr>
                        <a:t>2025</a:t>
                      </a:r>
                      <a:endParaRPr lang="en-US" sz="11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3279140"/>
                  </a:ext>
                </a:extLst>
              </a:tr>
              <a:tr h="471350">
                <a:tc>
                  <a:txBody>
                    <a:bodyPr/>
                    <a:lstStyle/>
                    <a:p>
                      <a:pPr algn="l" fontAlgn="b"/>
                      <a:r>
                        <a:rPr lang="en-US" sz="1100" b="1" u="none" strike="noStrike">
                          <a:effectLst/>
                          <a:latin typeface="Poppins" pitchFamily="2" charset="77"/>
                          <a:cs typeface="Poppins" pitchFamily="2" charset="77"/>
                        </a:rPr>
                        <a:t>QREs</a:t>
                      </a:r>
                      <a:endParaRPr lang="en-US" sz="1100" b="1" i="0" u="none" strike="noStrike">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62411879"/>
                  </a:ext>
                </a:extLst>
              </a:tr>
              <a:tr h="441890">
                <a:tc>
                  <a:txBody>
                    <a:bodyPr/>
                    <a:lstStyle/>
                    <a:p>
                      <a:pPr algn="l" fontAlgn="b"/>
                      <a:r>
                        <a:rPr lang="en-US" sz="1100" b="1" u="none" strike="noStrike">
                          <a:effectLst/>
                          <a:latin typeface="Poppins" pitchFamily="2" charset="77"/>
                          <a:cs typeface="Poppins" pitchFamily="2" charset="77"/>
                        </a:rPr>
                        <a:t>Gross Credits</a:t>
                      </a:r>
                      <a:endParaRPr lang="en-US" sz="1100" b="1" i="0" u="none" strike="noStrike">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91109046"/>
                  </a:ext>
                </a:extLst>
              </a:tr>
              <a:tr h="441890">
                <a:tc>
                  <a:txBody>
                    <a:bodyPr/>
                    <a:lstStyle/>
                    <a:p>
                      <a:pPr algn="l" fontAlgn="b"/>
                      <a:r>
                        <a:rPr lang="en-US" sz="1100" b="1" u="none" strike="noStrike">
                          <a:effectLst/>
                          <a:latin typeface="Poppins" pitchFamily="2" charset="77"/>
                          <a:cs typeface="Poppins" pitchFamily="2" charset="77"/>
                        </a:rPr>
                        <a:t>Total 174 Expense</a:t>
                      </a:r>
                      <a:endParaRPr lang="en-US" sz="1100" b="1" i="0" u="none" strike="noStrike">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dirty="0">
                          <a:effectLst/>
                          <a:latin typeface="Poppins" pitchFamily="2" charset="77"/>
                          <a:cs typeface="Poppins" pitchFamily="2" charset="77"/>
                        </a:rPr>
                        <a:t> $  1,000,000.00 </a:t>
                      </a:r>
                      <a:endParaRPr lang="en-US" sz="11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1,000,000.00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19289052"/>
                  </a:ext>
                </a:extLst>
              </a:tr>
              <a:tr h="441890">
                <a:tc>
                  <a:txBody>
                    <a:bodyPr/>
                    <a:lstStyle/>
                    <a:p>
                      <a:pPr algn="l" fontAlgn="b"/>
                      <a:r>
                        <a:rPr lang="en-US" sz="1100" b="1" u="none" strike="noStrike">
                          <a:effectLst/>
                          <a:latin typeface="Poppins" pitchFamily="2" charset="77"/>
                          <a:cs typeface="Poppins" pitchFamily="2" charset="77"/>
                        </a:rPr>
                        <a:t>Allowable Expense (1/2 year convention)</a:t>
                      </a:r>
                      <a:endParaRPr lang="en-US" sz="1100" b="1" i="0" u="none" strike="noStrike">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gridSpan="3">
                  <a:txBody>
                    <a:bodyPr/>
                    <a:lstStyle/>
                    <a:p>
                      <a:pPr algn="ctr" fontAlgn="ctr"/>
                      <a:r>
                        <a:rPr lang="en-US" sz="1100" u="none" strike="noStrike" dirty="0">
                          <a:effectLst/>
                          <a:latin typeface="Poppins" pitchFamily="2" charset="77"/>
                          <a:cs typeface="Poppins" pitchFamily="2" charset="77"/>
                        </a:rPr>
                        <a:t> This section is not required IF this is filed before </a:t>
                      </a:r>
                    </a:p>
                    <a:p>
                      <a:pPr algn="ctr" fontAlgn="ctr"/>
                      <a:r>
                        <a:rPr lang="en-US" sz="1100" u="none" strike="noStrike" dirty="0">
                          <a:effectLst/>
                          <a:latin typeface="Poppins" pitchFamily="2" charset="77"/>
                          <a:cs typeface="Poppins" pitchFamily="2" charset="77"/>
                        </a:rPr>
                        <a:t>7/4/2026. 280(c) is available, but not required on </a:t>
                      </a:r>
                    </a:p>
                    <a:p>
                      <a:pPr algn="ctr" fontAlgn="ctr"/>
                      <a:r>
                        <a:rPr lang="en-US" sz="1100" u="none" strike="noStrike" dirty="0">
                          <a:effectLst/>
                          <a:latin typeface="Poppins" pitchFamily="2" charset="77"/>
                          <a:cs typeface="Poppins" pitchFamily="2" charset="77"/>
                        </a:rPr>
                        <a:t>amended returns during this timeframe </a:t>
                      </a:r>
                      <a:endParaRPr lang="en-US" sz="1100" b="1" i="0" u="none" strike="noStrike" dirty="0">
                        <a:solidFill>
                          <a:srgbClr val="000000"/>
                        </a:solidFill>
                        <a:effectLst/>
                        <a:latin typeface="Poppins" pitchFamily="2" charset="77"/>
                        <a:cs typeface="Poppins" pitchFamily="2" charset="77"/>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4" hMerge="1">
                  <a:txBody>
                    <a:bodyPr/>
                    <a:lstStyle/>
                    <a:p>
                      <a:endParaRPr lang="en-US"/>
                    </a:p>
                  </a:txBody>
                  <a:tcPr/>
                </a:tc>
                <a:tc rowSpan="4" hMerge="1">
                  <a:txBody>
                    <a:bodyPr/>
                    <a:lstStyle/>
                    <a:p>
                      <a:endParaRPr lang="en-US"/>
                    </a:p>
                  </a:txBody>
                  <a:tcPr/>
                </a:tc>
                <a:tc>
                  <a:txBody>
                    <a:bodyPr/>
                    <a:lstStyle/>
                    <a:p>
                      <a:pPr algn="l" fontAlgn="b"/>
                      <a:r>
                        <a:rPr lang="en-US" sz="1100" u="none" strike="noStrike">
                          <a:effectLst/>
                          <a:latin typeface="Poppins" pitchFamily="2" charset="77"/>
                          <a:cs typeface="Poppins" pitchFamily="2" charset="77"/>
                        </a:rPr>
                        <a:t>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8083745"/>
                  </a:ext>
                </a:extLst>
              </a:tr>
              <a:tr h="441890">
                <a:tc>
                  <a:txBody>
                    <a:bodyPr/>
                    <a:lstStyle/>
                    <a:p>
                      <a:pPr algn="l" fontAlgn="b"/>
                      <a:r>
                        <a:rPr lang="en-US" sz="1100" b="1" u="none" strike="noStrike">
                          <a:effectLst/>
                          <a:latin typeface="Poppins" pitchFamily="2" charset="77"/>
                          <a:cs typeface="Poppins" pitchFamily="2" charset="77"/>
                        </a:rPr>
                        <a:t>Capitalized 174 Expense</a:t>
                      </a:r>
                      <a:endParaRPr lang="en-US" sz="1100" b="1" i="0" u="none" strike="noStrike">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algn="l" fontAlgn="b"/>
                      <a:r>
                        <a:rPr lang="en-US" sz="1100" u="none" strike="noStrike">
                          <a:effectLst/>
                          <a:latin typeface="Poppins" pitchFamily="2" charset="77"/>
                          <a:cs typeface="Poppins" pitchFamily="2" charset="77"/>
                        </a:rPr>
                        <a:t>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6463173"/>
                  </a:ext>
                </a:extLst>
              </a:tr>
              <a:tr h="441890">
                <a:tc>
                  <a:txBody>
                    <a:bodyPr/>
                    <a:lstStyle/>
                    <a:p>
                      <a:pPr algn="l" fontAlgn="b"/>
                      <a:r>
                        <a:rPr lang="en-US" sz="1100" b="1" u="none" strike="noStrike">
                          <a:effectLst/>
                          <a:latin typeface="Poppins" pitchFamily="2" charset="77"/>
                          <a:cs typeface="Poppins" pitchFamily="2" charset="77"/>
                        </a:rPr>
                        <a:t>Carryover 174 Expense from prior years</a:t>
                      </a:r>
                      <a:endParaRPr lang="en-US" sz="1100" b="1" i="0" u="none" strike="noStrike">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algn="l" fontAlgn="b"/>
                      <a:r>
                        <a:rPr lang="en-US" sz="1100" u="none" strike="noStrike">
                          <a:effectLst/>
                          <a:latin typeface="Poppins" pitchFamily="2" charset="77"/>
                          <a:cs typeface="Poppins" pitchFamily="2" charset="77"/>
                        </a:rPr>
                        <a:t>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88513962"/>
                  </a:ext>
                </a:extLst>
              </a:tr>
              <a:tr h="441890">
                <a:tc>
                  <a:txBody>
                    <a:bodyPr/>
                    <a:lstStyle/>
                    <a:p>
                      <a:pPr algn="l" fontAlgn="b"/>
                      <a:r>
                        <a:rPr lang="en-US" sz="1100" b="1" u="none" strike="noStrike">
                          <a:effectLst/>
                          <a:latin typeface="Poppins" pitchFamily="2" charset="77"/>
                          <a:cs typeface="Poppins" pitchFamily="2" charset="77"/>
                        </a:rPr>
                        <a:t>Total Tax due to 174 Expenses</a:t>
                      </a:r>
                      <a:endParaRPr lang="en-US" sz="1100" b="1" i="0" u="none" strike="noStrike">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algn="l" fontAlgn="b"/>
                      <a:r>
                        <a:rPr lang="en-US" sz="1100" u="none" strike="noStrike">
                          <a:effectLst/>
                          <a:latin typeface="Poppins" pitchFamily="2" charset="77"/>
                          <a:cs typeface="Poppins" pitchFamily="2" charset="77"/>
                        </a:rPr>
                        <a:t>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1440572"/>
                  </a:ext>
                </a:extLst>
              </a:tr>
              <a:tr h="471350">
                <a:tc>
                  <a:txBody>
                    <a:bodyPr/>
                    <a:lstStyle/>
                    <a:p>
                      <a:pPr algn="l" fontAlgn="b"/>
                      <a:r>
                        <a:rPr lang="en-US" sz="1100" b="1" u="none" strike="noStrike" dirty="0">
                          <a:effectLst/>
                          <a:latin typeface="Poppins" pitchFamily="2" charset="77"/>
                          <a:cs typeface="Poppins" pitchFamily="2" charset="77"/>
                        </a:rPr>
                        <a:t>Effective Tax Savings (assuming 280c)</a:t>
                      </a:r>
                      <a:endParaRPr lang="en-US" sz="11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79,000.00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79,000.00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79,000.00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100" u="none" strike="noStrike">
                          <a:effectLst/>
                          <a:latin typeface="Poppins" pitchFamily="2" charset="77"/>
                          <a:cs typeface="Poppins" pitchFamily="2" charset="77"/>
                        </a:rPr>
                        <a:t> $            79,000.00 </a:t>
                      </a:r>
                      <a:endParaRPr lang="en-US" sz="11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60422772"/>
                  </a:ext>
                </a:extLst>
              </a:tr>
              <a:tr h="471350">
                <a:tc>
                  <a:txBody>
                    <a:bodyPr/>
                    <a:lstStyle/>
                    <a:p>
                      <a:pPr algn="l" fontAlgn="b"/>
                      <a:r>
                        <a:rPr lang="en-US" sz="1100" b="1" u="none" strike="noStrike" dirty="0">
                          <a:effectLst/>
                          <a:latin typeface="Poppins" pitchFamily="2" charset="77"/>
                          <a:cs typeface="Poppins" pitchFamily="2" charset="77"/>
                        </a:rPr>
                        <a:t>Total Tax Including Credits</a:t>
                      </a:r>
                      <a:endParaRPr lang="en-US" sz="11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l" fontAlgn="b"/>
                      <a:r>
                        <a:rPr lang="en-US" sz="1100" u="none" strike="noStrike" dirty="0">
                          <a:effectLst/>
                          <a:latin typeface="Poppins" pitchFamily="2" charset="77"/>
                          <a:cs typeface="Poppins" pitchFamily="2" charset="77"/>
                        </a:rPr>
                        <a:t> $        (79,000.00)</a:t>
                      </a:r>
                      <a:endParaRPr lang="en-US" sz="11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6"/>
                    </a:solidFill>
                  </a:tcPr>
                </a:tc>
                <a:tc>
                  <a:txBody>
                    <a:bodyPr/>
                    <a:lstStyle/>
                    <a:p>
                      <a:pPr algn="l" fontAlgn="b"/>
                      <a:r>
                        <a:rPr lang="en-US" sz="1100" u="none" strike="noStrike" dirty="0">
                          <a:effectLst/>
                          <a:latin typeface="Poppins" pitchFamily="2" charset="77"/>
                          <a:cs typeface="Poppins" pitchFamily="2" charset="77"/>
                        </a:rPr>
                        <a:t> $        (79,000.00)</a:t>
                      </a:r>
                      <a:endParaRPr lang="en-US" sz="11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6"/>
                    </a:solidFill>
                  </a:tcPr>
                </a:tc>
                <a:tc>
                  <a:txBody>
                    <a:bodyPr/>
                    <a:lstStyle/>
                    <a:p>
                      <a:pPr algn="l" fontAlgn="b"/>
                      <a:r>
                        <a:rPr lang="en-US" sz="1100" u="none" strike="noStrike" dirty="0">
                          <a:effectLst/>
                          <a:latin typeface="Poppins" pitchFamily="2" charset="77"/>
                          <a:cs typeface="Poppins" pitchFamily="2" charset="77"/>
                        </a:rPr>
                        <a:t> $        (79,000.00)</a:t>
                      </a:r>
                      <a:endParaRPr lang="en-US" sz="11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6"/>
                    </a:solidFill>
                  </a:tcPr>
                </a:tc>
                <a:tc>
                  <a:txBody>
                    <a:bodyPr/>
                    <a:lstStyle/>
                    <a:p>
                      <a:pPr algn="l" fontAlgn="b"/>
                      <a:r>
                        <a:rPr lang="en-US" sz="1100" u="none" strike="noStrike" dirty="0">
                          <a:effectLst/>
                          <a:latin typeface="Poppins" pitchFamily="2" charset="77"/>
                          <a:cs typeface="Poppins" pitchFamily="2" charset="77"/>
                        </a:rPr>
                        <a:t> $          (79,000.00)</a:t>
                      </a:r>
                      <a:endParaRPr lang="en-US" sz="11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accent6"/>
                    </a:solidFill>
                  </a:tcPr>
                </a:tc>
                <a:extLst>
                  <a:ext uri="{0D108BD9-81ED-4DB2-BD59-A6C34878D82A}">
                    <a16:rowId xmlns:a16="http://schemas.microsoft.com/office/drawing/2014/main" val="3702834556"/>
                  </a:ext>
                </a:extLst>
              </a:tr>
            </a:tbl>
          </a:graphicData>
        </a:graphic>
      </p:graphicFrame>
      <p:sp>
        <p:nvSpPr>
          <p:cNvPr id="23" name="TextBox 22">
            <a:extLst>
              <a:ext uri="{FF2B5EF4-FFF2-40B4-BE49-F238E27FC236}">
                <a16:creationId xmlns:a16="http://schemas.microsoft.com/office/drawing/2014/main" id="{C2F57494-DB9C-5E69-43E8-8F9116EDC884}"/>
              </a:ext>
            </a:extLst>
          </p:cNvPr>
          <p:cNvSpPr txBox="1"/>
          <p:nvPr/>
        </p:nvSpPr>
        <p:spPr>
          <a:xfrm>
            <a:off x="9813601" y="1940813"/>
            <a:ext cx="2305878" cy="646331"/>
          </a:xfrm>
          <a:prstGeom prst="rect">
            <a:avLst/>
          </a:prstGeom>
          <a:noFill/>
        </p:spPr>
        <p:txBody>
          <a:bodyPr wrap="square" rtlCol="0">
            <a:spAutoFit/>
          </a:bodyPr>
          <a:lstStyle/>
          <a:p>
            <a:r>
              <a:rPr lang="en-US" dirty="0">
                <a:latin typeface="Poppins" pitchFamily="2" charset="77"/>
                <a:cs typeface="Poppins" pitchFamily="2" charset="77"/>
              </a:rPr>
              <a:t>Total Savings </a:t>
            </a:r>
          </a:p>
          <a:p>
            <a:endParaRPr lang="en-US" dirty="0"/>
          </a:p>
        </p:txBody>
      </p:sp>
      <p:sp>
        <p:nvSpPr>
          <p:cNvPr id="24" name="TextBox 23">
            <a:extLst>
              <a:ext uri="{FF2B5EF4-FFF2-40B4-BE49-F238E27FC236}">
                <a16:creationId xmlns:a16="http://schemas.microsoft.com/office/drawing/2014/main" id="{5896FDBE-32E2-3FD2-3A66-98FDC93DF16E}"/>
              </a:ext>
            </a:extLst>
          </p:cNvPr>
          <p:cNvSpPr txBox="1"/>
          <p:nvPr/>
        </p:nvSpPr>
        <p:spPr>
          <a:xfrm>
            <a:off x="9886122" y="2325534"/>
            <a:ext cx="2188857" cy="523220"/>
          </a:xfrm>
          <a:prstGeom prst="rect">
            <a:avLst/>
          </a:prstGeom>
          <a:solidFill>
            <a:srgbClr val="00B050"/>
          </a:solidFill>
          <a:ln>
            <a:noFill/>
          </a:ln>
        </p:spPr>
        <p:txBody>
          <a:bodyPr wrap="square" rtlCol="0">
            <a:spAutoFit/>
          </a:bodyPr>
          <a:lstStyle/>
          <a:p>
            <a:r>
              <a:rPr lang="en-US" sz="2800" b="1" dirty="0">
                <a:latin typeface="Poppins SemiBold" pitchFamily="2" charset="77"/>
                <a:cs typeface="Poppins SemiBold" pitchFamily="2" charset="77"/>
              </a:rPr>
              <a:t>$(316,000)</a:t>
            </a:r>
            <a:endParaRPr lang="en-US" sz="2800" dirty="0"/>
          </a:p>
        </p:txBody>
      </p:sp>
      <p:pic>
        <p:nvPicPr>
          <p:cNvPr id="4" name="Picture 3" descr="A white letter on a black background&#10;&#10;AI-generated content may be incorrect.">
            <a:extLst>
              <a:ext uri="{FF2B5EF4-FFF2-40B4-BE49-F238E27FC236}">
                <a16:creationId xmlns:a16="http://schemas.microsoft.com/office/drawing/2014/main" id="{55701075-9F3E-083A-CDCB-71D049F9CAF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6519" y="648634"/>
            <a:ext cx="1700128" cy="368243"/>
          </a:xfrm>
          <a:prstGeom prst="rect">
            <a:avLst/>
          </a:prstGeom>
        </p:spPr>
      </p:pic>
    </p:spTree>
    <p:extLst>
      <p:ext uri="{BB962C8B-B14F-4D97-AF65-F5344CB8AC3E}">
        <p14:creationId xmlns:p14="http://schemas.microsoft.com/office/powerpoint/2010/main" val="2266749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539C6-B8A8-A349-35C6-EA694EA0B70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D0FCA439-0240-5EDA-67E9-4FECF514D2BF}"/>
              </a:ext>
            </a:extLst>
          </p:cNvPr>
          <p:cNvSpPr/>
          <p:nvPr/>
        </p:nvSpPr>
        <p:spPr>
          <a:xfrm>
            <a:off x="1834127" y="11927"/>
            <a:ext cx="10377578" cy="1649579"/>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lose-up of a building&#10;&#10;AI-generated content may be incorrect.">
            <a:extLst>
              <a:ext uri="{FF2B5EF4-FFF2-40B4-BE49-F238E27FC236}">
                <a16:creationId xmlns:a16="http://schemas.microsoft.com/office/drawing/2014/main" id="{3FD227A3-B457-AF57-6FE8-F6004ECE89E2}"/>
              </a:ext>
            </a:extLst>
          </p:cNvPr>
          <p:cNvPicPr>
            <a:picLocks noChangeAspect="1"/>
          </p:cNvPicPr>
          <p:nvPr/>
        </p:nvPicPr>
        <p:blipFill>
          <a:blip r:embed="rId3" cstate="print">
            <a:alphaModFix amt="7000"/>
            <a:extLst>
              <a:ext uri="{28A0092B-C50C-407E-A947-70E740481C1C}">
                <a14:useLocalDpi xmlns:a14="http://schemas.microsoft.com/office/drawing/2010/main"/>
              </a:ext>
            </a:extLst>
          </a:blip>
          <a:srcRect/>
          <a:stretch>
            <a:fillRect/>
          </a:stretch>
        </p:blipFill>
        <p:spPr>
          <a:xfrm>
            <a:off x="0" y="1665513"/>
            <a:ext cx="12192000" cy="5208421"/>
          </a:xfrm>
          <a:prstGeom prst="rect">
            <a:avLst/>
          </a:prstGeom>
          <a:solidFill>
            <a:schemeClr val="bg2">
              <a:lumMod val="75000"/>
              <a:alpha val="29982"/>
            </a:schemeClr>
          </a:solidFill>
        </p:spPr>
      </p:pic>
      <p:sp>
        <p:nvSpPr>
          <p:cNvPr id="13" name="Rectangle 12">
            <a:extLst>
              <a:ext uri="{FF2B5EF4-FFF2-40B4-BE49-F238E27FC236}">
                <a16:creationId xmlns:a16="http://schemas.microsoft.com/office/drawing/2014/main" id="{B0005BF8-2EA3-4FD4-4FD1-DF4C24BC2B6F}"/>
              </a:ext>
            </a:extLst>
          </p:cNvPr>
          <p:cNvSpPr/>
          <p:nvPr/>
        </p:nvSpPr>
        <p:spPr>
          <a:xfrm>
            <a:off x="0" y="1657385"/>
            <a:ext cx="12192000" cy="5192486"/>
          </a:xfrm>
          <a:prstGeom prst="rect">
            <a:avLst/>
          </a:prstGeom>
          <a:solidFill>
            <a:srgbClr val="E9F0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2">
            <a:extLst>
              <a:ext uri="{FF2B5EF4-FFF2-40B4-BE49-F238E27FC236}">
                <a16:creationId xmlns:a16="http://schemas.microsoft.com/office/drawing/2014/main" id="{E8AFE358-2CCF-4EF1-E285-86A2B0A1E9F8}"/>
              </a:ext>
            </a:extLst>
          </p:cNvPr>
          <p:cNvSpPr/>
          <p:nvPr/>
        </p:nvSpPr>
        <p:spPr>
          <a:xfrm>
            <a:off x="0" y="0"/>
            <a:ext cx="2726871" cy="1649579"/>
          </a:xfrm>
          <a:custGeom>
            <a:avLst/>
            <a:gdLst>
              <a:gd name="connsiteX0" fmla="*/ 0 w 2547257"/>
              <a:gd name="connsiteY0" fmla="*/ 0 h 1649579"/>
              <a:gd name="connsiteX1" fmla="*/ 2272322 w 2547257"/>
              <a:gd name="connsiteY1" fmla="*/ 0 h 1649579"/>
              <a:gd name="connsiteX2" fmla="*/ 2547257 w 2547257"/>
              <a:gd name="connsiteY2" fmla="*/ 274935 h 1649579"/>
              <a:gd name="connsiteX3" fmla="*/ 2547257 w 2547257"/>
              <a:gd name="connsiteY3" fmla="*/ 1374644 h 1649579"/>
              <a:gd name="connsiteX4" fmla="*/ 2272322 w 2547257"/>
              <a:gd name="connsiteY4" fmla="*/ 1649579 h 1649579"/>
              <a:gd name="connsiteX5" fmla="*/ 0 w 2547257"/>
              <a:gd name="connsiteY5" fmla="*/ 1649579 h 1649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7257" h="1649579">
                <a:moveTo>
                  <a:pt x="0" y="0"/>
                </a:moveTo>
                <a:lnTo>
                  <a:pt x="2272322" y="0"/>
                </a:lnTo>
                <a:cubicBezTo>
                  <a:pt x="2424164" y="0"/>
                  <a:pt x="2547257" y="123093"/>
                  <a:pt x="2547257" y="274935"/>
                </a:cubicBezTo>
                <a:lnTo>
                  <a:pt x="2547257" y="1374644"/>
                </a:lnTo>
                <a:cubicBezTo>
                  <a:pt x="2547257" y="1526486"/>
                  <a:pt x="2424164" y="1649579"/>
                  <a:pt x="2272322" y="1649579"/>
                </a:cubicBezTo>
                <a:lnTo>
                  <a:pt x="0" y="1649579"/>
                </a:lnTo>
                <a:close/>
              </a:path>
            </a:pathLst>
          </a:cu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 name="TextBox 6">
            <a:extLst>
              <a:ext uri="{FF2B5EF4-FFF2-40B4-BE49-F238E27FC236}">
                <a16:creationId xmlns:a16="http://schemas.microsoft.com/office/drawing/2014/main" id="{2E2A03F0-011B-B5CB-FEBE-C47B9EF89A80}"/>
              </a:ext>
            </a:extLst>
          </p:cNvPr>
          <p:cNvSpPr txBox="1"/>
          <p:nvPr/>
        </p:nvSpPr>
        <p:spPr>
          <a:xfrm>
            <a:off x="2845102" y="392279"/>
            <a:ext cx="9386308" cy="1241365"/>
          </a:xfrm>
          <a:prstGeom prst="rect">
            <a:avLst/>
          </a:prstGeom>
          <a:noFill/>
        </p:spPr>
        <p:txBody>
          <a:bodyPr wrap="square" rtlCol="0">
            <a:spAutoFit/>
          </a:bodyPr>
          <a:lstStyle/>
          <a:p>
            <a:pPr>
              <a:lnSpc>
                <a:spcPts val="6820"/>
              </a:lnSpc>
            </a:pPr>
            <a:r>
              <a:rPr lang="en-US" sz="4800" b="1" dirty="0">
                <a:solidFill>
                  <a:schemeClr val="bg1"/>
                </a:solidFill>
                <a:latin typeface="Poppins SemiBold" pitchFamily="2" charset="77"/>
                <a:ea typeface="Inter Bold" pitchFamily="34" charset="-122"/>
                <a:cs typeface="Poppins SemiBold" pitchFamily="2" charset="77"/>
              </a:rPr>
              <a:t>Sub $31M–Already Claimed</a:t>
            </a:r>
          </a:p>
          <a:p>
            <a:endParaRPr lang="en-US" dirty="0"/>
          </a:p>
        </p:txBody>
      </p:sp>
      <p:graphicFrame>
        <p:nvGraphicFramePr>
          <p:cNvPr id="10" name="Table 9">
            <a:extLst>
              <a:ext uri="{FF2B5EF4-FFF2-40B4-BE49-F238E27FC236}">
                <a16:creationId xmlns:a16="http://schemas.microsoft.com/office/drawing/2014/main" id="{A85AC5B8-1190-5B41-B6DB-A7659366CAC1}"/>
              </a:ext>
            </a:extLst>
          </p:cNvPr>
          <p:cNvGraphicFramePr>
            <a:graphicFrameLocks noGrp="1"/>
          </p:cNvGraphicFramePr>
          <p:nvPr/>
        </p:nvGraphicFramePr>
        <p:xfrm>
          <a:off x="481944" y="1712624"/>
          <a:ext cx="9119255" cy="2289917"/>
        </p:xfrm>
        <a:graphic>
          <a:graphicData uri="http://schemas.openxmlformats.org/drawingml/2006/table">
            <a:tbl>
              <a:tblPr>
                <a:tableStyleId>{46F890A9-2807-4EBB-B81D-B2AA78EC7F39}</a:tableStyleId>
              </a:tblPr>
              <a:tblGrid>
                <a:gridCol w="3149530">
                  <a:extLst>
                    <a:ext uri="{9D8B030D-6E8A-4147-A177-3AD203B41FA5}">
                      <a16:colId xmlns:a16="http://schemas.microsoft.com/office/drawing/2014/main" val="3288469637"/>
                    </a:ext>
                  </a:extLst>
                </a:gridCol>
                <a:gridCol w="1670830">
                  <a:extLst>
                    <a:ext uri="{9D8B030D-6E8A-4147-A177-3AD203B41FA5}">
                      <a16:colId xmlns:a16="http://schemas.microsoft.com/office/drawing/2014/main" val="3539251354"/>
                    </a:ext>
                  </a:extLst>
                </a:gridCol>
                <a:gridCol w="1411767">
                  <a:extLst>
                    <a:ext uri="{9D8B030D-6E8A-4147-A177-3AD203B41FA5}">
                      <a16:colId xmlns:a16="http://schemas.microsoft.com/office/drawing/2014/main" val="2193531243"/>
                    </a:ext>
                  </a:extLst>
                </a:gridCol>
                <a:gridCol w="1411767">
                  <a:extLst>
                    <a:ext uri="{9D8B030D-6E8A-4147-A177-3AD203B41FA5}">
                      <a16:colId xmlns:a16="http://schemas.microsoft.com/office/drawing/2014/main" val="2880073142"/>
                    </a:ext>
                  </a:extLst>
                </a:gridCol>
                <a:gridCol w="1475361">
                  <a:extLst>
                    <a:ext uri="{9D8B030D-6E8A-4147-A177-3AD203B41FA5}">
                      <a16:colId xmlns:a16="http://schemas.microsoft.com/office/drawing/2014/main" val="2516032009"/>
                    </a:ext>
                  </a:extLst>
                </a:gridCol>
              </a:tblGrid>
              <a:tr h="213821">
                <a:tc gridSpan="5">
                  <a:txBody>
                    <a:bodyPr/>
                    <a:lstStyle/>
                    <a:p>
                      <a:pPr algn="l" fontAlgn="b"/>
                      <a:r>
                        <a:rPr lang="en-US" sz="1000" b="1" i="0" u="none" strike="noStrike" dirty="0">
                          <a:effectLst/>
                          <a:latin typeface="Poppins ExtraBold" pitchFamily="2" charset="77"/>
                          <a:cs typeface="Poppins ExtraBold" pitchFamily="2" charset="77"/>
                        </a:rPr>
                        <a:t>Example Referencing Accelerated non Capitalized Expenses in 2025 (Section 70302(f)(2))</a:t>
                      </a:r>
                      <a:endParaRPr lang="en-US" sz="1000" b="1" i="0" u="none" strike="noStrike" dirty="0">
                        <a:solidFill>
                          <a:srgbClr val="000000"/>
                        </a:solidFill>
                        <a:effectLst/>
                        <a:latin typeface="Poppins ExtraBold" pitchFamily="2" charset="77"/>
                        <a:cs typeface="Poppins ExtraBold" pitchFamily="2" charset="77"/>
                      </a:endParaRPr>
                    </a:p>
                  </a:txBody>
                  <a:tcPr marL="9525" marR="9525" marT="9525" marB="0" anchor="b">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97851095"/>
                  </a:ext>
                </a:extLst>
              </a:tr>
              <a:tr h="245255">
                <a:tc>
                  <a:txBody>
                    <a:bodyPr/>
                    <a:lstStyle/>
                    <a:p>
                      <a:pPr algn="l" fontAlgn="b"/>
                      <a:r>
                        <a:rPr lang="en-US" sz="1000" b="1" u="none" strike="noStrike" dirty="0">
                          <a:effectLst/>
                          <a:latin typeface="Poppins" pitchFamily="2" charset="77"/>
                          <a:cs typeface="Poppins" pitchFamily="2" charset="77"/>
                        </a:rPr>
                        <a:t> </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b="1" i="0" u="none" strike="noStrike" dirty="0">
                          <a:effectLst/>
                          <a:latin typeface="Poppins ExtraBold" pitchFamily="2" charset="77"/>
                          <a:cs typeface="Poppins ExtraBold" pitchFamily="2" charset="77"/>
                        </a:rPr>
                        <a:t>2022</a:t>
                      </a:r>
                      <a:endParaRPr lang="en-US" sz="1000" b="1" i="0" u="none" strike="noStrike" dirty="0">
                        <a:solidFill>
                          <a:srgbClr val="000000"/>
                        </a:solidFill>
                        <a:effectLst/>
                        <a:latin typeface="Poppins ExtraBold" pitchFamily="2" charset="77"/>
                        <a:cs typeface="Poppins ExtraBold"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b="1" i="0" u="none" strike="noStrike" dirty="0">
                          <a:effectLst/>
                          <a:latin typeface="Poppins ExtraBold" pitchFamily="2" charset="77"/>
                          <a:cs typeface="Poppins ExtraBold" pitchFamily="2" charset="77"/>
                        </a:rPr>
                        <a:t>2023</a:t>
                      </a:r>
                      <a:endParaRPr lang="en-US" sz="1000" b="1" i="0" u="none" strike="noStrike" dirty="0">
                        <a:solidFill>
                          <a:srgbClr val="000000"/>
                        </a:solidFill>
                        <a:effectLst/>
                        <a:latin typeface="Poppins ExtraBold" pitchFamily="2" charset="77"/>
                        <a:cs typeface="Poppins ExtraBold"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b="1" i="0" u="none" strike="noStrike" dirty="0">
                          <a:effectLst/>
                          <a:latin typeface="Poppins ExtraBold" pitchFamily="2" charset="77"/>
                          <a:cs typeface="Poppins ExtraBold" pitchFamily="2" charset="77"/>
                        </a:rPr>
                        <a:t>2024</a:t>
                      </a:r>
                      <a:endParaRPr lang="en-US" sz="1000" b="1" i="0" u="none" strike="noStrike" dirty="0">
                        <a:solidFill>
                          <a:srgbClr val="000000"/>
                        </a:solidFill>
                        <a:effectLst/>
                        <a:latin typeface="Poppins ExtraBold" pitchFamily="2" charset="77"/>
                        <a:cs typeface="Poppins ExtraBold"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000" b="1" i="0" u="none" strike="noStrike" dirty="0">
                          <a:effectLst/>
                          <a:latin typeface="Poppins ExtraBold" pitchFamily="2" charset="77"/>
                          <a:cs typeface="Poppins ExtraBold" pitchFamily="2" charset="77"/>
                        </a:rPr>
                        <a:t>2025</a:t>
                      </a:r>
                      <a:endParaRPr lang="en-US" sz="1000" b="1" i="0" u="none" strike="noStrike" dirty="0">
                        <a:solidFill>
                          <a:srgbClr val="000000"/>
                        </a:solidFill>
                        <a:effectLst/>
                        <a:latin typeface="Poppins ExtraBold" pitchFamily="2" charset="77"/>
                        <a:cs typeface="Poppins ExtraBold"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02064612"/>
                  </a:ext>
                </a:extLst>
              </a:tr>
              <a:tr h="200457">
                <a:tc>
                  <a:txBody>
                    <a:bodyPr/>
                    <a:lstStyle/>
                    <a:p>
                      <a:pPr algn="l" fontAlgn="b"/>
                      <a:r>
                        <a:rPr lang="en-US" sz="1000" b="1" u="none" strike="noStrike" dirty="0">
                          <a:effectLst/>
                          <a:latin typeface="Poppins" pitchFamily="2" charset="77"/>
                          <a:cs typeface="Poppins" pitchFamily="2" charset="77"/>
                        </a:rPr>
                        <a:t>QREs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13461408"/>
                  </a:ext>
                </a:extLst>
              </a:tr>
              <a:tr h="200457">
                <a:tc>
                  <a:txBody>
                    <a:bodyPr/>
                    <a:lstStyle/>
                    <a:p>
                      <a:pPr algn="l" fontAlgn="b"/>
                      <a:r>
                        <a:rPr lang="en-US" sz="1000" b="1" u="none" strike="noStrike" dirty="0">
                          <a:effectLst/>
                          <a:latin typeface="Poppins" pitchFamily="2" charset="77"/>
                          <a:cs typeface="Poppins" pitchFamily="2" charset="77"/>
                        </a:rPr>
                        <a:t>Gross Credits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100,000.00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86570268"/>
                  </a:ext>
                </a:extLst>
              </a:tr>
              <a:tr h="200457">
                <a:tc>
                  <a:txBody>
                    <a:bodyPr/>
                    <a:lstStyle/>
                    <a:p>
                      <a:pPr algn="l" fontAlgn="b"/>
                      <a:r>
                        <a:rPr lang="en-US" sz="1000" b="1" u="none" strike="noStrike" dirty="0">
                          <a:effectLst/>
                          <a:latin typeface="Poppins" pitchFamily="2" charset="77"/>
                          <a:cs typeface="Poppins" pitchFamily="2" charset="77"/>
                        </a:rPr>
                        <a:t>Total 174 Expense</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67027880"/>
                  </a:ext>
                </a:extLst>
              </a:tr>
              <a:tr h="200457">
                <a:tc>
                  <a:txBody>
                    <a:bodyPr/>
                    <a:lstStyle/>
                    <a:p>
                      <a:pPr algn="l" fontAlgn="b"/>
                      <a:r>
                        <a:rPr lang="en-US" sz="1000" b="1" u="none" strike="noStrike" dirty="0">
                          <a:effectLst/>
                          <a:latin typeface="Poppins" pitchFamily="2" charset="77"/>
                          <a:cs typeface="Poppins" pitchFamily="2" charset="77"/>
                        </a:rPr>
                        <a:t>Allowable Expense (1/2 year convention)</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100,000.00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29041382"/>
                  </a:ext>
                </a:extLst>
              </a:tr>
              <a:tr h="200457">
                <a:tc>
                  <a:txBody>
                    <a:bodyPr/>
                    <a:lstStyle/>
                    <a:p>
                      <a:pPr algn="l" fontAlgn="b"/>
                      <a:r>
                        <a:rPr lang="en-US" sz="1000" b="1" u="none" strike="noStrike" dirty="0">
                          <a:effectLst/>
                          <a:latin typeface="Poppins" pitchFamily="2" charset="77"/>
                          <a:cs typeface="Poppins" pitchFamily="2" charset="77"/>
                        </a:rPr>
                        <a:t>Capitalized 174 Expense</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900,000.00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900,000.00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900,000.00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11048594"/>
                  </a:ext>
                </a:extLst>
              </a:tr>
              <a:tr h="200457">
                <a:tc>
                  <a:txBody>
                    <a:bodyPr/>
                    <a:lstStyle/>
                    <a:p>
                      <a:pPr algn="l" fontAlgn="b"/>
                      <a:r>
                        <a:rPr lang="en-US" sz="1000" b="1" u="none" strike="noStrike" dirty="0">
                          <a:effectLst/>
                          <a:latin typeface="Poppins" pitchFamily="2" charset="77"/>
                          <a:cs typeface="Poppins" pitchFamily="2" charset="77"/>
                        </a:rPr>
                        <a:t>Carryover 174 Expense from prior years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(200,000.00)</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(400,000.00)</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(2,100,000.00)</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88583152"/>
                  </a:ext>
                </a:extLst>
              </a:tr>
              <a:tr h="200457">
                <a:tc>
                  <a:txBody>
                    <a:bodyPr/>
                    <a:lstStyle/>
                    <a:p>
                      <a:pPr algn="l" fontAlgn="b"/>
                      <a:r>
                        <a:rPr lang="en-US" sz="1000" b="1" u="none" strike="noStrike" dirty="0">
                          <a:effectLst/>
                          <a:latin typeface="Poppins" pitchFamily="2" charset="77"/>
                          <a:cs typeface="Poppins" pitchFamily="2" charset="77"/>
                        </a:rPr>
                        <a:t>Total Tax due to 174 Expenses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270,000.00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a:effectLst/>
                          <a:latin typeface="Poppins" pitchFamily="2" charset="77"/>
                          <a:cs typeface="Poppins" pitchFamily="2" charset="77"/>
                        </a:rPr>
                        <a:t> $       210,000.00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150,000.00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(630,000.00)</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5881229"/>
                  </a:ext>
                </a:extLst>
              </a:tr>
              <a:tr h="213821">
                <a:tc>
                  <a:txBody>
                    <a:bodyPr/>
                    <a:lstStyle/>
                    <a:p>
                      <a:pPr algn="l" fontAlgn="b"/>
                      <a:r>
                        <a:rPr lang="en-US" sz="1000" b="1" u="none" strike="noStrike" dirty="0">
                          <a:effectLst/>
                          <a:latin typeface="Poppins" pitchFamily="2" charset="77"/>
                          <a:cs typeface="Poppins" pitchFamily="2" charset="77"/>
                        </a:rPr>
                        <a:t>Effective Tax Savings (assuming 280c)</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1000" u="none" strike="noStrike" dirty="0">
                          <a:effectLst/>
                          <a:latin typeface="Poppins" pitchFamily="2" charset="77"/>
                          <a:cs typeface="Poppins" pitchFamily="2" charset="77"/>
                        </a:rPr>
                        <a:t> $            79,000.00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06689213"/>
                  </a:ext>
                </a:extLst>
              </a:tr>
              <a:tr h="213821">
                <a:tc>
                  <a:txBody>
                    <a:bodyPr/>
                    <a:lstStyle/>
                    <a:p>
                      <a:pPr algn="l" fontAlgn="b"/>
                      <a:r>
                        <a:rPr lang="en-US" sz="1000" b="1" u="none" strike="noStrike" dirty="0">
                          <a:effectLst/>
                          <a:latin typeface="Poppins" pitchFamily="2" charset="77"/>
                          <a:cs typeface="Poppins" pitchFamily="2" charset="77"/>
                        </a:rPr>
                        <a:t>Total Tax Including Credits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l" fontAlgn="b"/>
                      <a:r>
                        <a:rPr lang="en-US" sz="1000" u="none" strike="noStrike" dirty="0">
                          <a:effectLst/>
                          <a:latin typeface="Poppins" pitchFamily="2" charset="77"/>
                          <a:cs typeface="Poppins" pitchFamily="2" charset="77"/>
                        </a:rPr>
                        <a:t> $       170,000.00 </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0000"/>
                    </a:solidFill>
                  </a:tcPr>
                </a:tc>
                <a:tc>
                  <a:txBody>
                    <a:bodyPr/>
                    <a:lstStyle/>
                    <a:p>
                      <a:pPr algn="l" fontAlgn="b"/>
                      <a:r>
                        <a:rPr lang="en-US" sz="1000" u="none" strike="noStrike" dirty="0">
                          <a:effectLst/>
                          <a:latin typeface="Poppins" pitchFamily="2" charset="77"/>
                          <a:cs typeface="Poppins" pitchFamily="2" charset="77"/>
                        </a:rPr>
                        <a:t> $       110,000.00 </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0000"/>
                    </a:solidFill>
                  </a:tcPr>
                </a:tc>
                <a:tc>
                  <a:txBody>
                    <a:bodyPr/>
                    <a:lstStyle/>
                    <a:p>
                      <a:pPr algn="l" fontAlgn="b"/>
                      <a:r>
                        <a:rPr lang="en-US" sz="1000" u="none" strike="noStrike" dirty="0">
                          <a:effectLst/>
                          <a:latin typeface="Poppins" pitchFamily="2" charset="77"/>
                          <a:cs typeface="Poppins" pitchFamily="2" charset="77"/>
                        </a:rPr>
                        <a:t> $          50,000.00 </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0000"/>
                    </a:solidFill>
                  </a:tcPr>
                </a:tc>
                <a:tc>
                  <a:txBody>
                    <a:bodyPr/>
                    <a:lstStyle/>
                    <a:p>
                      <a:pPr algn="l" fontAlgn="b"/>
                      <a:r>
                        <a:rPr lang="en-US" sz="1000" u="none" strike="noStrike" dirty="0">
                          <a:effectLst/>
                          <a:latin typeface="Poppins" pitchFamily="2" charset="77"/>
                          <a:cs typeface="Poppins" pitchFamily="2" charset="77"/>
                        </a:rPr>
                        <a:t> $       (709,000.00)</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accent6"/>
                    </a:solidFill>
                  </a:tcPr>
                </a:tc>
                <a:extLst>
                  <a:ext uri="{0D108BD9-81ED-4DB2-BD59-A6C34878D82A}">
                    <a16:rowId xmlns:a16="http://schemas.microsoft.com/office/drawing/2014/main" val="3346229513"/>
                  </a:ext>
                </a:extLst>
              </a:tr>
            </a:tbl>
          </a:graphicData>
        </a:graphic>
      </p:graphicFrame>
      <p:graphicFrame>
        <p:nvGraphicFramePr>
          <p:cNvPr id="11" name="Table 10">
            <a:extLst>
              <a:ext uri="{FF2B5EF4-FFF2-40B4-BE49-F238E27FC236}">
                <a16:creationId xmlns:a16="http://schemas.microsoft.com/office/drawing/2014/main" id="{69E05E50-491C-0DCF-2A35-688CC0503CA8}"/>
              </a:ext>
            </a:extLst>
          </p:cNvPr>
          <p:cNvGraphicFramePr>
            <a:graphicFrameLocks noGrp="1"/>
          </p:cNvGraphicFramePr>
          <p:nvPr>
            <p:extLst>
              <p:ext uri="{D42A27DB-BD31-4B8C-83A1-F6EECF244321}">
                <p14:modId xmlns:p14="http://schemas.microsoft.com/office/powerpoint/2010/main" val="2094770709"/>
              </p:ext>
            </p:extLst>
          </p:nvPr>
        </p:nvGraphicFramePr>
        <p:xfrm>
          <a:off x="481944" y="4181578"/>
          <a:ext cx="9119256" cy="2521422"/>
        </p:xfrm>
        <a:graphic>
          <a:graphicData uri="http://schemas.openxmlformats.org/drawingml/2006/table">
            <a:tbl>
              <a:tblPr>
                <a:tableStyleId>{7DF18680-E054-41AD-8BC1-D1AEF772440D}</a:tableStyleId>
              </a:tblPr>
              <a:tblGrid>
                <a:gridCol w="3123406">
                  <a:extLst>
                    <a:ext uri="{9D8B030D-6E8A-4147-A177-3AD203B41FA5}">
                      <a16:colId xmlns:a16="http://schemas.microsoft.com/office/drawing/2014/main" val="308325127"/>
                    </a:ext>
                  </a:extLst>
                </a:gridCol>
                <a:gridCol w="1825818">
                  <a:extLst>
                    <a:ext uri="{9D8B030D-6E8A-4147-A177-3AD203B41FA5}">
                      <a16:colId xmlns:a16="http://schemas.microsoft.com/office/drawing/2014/main" val="3664965720"/>
                    </a:ext>
                  </a:extLst>
                </a:gridCol>
                <a:gridCol w="1449509">
                  <a:extLst>
                    <a:ext uri="{9D8B030D-6E8A-4147-A177-3AD203B41FA5}">
                      <a16:colId xmlns:a16="http://schemas.microsoft.com/office/drawing/2014/main" val="90212654"/>
                    </a:ext>
                  </a:extLst>
                </a:gridCol>
                <a:gridCol w="1205721">
                  <a:extLst>
                    <a:ext uri="{9D8B030D-6E8A-4147-A177-3AD203B41FA5}">
                      <a16:colId xmlns:a16="http://schemas.microsoft.com/office/drawing/2014/main" val="3521349176"/>
                    </a:ext>
                  </a:extLst>
                </a:gridCol>
                <a:gridCol w="1514802">
                  <a:extLst>
                    <a:ext uri="{9D8B030D-6E8A-4147-A177-3AD203B41FA5}">
                      <a16:colId xmlns:a16="http://schemas.microsoft.com/office/drawing/2014/main" val="3375512329"/>
                    </a:ext>
                  </a:extLst>
                </a:gridCol>
              </a:tblGrid>
              <a:tr h="0">
                <a:tc gridSpan="5">
                  <a:txBody>
                    <a:bodyPr/>
                    <a:lstStyle/>
                    <a:p>
                      <a:pPr algn="l" fontAlgn="b"/>
                      <a:r>
                        <a:rPr lang="en-US" sz="1000" b="1" u="none" strike="noStrike" dirty="0">
                          <a:effectLst/>
                          <a:latin typeface="Poppins" pitchFamily="2" charset="77"/>
                          <a:cs typeface="Poppins" pitchFamily="2" charset="77"/>
                        </a:rPr>
                        <a:t>Example Referencing Amended Returns per Section 70302(f)(1)</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36347644"/>
                  </a:ext>
                </a:extLst>
              </a:tr>
              <a:tr h="131851">
                <a:tc>
                  <a:txBody>
                    <a:bodyPr/>
                    <a:lstStyle/>
                    <a:p>
                      <a:pPr algn="l" fontAlgn="b"/>
                      <a:r>
                        <a:rPr lang="en-US" sz="1000" b="1" u="none" strike="noStrike" dirty="0">
                          <a:effectLst/>
                          <a:latin typeface="Poppins" pitchFamily="2" charset="77"/>
                          <a:cs typeface="Poppins" pitchFamily="2" charset="77"/>
                        </a:rPr>
                        <a:t> </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1000" b="1" i="0" u="none" strike="noStrike" dirty="0">
                          <a:effectLst/>
                          <a:latin typeface="Poppins ExtraBold" pitchFamily="2" charset="77"/>
                          <a:cs typeface="Poppins ExtraBold" pitchFamily="2" charset="77"/>
                        </a:rPr>
                        <a:t>2022</a:t>
                      </a:r>
                      <a:endParaRPr lang="en-US" sz="1000" b="1" i="0" u="none" strike="noStrike" dirty="0">
                        <a:solidFill>
                          <a:srgbClr val="000000"/>
                        </a:solidFill>
                        <a:effectLst/>
                        <a:latin typeface="Poppins ExtraBold" pitchFamily="2" charset="77"/>
                        <a:cs typeface="Poppins ExtraBold"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1000" b="1" i="0" u="none" strike="noStrike" dirty="0">
                          <a:effectLst/>
                          <a:latin typeface="Poppins ExtraBold" pitchFamily="2" charset="77"/>
                          <a:cs typeface="Poppins ExtraBold" pitchFamily="2" charset="77"/>
                        </a:rPr>
                        <a:t>2023</a:t>
                      </a:r>
                      <a:endParaRPr lang="en-US" sz="1000" b="1" i="0" u="none" strike="noStrike" dirty="0">
                        <a:solidFill>
                          <a:srgbClr val="000000"/>
                        </a:solidFill>
                        <a:effectLst/>
                        <a:latin typeface="Poppins ExtraBold" pitchFamily="2" charset="77"/>
                        <a:cs typeface="Poppins ExtraBold"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1000" b="1" i="0" u="none" strike="noStrike" dirty="0">
                          <a:effectLst/>
                          <a:latin typeface="Poppins ExtraBold" pitchFamily="2" charset="77"/>
                          <a:cs typeface="Poppins ExtraBold" pitchFamily="2" charset="77"/>
                        </a:rPr>
                        <a:t>2024</a:t>
                      </a:r>
                      <a:endParaRPr lang="en-US" sz="1000" b="1" i="0" u="none" strike="noStrike" dirty="0">
                        <a:solidFill>
                          <a:srgbClr val="000000"/>
                        </a:solidFill>
                        <a:effectLst/>
                        <a:latin typeface="Poppins ExtraBold" pitchFamily="2" charset="77"/>
                        <a:cs typeface="Poppins ExtraBold"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1000" b="1" i="0" u="none" strike="noStrike" dirty="0">
                          <a:effectLst/>
                          <a:latin typeface="Poppins ExtraBold" pitchFamily="2" charset="77"/>
                          <a:cs typeface="Poppins ExtraBold" pitchFamily="2" charset="77"/>
                        </a:rPr>
                        <a:t>2025</a:t>
                      </a:r>
                      <a:endParaRPr lang="en-US" sz="1000" b="1" i="0" u="none" strike="noStrike" dirty="0">
                        <a:solidFill>
                          <a:srgbClr val="000000"/>
                        </a:solidFill>
                        <a:effectLst/>
                        <a:latin typeface="Poppins ExtraBold" pitchFamily="2" charset="77"/>
                        <a:cs typeface="Poppins ExtraBold"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35261023"/>
                  </a:ext>
                </a:extLst>
              </a:tr>
              <a:tr h="131851">
                <a:tc>
                  <a:txBody>
                    <a:bodyPr/>
                    <a:lstStyle/>
                    <a:p>
                      <a:pPr algn="l" fontAlgn="b"/>
                      <a:r>
                        <a:rPr lang="en-US" sz="1000" b="1" u="none" strike="noStrike" dirty="0">
                          <a:effectLst/>
                          <a:latin typeface="Poppins" pitchFamily="2" charset="77"/>
                          <a:cs typeface="Poppins" pitchFamily="2" charset="77"/>
                        </a:rPr>
                        <a:t>QREs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1,000,000.00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1,000,000.00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38531278"/>
                  </a:ext>
                </a:extLst>
              </a:tr>
              <a:tr h="131851">
                <a:tc>
                  <a:txBody>
                    <a:bodyPr/>
                    <a:lstStyle/>
                    <a:p>
                      <a:pPr algn="l" fontAlgn="b"/>
                      <a:r>
                        <a:rPr lang="en-US" sz="1000" b="1" u="none" strike="noStrike" dirty="0">
                          <a:effectLst/>
                          <a:latin typeface="Poppins" pitchFamily="2" charset="77"/>
                          <a:cs typeface="Poppins" pitchFamily="2" charset="77"/>
                        </a:rPr>
                        <a:t>Gross Credits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100,000.00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74172734"/>
                  </a:ext>
                </a:extLst>
              </a:tr>
              <a:tr h="131851">
                <a:tc>
                  <a:txBody>
                    <a:bodyPr/>
                    <a:lstStyle/>
                    <a:p>
                      <a:pPr algn="l" fontAlgn="b"/>
                      <a:r>
                        <a:rPr lang="en-US" sz="1000" b="1" u="none" strike="noStrike" dirty="0">
                          <a:effectLst/>
                          <a:latin typeface="Poppins" pitchFamily="2" charset="77"/>
                          <a:cs typeface="Poppins" pitchFamily="2" charset="77"/>
                        </a:rPr>
                        <a:t>Total 174 Expense</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1,000,000.00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1,000,000.00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9880110"/>
                  </a:ext>
                </a:extLst>
              </a:tr>
              <a:tr h="131851">
                <a:tc>
                  <a:txBody>
                    <a:bodyPr/>
                    <a:lstStyle/>
                    <a:p>
                      <a:pPr algn="l" fontAlgn="b"/>
                      <a:r>
                        <a:rPr lang="en-US" sz="1000" b="1" u="none" strike="noStrike" dirty="0">
                          <a:effectLst/>
                          <a:latin typeface="Poppins" pitchFamily="2" charset="77"/>
                          <a:cs typeface="Poppins" pitchFamily="2" charset="77"/>
                        </a:rPr>
                        <a:t>Allowable Expense (1/2 year convention)</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1,000,000.00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1,000,000.00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45897909"/>
                  </a:ext>
                </a:extLst>
              </a:tr>
              <a:tr h="256613">
                <a:tc>
                  <a:txBody>
                    <a:bodyPr/>
                    <a:lstStyle/>
                    <a:p>
                      <a:pPr algn="l" fontAlgn="b"/>
                      <a:r>
                        <a:rPr lang="en-US" sz="1000" b="1" u="none" strike="noStrike" dirty="0">
                          <a:effectLst/>
                          <a:latin typeface="Poppins" pitchFamily="2" charset="77"/>
                          <a:cs typeface="Poppins" pitchFamily="2" charset="77"/>
                        </a:rPr>
                        <a:t>Capitalized 174 Expense</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36550955"/>
                  </a:ext>
                </a:extLst>
              </a:tr>
              <a:tr h="256613">
                <a:tc>
                  <a:txBody>
                    <a:bodyPr/>
                    <a:lstStyle/>
                    <a:p>
                      <a:pPr algn="l" fontAlgn="b"/>
                      <a:r>
                        <a:rPr lang="en-US" sz="1000" b="1" u="none" strike="noStrike" dirty="0">
                          <a:effectLst/>
                          <a:latin typeface="Poppins" pitchFamily="2" charset="77"/>
                          <a:cs typeface="Poppins" pitchFamily="2" charset="77"/>
                        </a:rPr>
                        <a:t>Carryover 174 Expense from prior years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93246400"/>
                  </a:ext>
                </a:extLst>
              </a:tr>
              <a:tr h="256613">
                <a:tc>
                  <a:txBody>
                    <a:bodyPr/>
                    <a:lstStyle/>
                    <a:p>
                      <a:pPr algn="l" fontAlgn="b"/>
                      <a:r>
                        <a:rPr lang="en-US" sz="1000" b="1" u="none" strike="noStrike" dirty="0">
                          <a:effectLst/>
                          <a:latin typeface="Poppins" pitchFamily="2" charset="77"/>
                          <a:cs typeface="Poppins" pitchFamily="2" charset="77"/>
                        </a:rPr>
                        <a:t>Total Tax due to 174 Expenses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99857694"/>
                  </a:ext>
                </a:extLst>
              </a:tr>
              <a:tr h="131851">
                <a:tc>
                  <a:txBody>
                    <a:bodyPr/>
                    <a:lstStyle/>
                    <a:p>
                      <a:pPr algn="l" fontAlgn="b"/>
                      <a:r>
                        <a:rPr lang="en-US" sz="1000" b="1" u="none" strike="noStrike" dirty="0">
                          <a:effectLst/>
                          <a:latin typeface="Poppins" pitchFamily="2" charset="77"/>
                          <a:cs typeface="Poppins" pitchFamily="2" charset="77"/>
                        </a:rPr>
                        <a:t>Effective Tax Savings (assuming 280c)</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79,000.00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79,000.00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79,000.00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79,000.00 </a:t>
                      </a:r>
                      <a:endParaRPr lang="en-US" sz="1000" b="0"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57835107"/>
                  </a:ext>
                </a:extLst>
              </a:tr>
              <a:tr h="199570">
                <a:tc>
                  <a:txBody>
                    <a:bodyPr/>
                    <a:lstStyle/>
                    <a:p>
                      <a:pPr algn="l" fontAlgn="b"/>
                      <a:r>
                        <a:rPr lang="en-US" sz="1000" b="1" u="none" strike="noStrike" dirty="0">
                          <a:effectLst/>
                          <a:latin typeface="Poppins" pitchFamily="2" charset="77"/>
                          <a:cs typeface="Poppins" pitchFamily="2" charset="77"/>
                        </a:rPr>
                        <a:t>Total Tax Savings</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(249,000.00)</a:t>
                      </a:r>
                      <a:endParaRPr lang="en-US" sz="1000" b="1"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a:effectLst/>
                          <a:latin typeface="Poppins" pitchFamily="2" charset="77"/>
                          <a:cs typeface="Poppins" pitchFamily="2" charset="77"/>
                        </a:rPr>
                        <a:t> $     (189,000.00)</a:t>
                      </a:r>
                      <a:endParaRPr lang="en-US" sz="1000" b="1"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(129,000.00)</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(79,000.00)</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19175715"/>
                  </a:ext>
                </a:extLst>
              </a:tr>
              <a:tr h="256613">
                <a:tc>
                  <a:txBody>
                    <a:bodyPr/>
                    <a:lstStyle/>
                    <a:p>
                      <a:pPr algn="l" fontAlgn="b"/>
                      <a:r>
                        <a:rPr lang="en-US" sz="1000" b="1" u="none" strike="noStrike" dirty="0">
                          <a:effectLst/>
                          <a:latin typeface="Poppins" pitchFamily="2" charset="77"/>
                          <a:cs typeface="Poppins" pitchFamily="2" charset="77"/>
                        </a:rPr>
                        <a:t>Total Interest</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(44,820.00)</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(22,680.00)</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(7,740.00)</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   </a:t>
                      </a:r>
                      <a:endParaRPr lang="en-US" sz="1000" b="0"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78406437"/>
                  </a:ext>
                </a:extLst>
              </a:tr>
              <a:tr h="131851">
                <a:tc>
                  <a:txBody>
                    <a:bodyPr/>
                    <a:lstStyle/>
                    <a:p>
                      <a:pPr algn="l" fontAlgn="b"/>
                      <a:r>
                        <a:rPr lang="en-US" sz="1000" b="1" u="none" strike="noStrike" dirty="0">
                          <a:effectLst/>
                          <a:latin typeface="Poppins" pitchFamily="2" charset="77"/>
                          <a:cs typeface="Poppins" pitchFamily="2" charset="77"/>
                        </a:rPr>
                        <a:t>Total Cash Recovered</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l" fontAlgn="b"/>
                      <a:r>
                        <a:rPr lang="en-US" sz="1000" u="none" strike="noStrike" dirty="0">
                          <a:effectLst/>
                          <a:latin typeface="Poppins" pitchFamily="2" charset="77"/>
                          <a:cs typeface="Poppins" pitchFamily="2" charset="77"/>
                        </a:rPr>
                        <a:t> $     (293,820.00)</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6"/>
                    </a:solidFill>
                  </a:tcPr>
                </a:tc>
                <a:tc>
                  <a:txBody>
                    <a:bodyPr/>
                    <a:lstStyle/>
                    <a:p>
                      <a:pPr algn="l" fontAlgn="b"/>
                      <a:r>
                        <a:rPr lang="en-US" sz="1000" u="none" strike="noStrike">
                          <a:effectLst/>
                          <a:latin typeface="Poppins" pitchFamily="2" charset="77"/>
                          <a:cs typeface="Poppins" pitchFamily="2" charset="77"/>
                        </a:rPr>
                        <a:t> $     (211,680.00)</a:t>
                      </a:r>
                      <a:endParaRPr lang="en-US" sz="1000" b="1" i="0" u="none" strike="noStrike">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6"/>
                    </a:solidFill>
                  </a:tcPr>
                </a:tc>
                <a:tc>
                  <a:txBody>
                    <a:bodyPr/>
                    <a:lstStyle/>
                    <a:p>
                      <a:pPr algn="l" fontAlgn="b"/>
                      <a:r>
                        <a:rPr lang="en-US" sz="1000" u="none" strike="noStrike" dirty="0">
                          <a:effectLst/>
                          <a:latin typeface="Poppins" pitchFamily="2" charset="77"/>
                          <a:cs typeface="Poppins" pitchFamily="2" charset="77"/>
                        </a:rPr>
                        <a:t> $     (136,740.00)</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6"/>
                    </a:solidFill>
                  </a:tcPr>
                </a:tc>
                <a:tc>
                  <a:txBody>
                    <a:bodyPr/>
                    <a:lstStyle/>
                    <a:p>
                      <a:pPr algn="l" fontAlgn="b"/>
                      <a:r>
                        <a:rPr lang="en-US" sz="1000" u="none" strike="noStrike" dirty="0">
                          <a:effectLst/>
                          <a:latin typeface="Poppins" pitchFamily="2" charset="77"/>
                          <a:cs typeface="Poppins" pitchFamily="2" charset="77"/>
                        </a:rPr>
                        <a:t> $          (79,000.00)</a:t>
                      </a:r>
                      <a:endParaRPr lang="en-US" sz="1000" b="1" i="0" u="none" strike="noStrike" dirty="0">
                        <a:solidFill>
                          <a:srgbClr val="000000"/>
                        </a:solidFill>
                        <a:effectLst/>
                        <a:latin typeface="Poppins" pitchFamily="2" charset="77"/>
                        <a:cs typeface="Poppins" pitchFamily="2" charset="77"/>
                      </a:endParaRPr>
                    </a:p>
                  </a:txBody>
                  <a:tcPr marL="9525" marR="9525" marT="9525" marB="0" anchor="b">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4200142838"/>
                  </a:ext>
                </a:extLst>
              </a:tr>
            </a:tbl>
          </a:graphicData>
        </a:graphic>
      </p:graphicFrame>
      <p:sp>
        <p:nvSpPr>
          <p:cNvPr id="12" name="TextBox 11">
            <a:extLst>
              <a:ext uri="{FF2B5EF4-FFF2-40B4-BE49-F238E27FC236}">
                <a16:creationId xmlns:a16="http://schemas.microsoft.com/office/drawing/2014/main" id="{D7025E87-0764-5F47-E18D-EE004A8BFC50}"/>
              </a:ext>
            </a:extLst>
          </p:cNvPr>
          <p:cNvSpPr txBox="1"/>
          <p:nvPr/>
        </p:nvSpPr>
        <p:spPr>
          <a:xfrm>
            <a:off x="6609806" y="-2168434"/>
            <a:ext cx="184731" cy="369332"/>
          </a:xfrm>
          <a:prstGeom prst="rect">
            <a:avLst/>
          </a:prstGeom>
          <a:noFill/>
        </p:spPr>
        <p:txBody>
          <a:bodyPr wrap="none" rtlCol="0">
            <a:spAutoFit/>
          </a:bodyPr>
          <a:lstStyle/>
          <a:p>
            <a:endParaRPr lang="en-US" dirty="0"/>
          </a:p>
        </p:txBody>
      </p:sp>
      <p:sp>
        <p:nvSpPr>
          <p:cNvPr id="15" name="TextBox 14">
            <a:extLst>
              <a:ext uri="{FF2B5EF4-FFF2-40B4-BE49-F238E27FC236}">
                <a16:creationId xmlns:a16="http://schemas.microsoft.com/office/drawing/2014/main" id="{693BE5BA-EC42-A5EE-7DC3-E3BB1D62168C}"/>
              </a:ext>
            </a:extLst>
          </p:cNvPr>
          <p:cNvSpPr txBox="1"/>
          <p:nvPr/>
        </p:nvSpPr>
        <p:spPr>
          <a:xfrm>
            <a:off x="9881256" y="1905464"/>
            <a:ext cx="2305878" cy="923330"/>
          </a:xfrm>
          <a:prstGeom prst="rect">
            <a:avLst/>
          </a:prstGeom>
          <a:noFill/>
        </p:spPr>
        <p:txBody>
          <a:bodyPr wrap="square" rtlCol="0">
            <a:spAutoFit/>
          </a:bodyPr>
          <a:lstStyle/>
          <a:p>
            <a:r>
              <a:rPr lang="en-US" dirty="0">
                <a:latin typeface="Poppins" pitchFamily="2" charset="77"/>
                <a:cs typeface="Poppins" pitchFamily="2" charset="77"/>
              </a:rPr>
              <a:t>Total Savings </a:t>
            </a:r>
          </a:p>
          <a:p>
            <a:r>
              <a:rPr lang="en-US" dirty="0">
                <a:latin typeface="Poppins" pitchFamily="2" charset="77"/>
                <a:cs typeface="Poppins" pitchFamily="2" charset="77"/>
              </a:rPr>
              <a:t>by Amending</a:t>
            </a:r>
            <a:endParaRPr lang="en-US" dirty="0">
              <a:solidFill>
                <a:srgbClr val="000000"/>
              </a:solidFill>
              <a:latin typeface="Poppins" pitchFamily="2" charset="77"/>
              <a:cs typeface="Poppins" pitchFamily="2" charset="77"/>
            </a:endParaRPr>
          </a:p>
          <a:p>
            <a:endParaRPr lang="en-US" dirty="0"/>
          </a:p>
        </p:txBody>
      </p:sp>
      <p:sp>
        <p:nvSpPr>
          <p:cNvPr id="16" name="TextBox 15">
            <a:extLst>
              <a:ext uri="{FF2B5EF4-FFF2-40B4-BE49-F238E27FC236}">
                <a16:creationId xmlns:a16="http://schemas.microsoft.com/office/drawing/2014/main" id="{D7A61B30-C02F-F147-FB6B-6EAAAEB00E74}"/>
              </a:ext>
            </a:extLst>
          </p:cNvPr>
          <p:cNvSpPr txBox="1"/>
          <p:nvPr/>
        </p:nvSpPr>
        <p:spPr>
          <a:xfrm>
            <a:off x="9925531" y="3453489"/>
            <a:ext cx="2067685" cy="1531188"/>
          </a:xfrm>
          <a:prstGeom prst="rect">
            <a:avLst/>
          </a:prstGeom>
          <a:noFill/>
        </p:spPr>
        <p:txBody>
          <a:bodyPr wrap="square" rtlCol="0">
            <a:spAutoFit/>
          </a:bodyPr>
          <a:lstStyle/>
          <a:p>
            <a:pPr fontAlgn="ctr">
              <a:lnSpc>
                <a:spcPts val="1600"/>
              </a:lnSpc>
            </a:pPr>
            <a:r>
              <a:rPr lang="en-US" sz="1400" dirty="0">
                <a:latin typeface="Poppins" pitchFamily="2" charset="77"/>
                <a:cs typeface="Poppins" pitchFamily="2" charset="77"/>
              </a:rPr>
              <a:t>The difference calculated is due to interest, however each client's facts will provide different results Interest estimated at:</a:t>
            </a:r>
            <a:endParaRPr lang="en-US" dirty="0"/>
          </a:p>
        </p:txBody>
      </p:sp>
      <p:sp>
        <p:nvSpPr>
          <p:cNvPr id="19" name="TextBox 18">
            <a:extLst>
              <a:ext uri="{FF2B5EF4-FFF2-40B4-BE49-F238E27FC236}">
                <a16:creationId xmlns:a16="http://schemas.microsoft.com/office/drawing/2014/main" id="{5F4CC169-B577-FF58-864F-BD6C6CA10439}"/>
              </a:ext>
            </a:extLst>
          </p:cNvPr>
          <p:cNvSpPr txBox="1"/>
          <p:nvPr/>
        </p:nvSpPr>
        <p:spPr>
          <a:xfrm>
            <a:off x="9925532" y="5039985"/>
            <a:ext cx="2305878" cy="1138773"/>
          </a:xfrm>
          <a:prstGeom prst="rect">
            <a:avLst/>
          </a:prstGeom>
          <a:noFill/>
        </p:spPr>
        <p:txBody>
          <a:bodyPr wrap="square" rtlCol="0">
            <a:spAutoFit/>
          </a:bodyPr>
          <a:lstStyle/>
          <a:p>
            <a:r>
              <a:rPr lang="en-US" sz="5000" b="1" dirty="0">
                <a:solidFill>
                  <a:schemeClr val="accent6"/>
                </a:solidFill>
                <a:latin typeface="Poppins SemiBold" pitchFamily="2" charset="77"/>
                <a:cs typeface="Poppins SemiBold" pitchFamily="2" charset="77"/>
              </a:rPr>
              <a:t>6%</a:t>
            </a:r>
          </a:p>
          <a:p>
            <a:endParaRPr lang="en-US" dirty="0"/>
          </a:p>
        </p:txBody>
      </p:sp>
      <p:cxnSp>
        <p:nvCxnSpPr>
          <p:cNvPr id="21" name="Straight Connector 20">
            <a:extLst>
              <a:ext uri="{FF2B5EF4-FFF2-40B4-BE49-F238E27FC236}">
                <a16:creationId xmlns:a16="http://schemas.microsoft.com/office/drawing/2014/main" id="{CB31D51B-D903-80F9-F4DB-33BB913C2704}"/>
              </a:ext>
            </a:extLst>
          </p:cNvPr>
          <p:cNvCxnSpPr/>
          <p:nvPr/>
        </p:nvCxnSpPr>
        <p:spPr>
          <a:xfrm>
            <a:off x="9797571" y="1905464"/>
            <a:ext cx="44275" cy="4768204"/>
          </a:xfrm>
          <a:prstGeom prst="line">
            <a:avLst/>
          </a:prstGeom>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30E92058-C00E-B6B3-655A-15021542364C}"/>
              </a:ext>
            </a:extLst>
          </p:cNvPr>
          <p:cNvSpPr txBox="1"/>
          <p:nvPr/>
        </p:nvSpPr>
        <p:spPr>
          <a:xfrm>
            <a:off x="9922495" y="2576302"/>
            <a:ext cx="2023412" cy="492443"/>
          </a:xfrm>
          <a:prstGeom prst="rect">
            <a:avLst/>
          </a:prstGeom>
          <a:solidFill>
            <a:srgbClr val="00B050"/>
          </a:solidFill>
          <a:ln>
            <a:noFill/>
          </a:ln>
        </p:spPr>
        <p:txBody>
          <a:bodyPr wrap="square" rtlCol="0">
            <a:spAutoFit/>
          </a:bodyPr>
          <a:lstStyle/>
          <a:p>
            <a:r>
              <a:rPr lang="en-US" sz="2600" b="1" dirty="0">
                <a:latin typeface="Poppins SemiBold" pitchFamily="2" charset="77"/>
                <a:cs typeface="Poppins SemiBold" pitchFamily="2" charset="77"/>
              </a:rPr>
              <a:t>$(12,240)</a:t>
            </a:r>
            <a:endParaRPr lang="en-US" sz="2600" dirty="0"/>
          </a:p>
        </p:txBody>
      </p:sp>
      <p:pic>
        <p:nvPicPr>
          <p:cNvPr id="6" name="Picture 5" descr="A white letter on a black background&#10;&#10;AI-generated content may be incorrect.">
            <a:extLst>
              <a:ext uri="{FF2B5EF4-FFF2-40B4-BE49-F238E27FC236}">
                <a16:creationId xmlns:a16="http://schemas.microsoft.com/office/drawing/2014/main" id="{8A2B2DCB-ED06-1D7D-3C86-5952199A43C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6519" y="648634"/>
            <a:ext cx="1700128" cy="368243"/>
          </a:xfrm>
          <a:prstGeom prst="rect">
            <a:avLst/>
          </a:prstGeom>
        </p:spPr>
      </p:pic>
    </p:spTree>
    <p:extLst>
      <p:ext uri="{BB962C8B-B14F-4D97-AF65-F5344CB8AC3E}">
        <p14:creationId xmlns:p14="http://schemas.microsoft.com/office/powerpoint/2010/main" val="29892327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EAB5B-9D3B-D152-9D91-3DE7B94B4022}"/>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97A06171-33F0-109C-E117-077C6C205254}"/>
              </a:ext>
            </a:extLst>
          </p:cNvPr>
          <p:cNvSpPr/>
          <p:nvPr/>
        </p:nvSpPr>
        <p:spPr>
          <a:xfrm>
            <a:off x="2848303" y="0"/>
            <a:ext cx="9343697" cy="6858000"/>
          </a:xfrm>
          <a:prstGeom prst="rect">
            <a:avLst/>
          </a:prstGeom>
          <a:solidFill>
            <a:srgbClr val="00AA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1">
            <a:extLst>
              <a:ext uri="{FF2B5EF4-FFF2-40B4-BE49-F238E27FC236}">
                <a16:creationId xmlns:a16="http://schemas.microsoft.com/office/drawing/2014/main" id="{AE21BDF4-B807-4692-DC05-113096EC8038}"/>
              </a:ext>
            </a:extLst>
          </p:cNvPr>
          <p:cNvSpPr/>
          <p:nvPr/>
        </p:nvSpPr>
        <p:spPr>
          <a:xfrm flipH="1">
            <a:off x="-2" y="0"/>
            <a:ext cx="4915489" cy="6857143"/>
          </a:xfrm>
          <a:custGeom>
            <a:avLst/>
            <a:gdLst>
              <a:gd name="connsiteX0" fmla="*/ 1028571 w 4876079"/>
              <a:gd name="connsiteY0" fmla="*/ 0 h 6857143"/>
              <a:gd name="connsiteX1" fmla="*/ 4876080 w 4876079"/>
              <a:gd name="connsiteY1" fmla="*/ 0 h 6857143"/>
              <a:gd name="connsiteX2" fmla="*/ 4876080 w 4876079"/>
              <a:gd name="connsiteY2" fmla="*/ 0 h 6857143"/>
              <a:gd name="connsiteX3" fmla="*/ 4876080 w 4876079"/>
              <a:gd name="connsiteY3" fmla="*/ 6857143 h 6857143"/>
              <a:gd name="connsiteX4" fmla="*/ 4876080 w 4876079"/>
              <a:gd name="connsiteY4" fmla="*/ 6857143 h 6857143"/>
              <a:gd name="connsiteX5" fmla="*/ 1028571 w 4876079"/>
              <a:gd name="connsiteY5" fmla="*/ 6857143 h 6857143"/>
              <a:gd name="connsiteX6" fmla="*/ 0 w 4876079"/>
              <a:gd name="connsiteY6" fmla="*/ 5828572 h 6857143"/>
              <a:gd name="connsiteX7" fmla="*/ 0 w 4876079"/>
              <a:gd name="connsiteY7" fmla="*/ 1028571 h 6857143"/>
              <a:gd name="connsiteX8" fmla="*/ 1028571 w 4876079"/>
              <a:gd name="connsiteY8" fmla="*/ 0 h 6857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6079" h="6857143">
                <a:moveTo>
                  <a:pt x="1028571" y="0"/>
                </a:moveTo>
                <a:lnTo>
                  <a:pt x="4876080" y="0"/>
                </a:lnTo>
                <a:lnTo>
                  <a:pt x="4876080" y="0"/>
                </a:lnTo>
                <a:lnTo>
                  <a:pt x="4876080" y="6857143"/>
                </a:lnTo>
                <a:lnTo>
                  <a:pt x="4876080" y="6857143"/>
                </a:lnTo>
                <a:lnTo>
                  <a:pt x="1028571" y="6857143"/>
                </a:lnTo>
                <a:cubicBezTo>
                  <a:pt x="460492" y="6857143"/>
                  <a:pt x="0" y="6396652"/>
                  <a:pt x="0" y="5828572"/>
                </a:cubicBezTo>
                <a:lnTo>
                  <a:pt x="0" y="1028571"/>
                </a:lnTo>
                <a:cubicBezTo>
                  <a:pt x="0" y="460509"/>
                  <a:pt x="460492" y="0"/>
                  <a:pt x="1028571" y="0"/>
                </a:cubicBezTo>
                <a:close/>
              </a:path>
            </a:pathLst>
          </a:custGeom>
          <a:solidFill>
            <a:srgbClr val="002060"/>
          </a:solidFill>
          <a:ln w="3429" cap="flat">
            <a:noFill/>
            <a:prstDash val="solid"/>
            <a:miter/>
          </a:ln>
        </p:spPr>
        <p:txBody>
          <a:bodyPr rtlCol="0" anchor="ctr"/>
          <a:lstStyle/>
          <a:p>
            <a:endParaRPr lang="en-IN"/>
          </a:p>
        </p:txBody>
      </p:sp>
      <p:sp>
        <p:nvSpPr>
          <p:cNvPr id="10" name="TextBox 9">
            <a:extLst>
              <a:ext uri="{FF2B5EF4-FFF2-40B4-BE49-F238E27FC236}">
                <a16:creationId xmlns:a16="http://schemas.microsoft.com/office/drawing/2014/main" id="{E33B9525-2B4E-4227-CE3A-687F1A393C1F}"/>
              </a:ext>
            </a:extLst>
          </p:cNvPr>
          <p:cNvSpPr txBox="1"/>
          <p:nvPr/>
        </p:nvSpPr>
        <p:spPr>
          <a:xfrm>
            <a:off x="479686" y="2449244"/>
            <a:ext cx="5255254" cy="2472472"/>
          </a:xfrm>
          <a:prstGeom prst="rect">
            <a:avLst/>
          </a:prstGeom>
          <a:noFill/>
        </p:spPr>
        <p:txBody>
          <a:bodyPr wrap="square" rtlCol="0">
            <a:spAutoFit/>
          </a:bodyPr>
          <a:lstStyle/>
          <a:p>
            <a:pPr>
              <a:lnSpc>
                <a:spcPts val="5550"/>
              </a:lnSpc>
            </a:pPr>
            <a:r>
              <a:rPr lang="en-US" sz="6500" b="1" dirty="0">
                <a:solidFill>
                  <a:schemeClr val="bg1"/>
                </a:solidFill>
                <a:latin typeface="Poppins SemiBold" pitchFamily="2" charset="77"/>
                <a:ea typeface="Inter Bold" pitchFamily="34" charset="-122"/>
                <a:cs typeface="Poppins SemiBold" pitchFamily="2" charset="77"/>
              </a:rPr>
              <a:t>Over 31M</a:t>
            </a:r>
          </a:p>
          <a:p>
            <a:pPr>
              <a:lnSpc>
                <a:spcPts val="2550"/>
              </a:lnSpc>
            </a:pPr>
            <a:r>
              <a:rPr lang="en-US" sz="2400" b="1" dirty="0">
                <a:solidFill>
                  <a:srgbClr val="00AAFF"/>
                </a:solidFill>
                <a:latin typeface="Poppins SemiBold" pitchFamily="2" charset="77"/>
                <a:cs typeface="Poppins SemiBold" pitchFamily="2" charset="77"/>
              </a:rPr>
              <a:t>Already</a:t>
            </a:r>
            <a:r>
              <a:rPr lang="en-US" sz="2400" dirty="0">
                <a:solidFill>
                  <a:schemeClr val="bg1"/>
                </a:solidFill>
                <a:latin typeface="Poppins" pitchFamily="2" charset="77"/>
                <a:cs typeface="Poppins" pitchFamily="2" charset="77"/>
              </a:rPr>
              <a:t> Capitalized </a:t>
            </a:r>
          </a:p>
          <a:p>
            <a:pPr>
              <a:lnSpc>
                <a:spcPts val="2550"/>
              </a:lnSpc>
            </a:pPr>
            <a:r>
              <a:rPr lang="en-US" sz="2400" dirty="0">
                <a:solidFill>
                  <a:schemeClr val="bg1"/>
                </a:solidFill>
                <a:latin typeface="Poppins" pitchFamily="2" charset="77"/>
                <a:cs typeface="Poppins" pitchFamily="2" charset="77"/>
              </a:rPr>
              <a:t>and Amortized </a:t>
            </a:r>
          </a:p>
          <a:p>
            <a:pPr>
              <a:lnSpc>
                <a:spcPts val="5550"/>
              </a:lnSpc>
            </a:pPr>
            <a:endParaRPr lang="en-US" sz="6500" b="1" dirty="0">
              <a:solidFill>
                <a:schemeClr val="bg1"/>
              </a:solidFill>
              <a:latin typeface="Poppins SemiBold" pitchFamily="2" charset="77"/>
              <a:ea typeface="Inter Bold" pitchFamily="34" charset="-122"/>
              <a:cs typeface="Poppins SemiBold" pitchFamily="2" charset="77"/>
            </a:endParaRPr>
          </a:p>
          <a:p>
            <a:endParaRPr lang="en-US" dirty="0"/>
          </a:p>
        </p:txBody>
      </p:sp>
      <p:sp>
        <p:nvSpPr>
          <p:cNvPr id="2" name="Content Placeholder 2">
            <a:extLst>
              <a:ext uri="{FF2B5EF4-FFF2-40B4-BE49-F238E27FC236}">
                <a16:creationId xmlns:a16="http://schemas.microsoft.com/office/drawing/2014/main" id="{E60C92B0-BFDB-B907-41C1-69B3C320C422}"/>
              </a:ext>
            </a:extLst>
          </p:cNvPr>
          <p:cNvSpPr txBox="1">
            <a:spLocks/>
          </p:cNvSpPr>
          <p:nvPr/>
        </p:nvSpPr>
        <p:spPr>
          <a:xfrm>
            <a:off x="5669885" y="2873046"/>
            <a:ext cx="5977374"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solidFill>
                  <a:schemeClr val="bg1"/>
                </a:solidFill>
                <a:latin typeface="Poppins" pitchFamily="2" charset="77"/>
                <a:cs typeface="Poppins" pitchFamily="2" charset="77"/>
              </a:rPr>
              <a:t>Taxpayers have the </a:t>
            </a:r>
            <a:r>
              <a:rPr lang="en-US" sz="2400" b="1" dirty="0">
                <a:solidFill>
                  <a:schemeClr val="bg1"/>
                </a:solidFill>
                <a:latin typeface="Poppins SemiBold" pitchFamily="2" charset="77"/>
                <a:cs typeface="Poppins SemiBold" pitchFamily="2" charset="77"/>
              </a:rPr>
              <a:t>ability to accelerate non capitalized expenses </a:t>
            </a:r>
            <a:r>
              <a:rPr lang="en-US" sz="2400" dirty="0">
                <a:solidFill>
                  <a:schemeClr val="bg1"/>
                </a:solidFill>
                <a:latin typeface="Poppins" pitchFamily="2" charset="77"/>
                <a:cs typeface="Poppins" pitchFamily="2" charset="77"/>
              </a:rPr>
              <a:t>in either 25 or 25 and 26, pro rata (70302(f)(2))</a:t>
            </a:r>
          </a:p>
        </p:txBody>
      </p:sp>
      <p:sp>
        <p:nvSpPr>
          <p:cNvPr id="3" name="Rounded Rectangle 2">
            <a:extLst>
              <a:ext uri="{FF2B5EF4-FFF2-40B4-BE49-F238E27FC236}">
                <a16:creationId xmlns:a16="http://schemas.microsoft.com/office/drawing/2014/main" id="{94A29551-7B70-66D3-8159-8BF849EC5282}"/>
              </a:ext>
            </a:extLst>
          </p:cNvPr>
          <p:cNvSpPr/>
          <p:nvPr/>
        </p:nvSpPr>
        <p:spPr>
          <a:xfrm>
            <a:off x="5125144" y="2988304"/>
            <a:ext cx="423032" cy="440267"/>
          </a:xfrm>
          <a:prstGeom prst="round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white letter on a black background&#10;&#10;AI-generated content may be incorrect.">
            <a:extLst>
              <a:ext uri="{FF2B5EF4-FFF2-40B4-BE49-F238E27FC236}">
                <a16:creationId xmlns:a16="http://schemas.microsoft.com/office/drawing/2014/main" id="{43F64075-5C9D-5BB5-F21A-7517E6FB9E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5376" y="4408755"/>
            <a:ext cx="1700128" cy="368243"/>
          </a:xfrm>
          <a:prstGeom prst="rect">
            <a:avLst/>
          </a:prstGeom>
        </p:spPr>
      </p:pic>
    </p:spTree>
    <p:extLst>
      <p:ext uri="{BB962C8B-B14F-4D97-AF65-F5344CB8AC3E}">
        <p14:creationId xmlns:p14="http://schemas.microsoft.com/office/powerpoint/2010/main" val="31536070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D27CE1F-9868-ADE0-1C19-93347FD3398E}"/>
              </a:ext>
            </a:extLst>
          </p:cNvPr>
          <p:cNvSpPr/>
          <p:nvPr/>
        </p:nvSpPr>
        <p:spPr>
          <a:xfrm>
            <a:off x="0" y="0"/>
            <a:ext cx="12192000" cy="6858000"/>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56A7D699-71F6-3D70-0945-25C99B42CBE2}"/>
              </a:ext>
            </a:extLst>
          </p:cNvPr>
          <p:cNvSpPr txBox="1"/>
          <p:nvPr/>
        </p:nvSpPr>
        <p:spPr>
          <a:xfrm>
            <a:off x="2983552" y="2921169"/>
            <a:ext cx="6224896" cy="1015663"/>
          </a:xfrm>
          <a:prstGeom prst="rect">
            <a:avLst/>
          </a:prstGeom>
          <a:noFill/>
        </p:spPr>
        <p:txBody>
          <a:bodyPr wrap="square" rtlCol="0">
            <a:spAutoFit/>
          </a:bodyPr>
          <a:lstStyle/>
          <a:p>
            <a:pPr algn="ctr"/>
            <a:r>
              <a:rPr lang="en-US" sz="6000" dirty="0">
                <a:solidFill>
                  <a:srgbClr val="00AFFF"/>
                </a:solidFill>
                <a:latin typeface="Poppins" panose="00000500000000000000" pitchFamily="2" charset="0"/>
                <a:cs typeface="Poppins" panose="00000500000000000000" pitchFamily="2" charset="0"/>
              </a:rPr>
              <a:t>R</a:t>
            </a:r>
            <a:r>
              <a:rPr lang="en-US" sz="6000" dirty="0">
                <a:solidFill>
                  <a:schemeClr val="accent2"/>
                </a:solidFill>
                <a:latin typeface="Poppins Light" pitchFamily="2" charset="77"/>
                <a:cs typeface="Poppins Light" pitchFamily="2" charset="77"/>
              </a:rPr>
              <a:t>&amp;</a:t>
            </a:r>
            <a:r>
              <a:rPr lang="en-US" sz="6000" dirty="0">
                <a:solidFill>
                  <a:srgbClr val="00AFFF"/>
                </a:solidFill>
                <a:latin typeface="Poppins" panose="00000500000000000000" pitchFamily="2" charset="0"/>
                <a:cs typeface="Poppins" panose="00000500000000000000" pitchFamily="2" charset="0"/>
              </a:rPr>
              <a:t>D Tax Credit</a:t>
            </a:r>
            <a:endParaRPr lang="en-US" sz="6600" b="1" dirty="0">
              <a:solidFill>
                <a:srgbClr val="00AFFF"/>
              </a:solidFill>
              <a:latin typeface="Poppins" panose="00000500000000000000" pitchFamily="2" charset="0"/>
              <a:cs typeface="Poppins" panose="00000500000000000000" pitchFamily="2" charset="0"/>
            </a:endParaRPr>
          </a:p>
        </p:txBody>
      </p:sp>
      <p:grpSp>
        <p:nvGrpSpPr>
          <p:cNvPr id="2" name="Group 1">
            <a:extLst>
              <a:ext uri="{FF2B5EF4-FFF2-40B4-BE49-F238E27FC236}">
                <a16:creationId xmlns:a16="http://schemas.microsoft.com/office/drawing/2014/main" id="{1992CEF9-21A4-C54E-943D-DAF9FF089C76}"/>
              </a:ext>
            </a:extLst>
          </p:cNvPr>
          <p:cNvGrpSpPr/>
          <p:nvPr/>
        </p:nvGrpSpPr>
        <p:grpSpPr>
          <a:xfrm>
            <a:off x="3117850" y="450850"/>
            <a:ext cx="5956300" cy="5956300"/>
            <a:chOff x="3117850" y="450850"/>
            <a:chExt cx="5956300" cy="5956300"/>
          </a:xfrm>
        </p:grpSpPr>
        <p:sp>
          <p:nvSpPr>
            <p:cNvPr id="3" name="Arc 2">
              <a:extLst>
                <a:ext uri="{FF2B5EF4-FFF2-40B4-BE49-F238E27FC236}">
                  <a16:creationId xmlns:a16="http://schemas.microsoft.com/office/drawing/2014/main" id="{590FF23D-C47B-A565-E147-C3A5A8B8FEF8}"/>
                </a:ext>
              </a:extLst>
            </p:cNvPr>
            <p:cNvSpPr/>
            <p:nvPr/>
          </p:nvSpPr>
          <p:spPr>
            <a:xfrm>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Arc 3">
              <a:extLst>
                <a:ext uri="{FF2B5EF4-FFF2-40B4-BE49-F238E27FC236}">
                  <a16:creationId xmlns:a16="http://schemas.microsoft.com/office/drawing/2014/main" id="{A3512E99-0C68-38D8-9BB4-2FD95FF72139}"/>
                </a:ext>
              </a:extLst>
            </p:cNvPr>
            <p:cNvSpPr/>
            <p:nvPr/>
          </p:nvSpPr>
          <p:spPr>
            <a:xfrm flipV="1">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white letter on a black background&#10;&#10;AI-generated content may be incorrect.">
            <a:extLst>
              <a:ext uri="{FF2B5EF4-FFF2-40B4-BE49-F238E27FC236}">
                <a16:creationId xmlns:a16="http://schemas.microsoft.com/office/drawing/2014/main" id="{6E56085C-96A3-8366-0C10-5FC46D7454C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56558" y="4387682"/>
            <a:ext cx="2278884" cy="493600"/>
          </a:xfrm>
          <a:prstGeom prst="rect">
            <a:avLst/>
          </a:prstGeom>
        </p:spPr>
      </p:pic>
    </p:spTree>
    <p:extLst>
      <p:ext uri="{BB962C8B-B14F-4D97-AF65-F5344CB8AC3E}">
        <p14:creationId xmlns:p14="http://schemas.microsoft.com/office/powerpoint/2010/main" val="1705165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9020774B-A7AA-B895-3DDA-C40C0D40E936}"/>
              </a:ext>
            </a:extLst>
          </p:cNvPr>
          <p:cNvSpPr/>
          <p:nvPr/>
        </p:nvSpPr>
        <p:spPr>
          <a:xfrm flipH="1">
            <a:off x="-2" y="0"/>
            <a:ext cx="4915489" cy="6857143"/>
          </a:xfrm>
          <a:custGeom>
            <a:avLst/>
            <a:gdLst>
              <a:gd name="connsiteX0" fmla="*/ 1028571 w 4876079"/>
              <a:gd name="connsiteY0" fmla="*/ 0 h 6857143"/>
              <a:gd name="connsiteX1" fmla="*/ 4876080 w 4876079"/>
              <a:gd name="connsiteY1" fmla="*/ 0 h 6857143"/>
              <a:gd name="connsiteX2" fmla="*/ 4876080 w 4876079"/>
              <a:gd name="connsiteY2" fmla="*/ 0 h 6857143"/>
              <a:gd name="connsiteX3" fmla="*/ 4876080 w 4876079"/>
              <a:gd name="connsiteY3" fmla="*/ 6857143 h 6857143"/>
              <a:gd name="connsiteX4" fmla="*/ 4876080 w 4876079"/>
              <a:gd name="connsiteY4" fmla="*/ 6857143 h 6857143"/>
              <a:gd name="connsiteX5" fmla="*/ 1028571 w 4876079"/>
              <a:gd name="connsiteY5" fmla="*/ 6857143 h 6857143"/>
              <a:gd name="connsiteX6" fmla="*/ 0 w 4876079"/>
              <a:gd name="connsiteY6" fmla="*/ 5828572 h 6857143"/>
              <a:gd name="connsiteX7" fmla="*/ 0 w 4876079"/>
              <a:gd name="connsiteY7" fmla="*/ 1028571 h 6857143"/>
              <a:gd name="connsiteX8" fmla="*/ 1028571 w 4876079"/>
              <a:gd name="connsiteY8" fmla="*/ 0 h 6857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6079" h="6857143">
                <a:moveTo>
                  <a:pt x="1028571" y="0"/>
                </a:moveTo>
                <a:lnTo>
                  <a:pt x="4876080" y="0"/>
                </a:lnTo>
                <a:lnTo>
                  <a:pt x="4876080" y="0"/>
                </a:lnTo>
                <a:lnTo>
                  <a:pt x="4876080" y="6857143"/>
                </a:lnTo>
                <a:lnTo>
                  <a:pt x="4876080" y="6857143"/>
                </a:lnTo>
                <a:lnTo>
                  <a:pt x="1028571" y="6857143"/>
                </a:lnTo>
                <a:cubicBezTo>
                  <a:pt x="460492" y="6857143"/>
                  <a:pt x="0" y="6396652"/>
                  <a:pt x="0" y="5828572"/>
                </a:cubicBezTo>
                <a:lnTo>
                  <a:pt x="0" y="1028571"/>
                </a:lnTo>
                <a:cubicBezTo>
                  <a:pt x="0" y="460509"/>
                  <a:pt x="460492" y="0"/>
                  <a:pt x="1028571" y="0"/>
                </a:cubicBezTo>
                <a:close/>
              </a:path>
            </a:pathLst>
          </a:custGeom>
          <a:solidFill>
            <a:srgbClr val="002060"/>
          </a:solidFill>
          <a:ln w="3429" cap="flat">
            <a:noFill/>
            <a:prstDash val="solid"/>
            <a:miter/>
          </a:ln>
        </p:spPr>
        <p:txBody>
          <a:bodyPr rtlCol="0" anchor="ctr"/>
          <a:lstStyle/>
          <a:p>
            <a:endParaRPr lang="en-IN"/>
          </a:p>
        </p:txBody>
      </p:sp>
      <p:sp>
        <p:nvSpPr>
          <p:cNvPr id="17" name="TextBox 16">
            <a:extLst>
              <a:ext uri="{FF2B5EF4-FFF2-40B4-BE49-F238E27FC236}">
                <a16:creationId xmlns:a16="http://schemas.microsoft.com/office/drawing/2014/main" id="{90A7D691-2D67-4693-80E3-5313145CF7B2}"/>
              </a:ext>
            </a:extLst>
          </p:cNvPr>
          <p:cNvSpPr txBox="1"/>
          <p:nvPr/>
        </p:nvSpPr>
        <p:spPr>
          <a:xfrm>
            <a:off x="574559" y="1810940"/>
            <a:ext cx="4037782" cy="2215991"/>
          </a:xfrm>
          <a:prstGeom prst="rect">
            <a:avLst/>
          </a:prstGeom>
          <a:noFill/>
        </p:spPr>
        <p:txBody>
          <a:bodyPr wrap="square" lIns="0" tIns="0" rIns="0" bIns="0" rtlCol="0">
            <a:spAutoFit/>
          </a:bodyPr>
          <a:lstStyle/>
          <a:p>
            <a:r>
              <a:rPr lang="en-US" sz="4800" b="1" dirty="0">
                <a:solidFill>
                  <a:schemeClr val="bg1"/>
                </a:solidFill>
                <a:latin typeface="Poppins SemiBold" pitchFamily="2" charset="77"/>
                <a:cs typeface="Poppins SemiBold" pitchFamily="2" charset="77"/>
              </a:rPr>
              <a:t>Benefit Of The </a:t>
            </a:r>
            <a:r>
              <a:rPr lang="en-US" sz="4800" b="1" dirty="0">
                <a:solidFill>
                  <a:srgbClr val="00B0F0"/>
                </a:solidFill>
                <a:latin typeface="Poppins SemiBold" pitchFamily="2" charset="77"/>
                <a:cs typeface="Poppins SemiBold" pitchFamily="2" charset="77"/>
              </a:rPr>
              <a:t>R</a:t>
            </a:r>
            <a:r>
              <a:rPr lang="en-US" sz="4800" b="1" dirty="0">
                <a:solidFill>
                  <a:schemeClr val="accent2"/>
                </a:solidFill>
                <a:latin typeface="Poppins SemiBold" pitchFamily="2" charset="77"/>
                <a:cs typeface="Poppins SemiBold" pitchFamily="2" charset="77"/>
              </a:rPr>
              <a:t>&amp;</a:t>
            </a:r>
            <a:r>
              <a:rPr lang="en-US" sz="4800" b="1" dirty="0">
                <a:solidFill>
                  <a:srgbClr val="00B0F0"/>
                </a:solidFill>
                <a:latin typeface="Poppins SemiBold" pitchFamily="2" charset="77"/>
                <a:cs typeface="Poppins SemiBold" pitchFamily="2" charset="77"/>
              </a:rPr>
              <a:t>D </a:t>
            </a:r>
          </a:p>
          <a:p>
            <a:r>
              <a:rPr lang="en-US" sz="4800" b="1" dirty="0">
                <a:solidFill>
                  <a:schemeClr val="bg1"/>
                </a:solidFill>
                <a:latin typeface="Poppins SemiBold" pitchFamily="2" charset="77"/>
                <a:cs typeface="Poppins SemiBold" pitchFamily="2" charset="77"/>
              </a:rPr>
              <a:t>Tax Credit</a:t>
            </a:r>
          </a:p>
        </p:txBody>
      </p:sp>
      <p:sp>
        <p:nvSpPr>
          <p:cNvPr id="220" name="Rectangle 3">
            <a:extLst>
              <a:ext uri="{FF2B5EF4-FFF2-40B4-BE49-F238E27FC236}">
                <a16:creationId xmlns:a16="http://schemas.microsoft.com/office/drawing/2014/main" id="{940F8971-36A6-4381-8A0E-CCE3441FD331}"/>
              </a:ext>
            </a:extLst>
          </p:cNvPr>
          <p:cNvSpPr txBox="1">
            <a:spLocks noChangeArrowheads="1"/>
          </p:cNvSpPr>
          <p:nvPr/>
        </p:nvSpPr>
        <p:spPr bwMode="auto">
          <a:xfrm>
            <a:off x="5257897" y="344311"/>
            <a:ext cx="6599382" cy="61919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1200"/>
              </a:spcBef>
            </a:pPr>
            <a:endParaRPr lang="en-US" sz="1600" dirty="0">
              <a:solidFill>
                <a:srgbClr val="333333"/>
              </a:solidFill>
              <a:latin typeface="Poppins" pitchFamily="2" charset="77"/>
              <a:ea typeface="MS PGothic" charset="0"/>
              <a:cs typeface="Poppins" pitchFamily="2" charset="77"/>
              <a:sym typeface="Arial" charset="0"/>
            </a:endParaRPr>
          </a:p>
          <a:p>
            <a:pPr>
              <a:spcBef>
                <a:spcPts val="1200"/>
              </a:spcBef>
            </a:pPr>
            <a:r>
              <a:rPr lang="en-US" sz="1600" dirty="0">
                <a:solidFill>
                  <a:srgbClr val="333333"/>
                </a:solidFill>
                <a:latin typeface="Poppins" pitchFamily="2" charset="77"/>
                <a:ea typeface="MS PGothic" charset="0"/>
                <a:cs typeface="Poppins" pitchFamily="2" charset="77"/>
                <a:sym typeface="Arial" charset="0"/>
              </a:rPr>
              <a:t>A TAX CREDIT is a dollar-for-dollar reduction in taxes paid or taxes payable</a:t>
            </a:r>
          </a:p>
          <a:p>
            <a:pPr>
              <a:spcBef>
                <a:spcPts val="1200"/>
              </a:spcBef>
            </a:pPr>
            <a:r>
              <a:rPr lang="en-US" sz="1600" dirty="0">
                <a:solidFill>
                  <a:srgbClr val="333333"/>
                </a:solidFill>
                <a:latin typeface="Poppins" pitchFamily="2" charset="77"/>
                <a:ea typeface="MS PGothic" charset="0"/>
                <a:cs typeface="Poppins" pitchFamily="2" charset="77"/>
                <a:sym typeface="Arial" charset="0"/>
              </a:rPr>
              <a:t>Any taxable entity (C-Corp, S-Corp, LLC, partnership, Sch. C) can claim the R&amp;D tax credit </a:t>
            </a:r>
          </a:p>
          <a:p>
            <a:pPr>
              <a:spcBef>
                <a:spcPts val="1200"/>
              </a:spcBef>
            </a:pPr>
            <a:r>
              <a:rPr lang="en-US" sz="1600" dirty="0">
                <a:solidFill>
                  <a:srgbClr val="333333"/>
                </a:solidFill>
                <a:latin typeface="Poppins" pitchFamily="2" charset="77"/>
                <a:ea typeface="MS PGothic" charset="0"/>
                <a:cs typeface="Poppins" pitchFamily="2" charset="77"/>
                <a:sym typeface="Arial" charset="0"/>
              </a:rPr>
              <a:t>Credit available in all open tax years (2022 – 2025)</a:t>
            </a:r>
            <a:endParaRPr lang="en-US" sz="1600" dirty="0">
              <a:solidFill>
                <a:schemeClr val="accent5">
                  <a:lumMod val="50000"/>
                </a:schemeClr>
              </a:solidFill>
              <a:latin typeface="Poppins" pitchFamily="2" charset="77"/>
              <a:ea typeface="MS PGothic" charset="0"/>
              <a:cs typeface="Poppins" pitchFamily="2" charset="77"/>
              <a:sym typeface="Arial" charset="0"/>
            </a:endParaRPr>
          </a:p>
          <a:p>
            <a:pPr marL="0" indent="0">
              <a:buNone/>
            </a:pPr>
            <a:r>
              <a:rPr lang="en-US" altLang="en-US" sz="2400" dirty="0">
                <a:solidFill>
                  <a:schemeClr val="accent2"/>
                </a:solidFill>
                <a:latin typeface="Poppins" pitchFamily="2" charset="77"/>
                <a:ea typeface="Gill Sans SemiBold"/>
                <a:cs typeface="Poppins" pitchFamily="2" charset="77"/>
              </a:rPr>
              <a:t>The PATH Act</a:t>
            </a:r>
            <a:endParaRPr lang="en-US" altLang="en-US" sz="2400" dirty="0">
              <a:solidFill>
                <a:schemeClr val="accent2"/>
              </a:solidFill>
              <a:latin typeface="Poppins" pitchFamily="2" charset="77"/>
              <a:cs typeface="Poppins" pitchFamily="2" charset="77"/>
            </a:endParaRPr>
          </a:p>
          <a:p>
            <a:pPr lvl="1">
              <a:spcBef>
                <a:spcPts val="1200"/>
              </a:spcBef>
              <a:buSzPts val="2400"/>
              <a:buFont typeface="Arial" panose="020B0604020202020204" pitchFamily="34" charset="0"/>
              <a:buChar char="•"/>
            </a:pPr>
            <a:r>
              <a:rPr lang="en-US" altLang="en-US" sz="1600" dirty="0">
                <a:solidFill>
                  <a:srgbClr val="333333"/>
                </a:solidFill>
                <a:latin typeface="Poppins" pitchFamily="2" charset="77"/>
                <a:cs typeface="Poppins" pitchFamily="2" charset="77"/>
              </a:rPr>
              <a:t>R&amp;D CREDIT IS MADE PERMANENT</a:t>
            </a:r>
          </a:p>
          <a:p>
            <a:pPr lvl="1">
              <a:spcBef>
                <a:spcPts val="1200"/>
              </a:spcBef>
              <a:buSzPts val="2400"/>
              <a:buFont typeface="Arial" panose="020B0604020202020204" pitchFamily="34" charset="0"/>
              <a:buChar char="•"/>
            </a:pPr>
            <a:r>
              <a:rPr lang="en-US" altLang="en-US" sz="1600" dirty="0">
                <a:solidFill>
                  <a:srgbClr val="333333"/>
                </a:solidFill>
                <a:latin typeface="Poppins" pitchFamily="2" charset="77"/>
                <a:cs typeface="Poppins" pitchFamily="2" charset="77"/>
                <a:sym typeface="Roboto Condensed Light" charset="0"/>
              </a:rPr>
              <a:t>Starting with taxable year</a:t>
            </a:r>
            <a:r>
              <a:rPr lang="en-US" altLang="ja-JP" sz="1600" dirty="0">
                <a:solidFill>
                  <a:srgbClr val="333333"/>
                </a:solidFill>
                <a:latin typeface="Poppins" pitchFamily="2" charset="77"/>
                <a:ea typeface="MS PGothic" panose="020B0600070205080204" pitchFamily="34" charset="-128"/>
                <a:cs typeface="Poppins" pitchFamily="2" charset="77"/>
                <a:sym typeface="Roboto Condensed Light" charset="0"/>
              </a:rPr>
              <a:t>s beginning on 1/1/16, “eligible small businesses” (ESB) may use the credits to reduce tax below TMT.</a:t>
            </a:r>
          </a:p>
          <a:p>
            <a:pPr lvl="1">
              <a:spcBef>
                <a:spcPts val="1200"/>
              </a:spcBef>
              <a:buSzPts val="2400"/>
              <a:buFont typeface="Arial" panose="020B0604020202020204" pitchFamily="34" charset="0"/>
              <a:buChar char="•"/>
            </a:pPr>
            <a:r>
              <a:rPr lang="en-US" altLang="en-US" sz="1600" dirty="0">
                <a:solidFill>
                  <a:srgbClr val="333333"/>
                </a:solidFill>
                <a:latin typeface="Poppins" pitchFamily="2" charset="77"/>
                <a:ea typeface="MS PGothic" panose="020B0600070205080204" pitchFamily="34" charset="-128"/>
                <a:cs typeface="Poppins" pitchFamily="2" charset="77"/>
              </a:rPr>
              <a:t>ESB </a:t>
            </a:r>
            <a:r>
              <a:rPr lang="en-US" altLang="en-US" sz="1600" u="sng" dirty="0">
                <a:solidFill>
                  <a:srgbClr val="333333"/>
                </a:solidFill>
                <a:latin typeface="Poppins" pitchFamily="2" charset="77"/>
                <a:ea typeface="MS PGothic" panose="020B0600070205080204" pitchFamily="34" charset="-128"/>
                <a:cs typeface="Poppins" pitchFamily="2" charset="77"/>
              </a:rPr>
              <a:t>&lt;</a:t>
            </a:r>
            <a:r>
              <a:rPr lang="en-US" altLang="en-US" sz="1600" dirty="0">
                <a:solidFill>
                  <a:srgbClr val="333333"/>
                </a:solidFill>
                <a:latin typeface="Poppins" pitchFamily="2" charset="77"/>
                <a:ea typeface="MS PGothic" panose="020B0600070205080204" pitchFamily="34" charset="-128"/>
                <a:cs typeface="Poppins" pitchFamily="2" charset="77"/>
              </a:rPr>
              <a:t> 50 M (2017 – 2021) / Average</a:t>
            </a:r>
            <a:endParaRPr lang="en-US" altLang="en-US" sz="1600" dirty="0">
              <a:latin typeface="Poppins" pitchFamily="2" charset="77"/>
              <a:ea typeface="MS PGothic" panose="020B0600070205080204" pitchFamily="34" charset="-128"/>
              <a:cs typeface="Poppins" pitchFamily="2" charset="77"/>
            </a:endParaRPr>
          </a:p>
          <a:p>
            <a:pPr marL="0" indent="0">
              <a:spcBef>
                <a:spcPts val="900"/>
              </a:spcBef>
              <a:buNone/>
            </a:pPr>
            <a:r>
              <a:rPr lang="en-US" altLang="en-US" sz="2400" dirty="0">
                <a:solidFill>
                  <a:schemeClr val="accent2"/>
                </a:solidFill>
                <a:latin typeface="Poppins" pitchFamily="2" charset="77"/>
                <a:cs typeface="Poppins" pitchFamily="2" charset="77"/>
              </a:rPr>
              <a:t>OBBBA </a:t>
            </a:r>
            <a:endParaRPr lang="en-US" altLang="en-US" sz="1600" dirty="0">
              <a:solidFill>
                <a:srgbClr val="333333"/>
              </a:solidFill>
              <a:latin typeface="Poppins" pitchFamily="2" charset="77"/>
              <a:cs typeface="Poppins" pitchFamily="2" charset="77"/>
            </a:endParaRPr>
          </a:p>
          <a:p>
            <a:pPr lvl="1">
              <a:spcBef>
                <a:spcPts val="900"/>
              </a:spcBef>
              <a:buFont typeface="Arial" panose="020B0604020202020204" pitchFamily="34" charset="0"/>
              <a:buChar char="•"/>
            </a:pPr>
            <a:r>
              <a:rPr lang="en-US" altLang="en-US" sz="1600" dirty="0">
                <a:solidFill>
                  <a:srgbClr val="333333"/>
                </a:solidFill>
                <a:latin typeface="Poppins" pitchFamily="2" charset="77"/>
                <a:cs typeface="Poppins" pitchFamily="2" charset="77"/>
              </a:rPr>
              <a:t>Repeal of Section 174 (poor policy in TCJA)</a:t>
            </a:r>
          </a:p>
          <a:p>
            <a:pPr lvl="1">
              <a:spcBef>
                <a:spcPts val="900"/>
              </a:spcBef>
              <a:buFont typeface="Arial" panose="020B0604020202020204" pitchFamily="34" charset="0"/>
              <a:buChar char="•"/>
            </a:pPr>
            <a:r>
              <a:rPr lang="en-US" altLang="en-US" sz="1600" dirty="0">
                <a:solidFill>
                  <a:srgbClr val="333333"/>
                </a:solidFill>
                <a:latin typeface="Poppins" pitchFamily="2" charset="77"/>
                <a:cs typeface="Poppins" pitchFamily="2" charset="77"/>
              </a:rPr>
              <a:t>Companies Under 31 million can claim credits retroactive 2022 – 2024 without capitalizing &amp; amortizing 174 expenses.</a:t>
            </a:r>
            <a:endParaRPr lang="en-US" altLang="en-US" dirty="0">
              <a:solidFill>
                <a:schemeClr val="accent2"/>
              </a:solidFill>
              <a:latin typeface="Poppins" pitchFamily="2" charset="77"/>
              <a:cs typeface="Poppins" pitchFamily="2" charset="77"/>
            </a:endParaRPr>
          </a:p>
          <a:p>
            <a:pPr marL="0" indent="0">
              <a:spcBef>
                <a:spcPts val="900"/>
              </a:spcBef>
              <a:buNone/>
            </a:pPr>
            <a:endParaRPr lang="en-US" altLang="en-US" sz="2400" dirty="0">
              <a:solidFill>
                <a:schemeClr val="accent2"/>
              </a:solidFill>
              <a:latin typeface="Poppins" pitchFamily="2" charset="77"/>
              <a:cs typeface="Poppins" pitchFamily="2" charset="77"/>
            </a:endParaRPr>
          </a:p>
          <a:p>
            <a:pPr marL="0" indent="0">
              <a:spcBef>
                <a:spcPts val="900"/>
              </a:spcBef>
              <a:buNone/>
            </a:pPr>
            <a:endParaRPr lang="en-US" altLang="en-US" sz="2400" dirty="0">
              <a:solidFill>
                <a:schemeClr val="accent2"/>
              </a:solidFill>
              <a:latin typeface="Poppins" pitchFamily="2" charset="77"/>
              <a:cs typeface="Poppins" pitchFamily="2" charset="77"/>
            </a:endParaRPr>
          </a:p>
          <a:p>
            <a:pPr marL="0" indent="0">
              <a:spcBef>
                <a:spcPts val="900"/>
              </a:spcBef>
              <a:buNone/>
            </a:pPr>
            <a:endParaRPr lang="en-US" altLang="en-US" sz="2400" dirty="0">
              <a:solidFill>
                <a:schemeClr val="accent2"/>
              </a:solidFill>
              <a:latin typeface="Poppins" pitchFamily="2" charset="77"/>
              <a:cs typeface="Poppins" pitchFamily="2" charset="77"/>
            </a:endParaRPr>
          </a:p>
        </p:txBody>
      </p:sp>
      <p:sp>
        <p:nvSpPr>
          <p:cNvPr id="6" name="Slide Number Placeholder 1">
            <a:extLst>
              <a:ext uri="{FF2B5EF4-FFF2-40B4-BE49-F238E27FC236}">
                <a16:creationId xmlns:a16="http://schemas.microsoft.com/office/drawing/2014/main" id="{D1921BF8-2D2F-4B51-B7B1-B4501A74C241}"/>
              </a:ext>
            </a:extLst>
          </p:cNvPr>
          <p:cNvSpPr txBox="1">
            <a:spLocks/>
          </p:cNvSpPr>
          <p:nvPr/>
        </p:nvSpPr>
        <p:spPr>
          <a:xfrm>
            <a:off x="9418320" y="627279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bg1"/>
                </a:solidFill>
                <a:latin typeface="Montserrat" panose="00000500000000000000"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8E69653-062B-49B4-A25F-DA0FA3278FEA}" type="slidenum">
              <a:rPr lang="en-IN"/>
              <a:pPr/>
              <a:t>17</a:t>
            </a:fld>
            <a:endParaRPr lang="en-IN" dirty="0"/>
          </a:p>
        </p:txBody>
      </p:sp>
      <p:pic>
        <p:nvPicPr>
          <p:cNvPr id="4" name="Picture 3" descr="A white letter on a black background&#10;&#10;AI-generated content may be incorrect.">
            <a:extLst>
              <a:ext uri="{FF2B5EF4-FFF2-40B4-BE49-F238E27FC236}">
                <a16:creationId xmlns:a16="http://schemas.microsoft.com/office/drawing/2014/main" id="{124B8069-CA5B-2403-603F-B48DE8EAB59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7614" y="4666872"/>
            <a:ext cx="1700128" cy="368243"/>
          </a:xfrm>
          <a:prstGeom prst="rect">
            <a:avLst/>
          </a:prstGeom>
        </p:spPr>
      </p:pic>
    </p:spTree>
    <p:extLst>
      <p:ext uri="{BB962C8B-B14F-4D97-AF65-F5344CB8AC3E}">
        <p14:creationId xmlns:p14="http://schemas.microsoft.com/office/powerpoint/2010/main" val="11618683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0405D31-305C-43ED-897F-7E8360C46A10}"/>
              </a:ext>
            </a:extLst>
          </p:cNvPr>
          <p:cNvSpPr txBox="1"/>
          <p:nvPr/>
        </p:nvSpPr>
        <p:spPr>
          <a:xfrm>
            <a:off x="3553846" y="515454"/>
            <a:ext cx="8313737" cy="507831"/>
          </a:xfrm>
          <a:prstGeom prst="rect">
            <a:avLst/>
          </a:prstGeom>
          <a:noFill/>
        </p:spPr>
        <p:txBody>
          <a:bodyPr wrap="square" lIns="0" tIns="0" rIns="0" bIns="0" rtlCol="0">
            <a:spAutoFit/>
          </a:bodyPr>
          <a:lstStyle/>
          <a:p>
            <a:r>
              <a:rPr lang="cy-GB" sz="3300" dirty="0">
                <a:latin typeface="Poppins Medium" pitchFamily="2" charset="77"/>
                <a:cs typeface="Poppins Medium" pitchFamily="2" charset="77"/>
              </a:rPr>
              <a:t>Traditional vs Tax (Dec. 2003)</a:t>
            </a:r>
          </a:p>
        </p:txBody>
      </p:sp>
      <p:sp>
        <p:nvSpPr>
          <p:cNvPr id="16" name="Slide Number Placeholder 18">
            <a:extLst>
              <a:ext uri="{FF2B5EF4-FFF2-40B4-BE49-F238E27FC236}">
                <a16:creationId xmlns:a16="http://schemas.microsoft.com/office/drawing/2014/main" id="{77DFF728-3765-439E-9FED-020CFEB34537}"/>
              </a:ext>
            </a:extLst>
          </p:cNvPr>
          <p:cNvSpPr txBox="1">
            <a:spLocks/>
          </p:cNvSpPr>
          <p:nvPr/>
        </p:nvSpPr>
        <p:spPr>
          <a:xfrm>
            <a:off x="11031536" y="6508807"/>
            <a:ext cx="437683"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7D1368DD-A097-4D2C-81EF-1DD897058DEE}" type="slidenum">
              <a:rPr lang="en-US" sz="1200" smtClean="0">
                <a:solidFill>
                  <a:schemeClr val="bg1"/>
                </a:solidFill>
                <a:latin typeface="Montserrat" panose="00000500000000000000" pitchFamily="2" charset="0"/>
              </a:rPr>
              <a:pPr algn="ctr"/>
              <a:t>18</a:t>
            </a:fld>
            <a:endParaRPr lang="en-US" sz="1200" dirty="0">
              <a:solidFill>
                <a:schemeClr val="bg1"/>
              </a:solidFill>
              <a:latin typeface="Montserrat" panose="00000500000000000000" pitchFamily="2" charset="0"/>
            </a:endParaRPr>
          </a:p>
        </p:txBody>
      </p:sp>
      <p:grpSp>
        <p:nvGrpSpPr>
          <p:cNvPr id="39" name="Group 38">
            <a:extLst>
              <a:ext uri="{FF2B5EF4-FFF2-40B4-BE49-F238E27FC236}">
                <a16:creationId xmlns:a16="http://schemas.microsoft.com/office/drawing/2014/main" id="{7E95AA34-8838-9DDE-7B76-84DC82E17909}"/>
              </a:ext>
            </a:extLst>
          </p:cNvPr>
          <p:cNvGrpSpPr/>
          <p:nvPr/>
        </p:nvGrpSpPr>
        <p:grpSpPr>
          <a:xfrm>
            <a:off x="1074317" y="1959388"/>
            <a:ext cx="9045522" cy="4124646"/>
            <a:chOff x="1757648" y="1503900"/>
            <a:chExt cx="9045522" cy="4124646"/>
          </a:xfrm>
        </p:grpSpPr>
        <p:grpSp>
          <p:nvGrpSpPr>
            <p:cNvPr id="2" name="Group 1">
              <a:extLst>
                <a:ext uri="{FF2B5EF4-FFF2-40B4-BE49-F238E27FC236}">
                  <a16:creationId xmlns:a16="http://schemas.microsoft.com/office/drawing/2014/main" id="{2880BF39-2B4F-6AD2-FF39-2F99C645A058}"/>
                </a:ext>
              </a:extLst>
            </p:cNvPr>
            <p:cNvGrpSpPr/>
            <p:nvPr/>
          </p:nvGrpSpPr>
          <p:grpSpPr>
            <a:xfrm>
              <a:off x="7056516" y="1518139"/>
              <a:ext cx="3746654" cy="746605"/>
              <a:chOff x="6704427" y="1595068"/>
              <a:chExt cx="3746654" cy="746605"/>
            </a:xfrm>
          </p:grpSpPr>
          <p:sp>
            <p:nvSpPr>
              <p:cNvPr id="7" name="TextBox 6">
                <a:extLst>
                  <a:ext uri="{FF2B5EF4-FFF2-40B4-BE49-F238E27FC236}">
                    <a16:creationId xmlns:a16="http://schemas.microsoft.com/office/drawing/2014/main" id="{6ECE7ECE-CF92-4635-4F21-D741C1DCA117}"/>
                  </a:ext>
                </a:extLst>
              </p:cNvPr>
              <p:cNvSpPr txBox="1"/>
              <p:nvPr/>
            </p:nvSpPr>
            <p:spPr>
              <a:xfrm>
                <a:off x="6704427" y="1595068"/>
                <a:ext cx="3746654" cy="369332"/>
              </a:xfrm>
              <a:prstGeom prst="rect">
                <a:avLst/>
              </a:prstGeom>
              <a:noFill/>
            </p:spPr>
            <p:txBody>
              <a:bodyPr wrap="square" rtlCol="0">
                <a:spAutoFit/>
              </a:bodyPr>
              <a:lstStyle/>
              <a:p>
                <a:pPr algn="ctr"/>
                <a:r>
                  <a:rPr lang="en-US" dirty="0">
                    <a:latin typeface="Poppins" pitchFamily="2" charset="77"/>
                    <a:cs typeface="Poppins" pitchFamily="2" charset="77"/>
                  </a:rPr>
                  <a:t>TAX DEFINITION =</a:t>
                </a:r>
              </a:p>
            </p:txBody>
          </p:sp>
          <p:sp>
            <p:nvSpPr>
              <p:cNvPr id="8" name="TextBox 7">
                <a:extLst>
                  <a:ext uri="{FF2B5EF4-FFF2-40B4-BE49-F238E27FC236}">
                    <a16:creationId xmlns:a16="http://schemas.microsoft.com/office/drawing/2014/main" id="{E4258112-0739-A58A-EEAD-48E485E81B3D}"/>
                  </a:ext>
                </a:extLst>
              </p:cNvPr>
              <p:cNvSpPr txBox="1"/>
              <p:nvPr/>
            </p:nvSpPr>
            <p:spPr>
              <a:xfrm>
                <a:off x="6754752" y="1880008"/>
                <a:ext cx="3662460" cy="461665"/>
              </a:xfrm>
              <a:prstGeom prst="rect">
                <a:avLst/>
              </a:prstGeom>
              <a:noFill/>
            </p:spPr>
            <p:txBody>
              <a:bodyPr wrap="square" rtlCol="0">
                <a:spAutoFit/>
              </a:bodyPr>
              <a:lstStyle/>
              <a:p>
                <a:pPr algn="ctr"/>
                <a:r>
                  <a:rPr lang="en-US" sz="2400" b="1" dirty="0">
                    <a:latin typeface="Poppins SemiBold" pitchFamily="2" charset="77"/>
                    <a:cs typeface="Poppins SemiBold" pitchFamily="2" charset="77"/>
                  </a:rPr>
                  <a:t>New to the Taxpayer</a:t>
                </a:r>
              </a:p>
            </p:txBody>
          </p:sp>
        </p:grpSp>
        <p:grpSp>
          <p:nvGrpSpPr>
            <p:cNvPr id="34" name="Group 33">
              <a:extLst>
                <a:ext uri="{FF2B5EF4-FFF2-40B4-BE49-F238E27FC236}">
                  <a16:creationId xmlns:a16="http://schemas.microsoft.com/office/drawing/2014/main" id="{1119E320-FB1E-0D63-8D55-A4E662889D94}"/>
                </a:ext>
              </a:extLst>
            </p:cNvPr>
            <p:cNvGrpSpPr/>
            <p:nvPr/>
          </p:nvGrpSpPr>
          <p:grpSpPr>
            <a:xfrm>
              <a:off x="1757648" y="1503900"/>
              <a:ext cx="3652052" cy="776883"/>
              <a:chOff x="1469972" y="1580829"/>
              <a:chExt cx="3652052" cy="776883"/>
            </a:xfrm>
          </p:grpSpPr>
          <p:sp>
            <p:nvSpPr>
              <p:cNvPr id="35" name="TextBox 34">
                <a:extLst>
                  <a:ext uri="{FF2B5EF4-FFF2-40B4-BE49-F238E27FC236}">
                    <a16:creationId xmlns:a16="http://schemas.microsoft.com/office/drawing/2014/main" id="{71E2C296-580D-F666-EF3B-BFF0431956B9}"/>
                  </a:ext>
                </a:extLst>
              </p:cNvPr>
              <p:cNvSpPr txBox="1"/>
              <p:nvPr/>
            </p:nvSpPr>
            <p:spPr>
              <a:xfrm>
                <a:off x="1469972" y="1580829"/>
                <a:ext cx="3652052" cy="369332"/>
              </a:xfrm>
              <a:prstGeom prst="rect">
                <a:avLst/>
              </a:prstGeom>
              <a:noFill/>
            </p:spPr>
            <p:txBody>
              <a:bodyPr wrap="square" rtlCol="0">
                <a:spAutoFit/>
              </a:bodyPr>
              <a:lstStyle/>
              <a:p>
                <a:pPr algn="ctr"/>
                <a:r>
                  <a:rPr lang="en-US" dirty="0">
                    <a:latin typeface="Poppins" pitchFamily="2" charset="77"/>
                    <a:cs typeface="Poppins" pitchFamily="2" charset="77"/>
                  </a:rPr>
                  <a:t>TRADITIONAL DEFINITION =</a:t>
                </a:r>
              </a:p>
            </p:txBody>
          </p:sp>
          <p:sp>
            <p:nvSpPr>
              <p:cNvPr id="36" name="TextBox 35">
                <a:extLst>
                  <a:ext uri="{FF2B5EF4-FFF2-40B4-BE49-F238E27FC236}">
                    <a16:creationId xmlns:a16="http://schemas.microsoft.com/office/drawing/2014/main" id="{1F59588A-368E-5FC3-22D4-36EC3FBEDEE7}"/>
                  </a:ext>
                </a:extLst>
              </p:cNvPr>
              <p:cNvSpPr txBox="1"/>
              <p:nvPr/>
            </p:nvSpPr>
            <p:spPr>
              <a:xfrm>
                <a:off x="1469972" y="1896047"/>
                <a:ext cx="3652052" cy="461665"/>
              </a:xfrm>
              <a:prstGeom prst="rect">
                <a:avLst/>
              </a:prstGeom>
              <a:noFill/>
            </p:spPr>
            <p:txBody>
              <a:bodyPr wrap="square" rtlCol="0">
                <a:spAutoFit/>
              </a:bodyPr>
              <a:lstStyle/>
              <a:p>
                <a:pPr algn="ctr"/>
                <a:r>
                  <a:rPr lang="en-US" sz="2400" b="1" dirty="0">
                    <a:latin typeface="Poppins SemiBold" pitchFamily="2" charset="77"/>
                    <a:cs typeface="Poppins SemiBold" pitchFamily="2" charset="77"/>
                  </a:rPr>
                  <a:t>New to the World</a:t>
                </a:r>
              </a:p>
            </p:txBody>
          </p:sp>
        </p:grpSp>
        <p:cxnSp>
          <p:nvCxnSpPr>
            <p:cNvPr id="38" name="Straight Connector 37">
              <a:extLst>
                <a:ext uri="{FF2B5EF4-FFF2-40B4-BE49-F238E27FC236}">
                  <a16:creationId xmlns:a16="http://schemas.microsoft.com/office/drawing/2014/main" id="{19A6F24A-2E81-701D-BEB8-BA5039BA90BC}"/>
                </a:ext>
              </a:extLst>
            </p:cNvPr>
            <p:cNvCxnSpPr>
              <a:cxnSpLocks/>
            </p:cNvCxnSpPr>
            <p:nvPr/>
          </p:nvCxnSpPr>
          <p:spPr>
            <a:xfrm>
              <a:off x="6059826" y="1678821"/>
              <a:ext cx="0" cy="3949725"/>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3" name="Slide Number Placeholder 18">
            <a:extLst>
              <a:ext uri="{FF2B5EF4-FFF2-40B4-BE49-F238E27FC236}">
                <a16:creationId xmlns:a16="http://schemas.microsoft.com/office/drawing/2014/main" id="{73731538-9EB7-7EB9-80B7-864B6A1797DF}"/>
              </a:ext>
            </a:extLst>
          </p:cNvPr>
          <p:cNvSpPr txBox="1">
            <a:spLocks/>
          </p:cNvSpPr>
          <p:nvPr/>
        </p:nvSpPr>
        <p:spPr>
          <a:xfrm>
            <a:off x="11450636" y="6521507"/>
            <a:ext cx="437683"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7D1368DD-A097-4D2C-81EF-1DD897058DEE}" type="slidenum">
              <a:rPr lang="en-US" sz="1200" smtClean="0">
                <a:solidFill>
                  <a:schemeClr val="bg1"/>
                </a:solidFill>
                <a:latin typeface="Montserrat" panose="00000500000000000000" pitchFamily="2" charset="0"/>
              </a:rPr>
              <a:pPr algn="ctr"/>
              <a:t>18</a:t>
            </a:fld>
            <a:endParaRPr lang="en-US" sz="1200" dirty="0">
              <a:solidFill>
                <a:schemeClr val="bg1"/>
              </a:solidFill>
              <a:latin typeface="Montserrat" panose="00000500000000000000" pitchFamily="2" charset="0"/>
            </a:endParaRPr>
          </a:p>
        </p:txBody>
      </p:sp>
      <p:cxnSp>
        <p:nvCxnSpPr>
          <p:cNvPr id="5" name="Straight Connector 4">
            <a:extLst>
              <a:ext uri="{FF2B5EF4-FFF2-40B4-BE49-F238E27FC236}">
                <a16:creationId xmlns:a16="http://schemas.microsoft.com/office/drawing/2014/main" id="{6509BC72-24E3-6BEC-D46D-29FD67655900}"/>
              </a:ext>
            </a:extLst>
          </p:cNvPr>
          <p:cNvCxnSpPr/>
          <p:nvPr/>
        </p:nvCxnSpPr>
        <p:spPr>
          <a:xfrm>
            <a:off x="3076249" y="273361"/>
            <a:ext cx="0" cy="81579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descr="A blue line drawing of a globe&#10;&#10;AI-generated content may be incorrect.">
            <a:extLst>
              <a:ext uri="{FF2B5EF4-FFF2-40B4-BE49-F238E27FC236}">
                <a16:creationId xmlns:a16="http://schemas.microsoft.com/office/drawing/2014/main" id="{03D2E2C9-7830-097B-B142-6A3D1C972B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5587" y="2774442"/>
            <a:ext cx="3345715" cy="3345715"/>
          </a:xfrm>
          <a:prstGeom prst="rect">
            <a:avLst/>
          </a:prstGeom>
        </p:spPr>
      </p:pic>
      <p:pic>
        <p:nvPicPr>
          <p:cNvPr id="18" name="Picture 17" descr="A blue line drawing of a person wearing a hat&#10;&#10;AI-generated content may be incorrect.">
            <a:extLst>
              <a:ext uri="{FF2B5EF4-FFF2-40B4-BE49-F238E27FC236}">
                <a16:creationId xmlns:a16="http://schemas.microsoft.com/office/drawing/2014/main" id="{6B25EF60-D3AF-A705-F2D9-70B8485C392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48458" y="2900829"/>
            <a:ext cx="1024176" cy="1024176"/>
          </a:xfrm>
          <a:prstGeom prst="rect">
            <a:avLst/>
          </a:prstGeom>
        </p:spPr>
      </p:pic>
      <p:pic>
        <p:nvPicPr>
          <p:cNvPr id="20" name="Picture 19" descr="A blue line drawing of a person wearing a hard hat&#10;&#10;AI-generated content may be incorrect.">
            <a:extLst>
              <a:ext uri="{FF2B5EF4-FFF2-40B4-BE49-F238E27FC236}">
                <a16:creationId xmlns:a16="http://schemas.microsoft.com/office/drawing/2014/main" id="{BBB9B485-E516-4B57-0098-40FCE332EE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98403" y="4024045"/>
            <a:ext cx="1024176" cy="1024176"/>
          </a:xfrm>
          <a:prstGeom prst="rect">
            <a:avLst/>
          </a:prstGeom>
        </p:spPr>
      </p:pic>
      <p:pic>
        <p:nvPicPr>
          <p:cNvPr id="22" name="Picture 21" descr="A blue line drawing of a person&#10;&#10;AI-generated content may be incorrect.">
            <a:extLst>
              <a:ext uri="{FF2B5EF4-FFF2-40B4-BE49-F238E27FC236}">
                <a16:creationId xmlns:a16="http://schemas.microsoft.com/office/drawing/2014/main" id="{67053504-8D56-D460-4421-D9C26BE14AD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12129" y="4017708"/>
            <a:ext cx="1024176" cy="1024176"/>
          </a:xfrm>
          <a:prstGeom prst="rect">
            <a:avLst/>
          </a:prstGeom>
        </p:spPr>
      </p:pic>
      <p:pic>
        <p:nvPicPr>
          <p:cNvPr id="24" name="Picture 23" descr="A blue line drawing of a person&#10;&#10;AI-generated content may be incorrect.">
            <a:extLst>
              <a:ext uri="{FF2B5EF4-FFF2-40B4-BE49-F238E27FC236}">
                <a16:creationId xmlns:a16="http://schemas.microsoft.com/office/drawing/2014/main" id="{BD0D6180-0DCC-C88C-7511-DFC5ECAABAE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89144" y="2896238"/>
            <a:ext cx="958273" cy="958273"/>
          </a:xfrm>
          <a:prstGeom prst="rect">
            <a:avLst/>
          </a:prstGeom>
        </p:spPr>
      </p:pic>
      <p:pic>
        <p:nvPicPr>
          <p:cNvPr id="26" name="Picture 25" descr="A blue outline of a person with large earrings&#10;&#10;AI-generated content may be incorrect.">
            <a:extLst>
              <a:ext uri="{FF2B5EF4-FFF2-40B4-BE49-F238E27FC236}">
                <a16:creationId xmlns:a16="http://schemas.microsoft.com/office/drawing/2014/main" id="{82C9939B-DBA4-BC91-8BCF-72F328D3A70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178490" y="4077678"/>
            <a:ext cx="947530" cy="947530"/>
          </a:xfrm>
          <a:prstGeom prst="rect">
            <a:avLst/>
          </a:prstGeom>
        </p:spPr>
      </p:pic>
      <p:pic>
        <p:nvPicPr>
          <p:cNvPr id="28" name="Picture 27" descr="A blue and black line drawing of a person&#10;&#10;AI-generated content may be incorrect.">
            <a:extLst>
              <a:ext uri="{FF2B5EF4-FFF2-40B4-BE49-F238E27FC236}">
                <a16:creationId xmlns:a16="http://schemas.microsoft.com/office/drawing/2014/main" id="{C7C28736-AC68-B601-99D7-A980257C493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162493" y="2814783"/>
            <a:ext cx="1096266" cy="1096266"/>
          </a:xfrm>
          <a:prstGeom prst="rect">
            <a:avLst/>
          </a:prstGeom>
        </p:spPr>
      </p:pic>
      <p:pic>
        <p:nvPicPr>
          <p:cNvPr id="30" name="Picture 29" descr="A blue and black line art of a person&#10;&#10;AI-generated content may be incorrect.">
            <a:extLst>
              <a:ext uri="{FF2B5EF4-FFF2-40B4-BE49-F238E27FC236}">
                <a16:creationId xmlns:a16="http://schemas.microsoft.com/office/drawing/2014/main" id="{540FBDFB-81F2-D9DA-6811-C2D1EFF5154F}"/>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145293" y="5182524"/>
            <a:ext cx="1051358" cy="1051358"/>
          </a:xfrm>
          <a:prstGeom prst="rect">
            <a:avLst/>
          </a:prstGeom>
        </p:spPr>
      </p:pic>
      <p:pic>
        <p:nvPicPr>
          <p:cNvPr id="32" name="Picture 31" descr="A person with sunglasses and a blue shirt&#10;&#10;AI-generated content may be incorrect.">
            <a:extLst>
              <a:ext uri="{FF2B5EF4-FFF2-40B4-BE49-F238E27FC236}">
                <a16:creationId xmlns:a16="http://schemas.microsoft.com/office/drawing/2014/main" id="{617902B5-1435-7A40-A409-52C9598D69D5}"/>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728293" y="5182524"/>
            <a:ext cx="1024176" cy="1024176"/>
          </a:xfrm>
          <a:prstGeom prst="rect">
            <a:avLst/>
          </a:prstGeom>
        </p:spPr>
      </p:pic>
      <p:pic>
        <p:nvPicPr>
          <p:cNvPr id="43" name="Picture 42" descr="A blue line drawing of a person&#10;&#10;AI-generated content may be incorrect.">
            <a:extLst>
              <a:ext uri="{FF2B5EF4-FFF2-40B4-BE49-F238E27FC236}">
                <a16:creationId xmlns:a16="http://schemas.microsoft.com/office/drawing/2014/main" id="{354D6C72-9895-E303-A10E-8E6A6FA4E9E7}"/>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178490" y="5072322"/>
            <a:ext cx="1011712" cy="1011712"/>
          </a:xfrm>
          <a:prstGeom prst="rect">
            <a:avLst/>
          </a:prstGeom>
        </p:spPr>
      </p:pic>
      <p:pic>
        <p:nvPicPr>
          <p:cNvPr id="9" name="Picture 8" descr="A black and white logo&#10;&#10;AI-generated content may be incorrect.">
            <a:extLst>
              <a:ext uri="{FF2B5EF4-FFF2-40B4-BE49-F238E27FC236}">
                <a16:creationId xmlns:a16="http://schemas.microsoft.com/office/drawing/2014/main" id="{3009E9B7-3143-EA48-30A0-6C0BC3B118CC}"/>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84147" y="494170"/>
            <a:ext cx="2116334" cy="458393"/>
          </a:xfrm>
          <a:prstGeom prst="rect">
            <a:avLst/>
          </a:prstGeom>
        </p:spPr>
      </p:pic>
    </p:spTree>
    <p:extLst>
      <p:ext uri="{BB962C8B-B14F-4D97-AF65-F5344CB8AC3E}">
        <p14:creationId xmlns:p14="http://schemas.microsoft.com/office/powerpoint/2010/main" val="18087544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35F05-4BED-CEAA-018E-58A8937B0926}"/>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DC0D067C-DA8C-1B80-7597-4B941CB1309F}"/>
              </a:ext>
            </a:extLst>
          </p:cNvPr>
          <p:cNvSpPr txBox="1"/>
          <p:nvPr/>
        </p:nvSpPr>
        <p:spPr>
          <a:xfrm>
            <a:off x="3574582" y="352491"/>
            <a:ext cx="8313737" cy="507831"/>
          </a:xfrm>
          <a:prstGeom prst="rect">
            <a:avLst/>
          </a:prstGeom>
          <a:noFill/>
        </p:spPr>
        <p:txBody>
          <a:bodyPr wrap="square" lIns="0" tIns="0" rIns="0" bIns="0" rtlCol="0">
            <a:spAutoFit/>
          </a:bodyPr>
          <a:lstStyle/>
          <a:p>
            <a:r>
              <a:rPr lang="cy-GB" sz="3300" dirty="0">
                <a:latin typeface="Poppins Medium" pitchFamily="2" charset="77"/>
                <a:cs typeface="Poppins Medium" pitchFamily="2" charset="77"/>
              </a:rPr>
              <a:t>R&amp;D Tax Credit</a:t>
            </a:r>
          </a:p>
        </p:txBody>
      </p:sp>
      <p:sp>
        <p:nvSpPr>
          <p:cNvPr id="16" name="Slide Number Placeholder 18">
            <a:extLst>
              <a:ext uri="{FF2B5EF4-FFF2-40B4-BE49-F238E27FC236}">
                <a16:creationId xmlns:a16="http://schemas.microsoft.com/office/drawing/2014/main" id="{62A177CE-333B-637C-A360-B627E5862FAC}"/>
              </a:ext>
            </a:extLst>
          </p:cNvPr>
          <p:cNvSpPr txBox="1">
            <a:spLocks/>
          </p:cNvSpPr>
          <p:nvPr/>
        </p:nvSpPr>
        <p:spPr>
          <a:xfrm>
            <a:off x="11031536" y="6508807"/>
            <a:ext cx="437683"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7D1368DD-A097-4D2C-81EF-1DD897058DEE}" type="slidenum">
              <a:rPr lang="en-US" sz="1200" smtClean="0">
                <a:solidFill>
                  <a:schemeClr val="bg1"/>
                </a:solidFill>
                <a:latin typeface="Montserrat" panose="00000500000000000000" pitchFamily="2" charset="0"/>
              </a:rPr>
              <a:pPr algn="ctr"/>
              <a:t>19</a:t>
            </a:fld>
            <a:endParaRPr lang="en-US" sz="1200" dirty="0">
              <a:solidFill>
                <a:schemeClr val="bg1"/>
              </a:solidFill>
              <a:latin typeface="Montserrat" panose="00000500000000000000" pitchFamily="2" charset="0"/>
            </a:endParaRPr>
          </a:p>
        </p:txBody>
      </p:sp>
      <p:grpSp>
        <p:nvGrpSpPr>
          <p:cNvPr id="39" name="Group 38">
            <a:extLst>
              <a:ext uri="{FF2B5EF4-FFF2-40B4-BE49-F238E27FC236}">
                <a16:creationId xmlns:a16="http://schemas.microsoft.com/office/drawing/2014/main" id="{1C70B52C-2807-F8A3-1FDA-349B1A2D3F15}"/>
              </a:ext>
            </a:extLst>
          </p:cNvPr>
          <p:cNvGrpSpPr/>
          <p:nvPr/>
        </p:nvGrpSpPr>
        <p:grpSpPr>
          <a:xfrm>
            <a:off x="554023" y="1958424"/>
            <a:ext cx="4050895" cy="4134391"/>
            <a:chOff x="2008931" y="1494155"/>
            <a:chExt cx="4050895" cy="4134391"/>
          </a:xfrm>
        </p:grpSpPr>
        <p:grpSp>
          <p:nvGrpSpPr>
            <p:cNvPr id="34" name="Group 33">
              <a:extLst>
                <a:ext uri="{FF2B5EF4-FFF2-40B4-BE49-F238E27FC236}">
                  <a16:creationId xmlns:a16="http://schemas.microsoft.com/office/drawing/2014/main" id="{FEB74591-57E2-4BC1-0C92-8AECB894BF8B}"/>
                </a:ext>
              </a:extLst>
            </p:cNvPr>
            <p:cNvGrpSpPr/>
            <p:nvPr/>
          </p:nvGrpSpPr>
          <p:grpSpPr>
            <a:xfrm>
              <a:off x="2008931" y="1494155"/>
              <a:ext cx="3652052" cy="776883"/>
              <a:chOff x="1721255" y="1571084"/>
              <a:chExt cx="3652052" cy="776883"/>
            </a:xfrm>
          </p:grpSpPr>
          <p:sp>
            <p:nvSpPr>
              <p:cNvPr id="35" name="TextBox 34">
                <a:extLst>
                  <a:ext uri="{FF2B5EF4-FFF2-40B4-BE49-F238E27FC236}">
                    <a16:creationId xmlns:a16="http://schemas.microsoft.com/office/drawing/2014/main" id="{4D2552FF-9569-201A-47E9-87072C25A785}"/>
                  </a:ext>
                </a:extLst>
              </p:cNvPr>
              <p:cNvSpPr txBox="1"/>
              <p:nvPr/>
            </p:nvSpPr>
            <p:spPr>
              <a:xfrm>
                <a:off x="1721255" y="1571084"/>
                <a:ext cx="3652052" cy="369332"/>
              </a:xfrm>
              <a:prstGeom prst="rect">
                <a:avLst/>
              </a:prstGeom>
              <a:noFill/>
            </p:spPr>
            <p:txBody>
              <a:bodyPr wrap="square" rtlCol="0">
                <a:spAutoFit/>
              </a:bodyPr>
              <a:lstStyle/>
              <a:p>
                <a:pPr algn="ctr"/>
                <a:r>
                  <a:rPr lang="en-US" dirty="0">
                    <a:latin typeface="Poppins" pitchFamily="2" charset="77"/>
                    <a:cs typeface="Poppins" pitchFamily="2" charset="77"/>
                  </a:rPr>
                  <a:t>TRADITIONAL DEFINITION =</a:t>
                </a:r>
              </a:p>
            </p:txBody>
          </p:sp>
          <p:sp>
            <p:nvSpPr>
              <p:cNvPr id="36" name="TextBox 35">
                <a:extLst>
                  <a:ext uri="{FF2B5EF4-FFF2-40B4-BE49-F238E27FC236}">
                    <a16:creationId xmlns:a16="http://schemas.microsoft.com/office/drawing/2014/main" id="{0F95141B-8E72-FC41-455F-F9A3285BA254}"/>
                  </a:ext>
                </a:extLst>
              </p:cNvPr>
              <p:cNvSpPr txBox="1"/>
              <p:nvPr/>
            </p:nvSpPr>
            <p:spPr>
              <a:xfrm>
                <a:off x="1721255" y="1886302"/>
                <a:ext cx="3652052" cy="461665"/>
              </a:xfrm>
              <a:prstGeom prst="rect">
                <a:avLst/>
              </a:prstGeom>
              <a:noFill/>
            </p:spPr>
            <p:txBody>
              <a:bodyPr wrap="square" rtlCol="0">
                <a:spAutoFit/>
              </a:bodyPr>
              <a:lstStyle/>
              <a:p>
                <a:pPr algn="ctr"/>
                <a:r>
                  <a:rPr lang="en-US" sz="2400" b="1" dirty="0">
                    <a:latin typeface="Poppins SemiBold" pitchFamily="2" charset="77"/>
                    <a:cs typeface="Poppins SemiBold" pitchFamily="2" charset="77"/>
                  </a:rPr>
                  <a:t>DISCOVERY TEST </a:t>
                </a:r>
              </a:p>
            </p:txBody>
          </p:sp>
        </p:grpSp>
        <p:cxnSp>
          <p:nvCxnSpPr>
            <p:cNvPr id="38" name="Straight Connector 37">
              <a:extLst>
                <a:ext uri="{FF2B5EF4-FFF2-40B4-BE49-F238E27FC236}">
                  <a16:creationId xmlns:a16="http://schemas.microsoft.com/office/drawing/2014/main" id="{0ACF8966-AE1A-5F6D-C031-5CA30307B24F}"/>
                </a:ext>
              </a:extLst>
            </p:cNvPr>
            <p:cNvCxnSpPr>
              <a:cxnSpLocks/>
            </p:cNvCxnSpPr>
            <p:nvPr/>
          </p:nvCxnSpPr>
          <p:spPr>
            <a:xfrm>
              <a:off x="6059826" y="1678821"/>
              <a:ext cx="0" cy="3949725"/>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3" name="Slide Number Placeholder 18">
            <a:extLst>
              <a:ext uri="{FF2B5EF4-FFF2-40B4-BE49-F238E27FC236}">
                <a16:creationId xmlns:a16="http://schemas.microsoft.com/office/drawing/2014/main" id="{0F2FA75A-94B3-9012-26B4-9BC30A70D3FE}"/>
              </a:ext>
            </a:extLst>
          </p:cNvPr>
          <p:cNvSpPr txBox="1">
            <a:spLocks/>
          </p:cNvSpPr>
          <p:nvPr/>
        </p:nvSpPr>
        <p:spPr>
          <a:xfrm>
            <a:off x="11450636" y="6521507"/>
            <a:ext cx="437683"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7D1368DD-A097-4D2C-81EF-1DD897058DEE}" type="slidenum">
              <a:rPr lang="en-US" sz="1200" smtClean="0">
                <a:solidFill>
                  <a:schemeClr val="bg1"/>
                </a:solidFill>
                <a:latin typeface="Montserrat" panose="00000500000000000000" pitchFamily="2" charset="0"/>
              </a:rPr>
              <a:pPr algn="ctr"/>
              <a:t>19</a:t>
            </a:fld>
            <a:endParaRPr lang="en-US" sz="1200" dirty="0">
              <a:solidFill>
                <a:schemeClr val="bg1"/>
              </a:solidFill>
              <a:latin typeface="Montserrat" panose="00000500000000000000" pitchFamily="2" charset="0"/>
            </a:endParaRPr>
          </a:p>
        </p:txBody>
      </p:sp>
      <p:cxnSp>
        <p:nvCxnSpPr>
          <p:cNvPr id="5" name="Straight Connector 4">
            <a:extLst>
              <a:ext uri="{FF2B5EF4-FFF2-40B4-BE49-F238E27FC236}">
                <a16:creationId xmlns:a16="http://schemas.microsoft.com/office/drawing/2014/main" id="{6AED4295-BCE9-52FA-48C4-6369E506B7FE}"/>
              </a:ext>
            </a:extLst>
          </p:cNvPr>
          <p:cNvCxnSpPr/>
          <p:nvPr/>
        </p:nvCxnSpPr>
        <p:spPr>
          <a:xfrm>
            <a:off x="3076249" y="273361"/>
            <a:ext cx="0" cy="81579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descr="A blue line drawing of a globe&#10;&#10;AI-generated content may be incorrect.">
            <a:extLst>
              <a:ext uri="{FF2B5EF4-FFF2-40B4-BE49-F238E27FC236}">
                <a16:creationId xmlns:a16="http://schemas.microsoft.com/office/drawing/2014/main" id="{B988598E-377A-F3A1-076D-201F17A255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6614" y="2688426"/>
            <a:ext cx="3345715" cy="3345715"/>
          </a:xfrm>
          <a:prstGeom prst="rect">
            <a:avLst/>
          </a:prstGeom>
        </p:spPr>
      </p:pic>
      <p:pic>
        <p:nvPicPr>
          <p:cNvPr id="9" name="Picture 8" descr="A black and white logo&#10;&#10;AI-generated content may be incorrect.">
            <a:extLst>
              <a:ext uri="{FF2B5EF4-FFF2-40B4-BE49-F238E27FC236}">
                <a16:creationId xmlns:a16="http://schemas.microsoft.com/office/drawing/2014/main" id="{38D9B190-D550-9F88-075C-730D85BFE13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4147" y="494170"/>
            <a:ext cx="2116334" cy="458393"/>
          </a:xfrm>
          <a:prstGeom prst="rect">
            <a:avLst/>
          </a:prstGeom>
        </p:spPr>
      </p:pic>
      <p:sp>
        <p:nvSpPr>
          <p:cNvPr id="6" name="Rectangle 5">
            <a:extLst>
              <a:ext uri="{FF2B5EF4-FFF2-40B4-BE49-F238E27FC236}">
                <a16:creationId xmlns:a16="http://schemas.microsoft.com/office/drawing/2014/main" id="{CFFE7C08-836C-0B38-C578-2934DFD91699}"/>
              </a:ext>
            </a:extLst>
          </p:cNvPr>
          <p:cNvSpPr/>
          <p:nvPr/>
        </p:nvSpPr>
        <p:spPr>
          <a:xfrm>
            <a:off x="3509109" y="825956"/>
            <a:ext cx="7786418" cy="36933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Poppins" pitchFamily="2" charset="77"/>
                <a:cs typeface="Poppins" pitchFamily="2" charset="77"/>
              </a:rPr>
              <a:t>IRC. SECTION 41:   CREDIT FOR INCREASING RESEARCH ACTIVITY</a:t>
            </a:r>
          </a:p>
        </p:txBody>
      </p:sp>
      <p:sp>
        <p:nvSpPr>
          <p:cNvPr id="11" name="TextBox 7">
            <a:extLst>
              <a:ext uri="{FF2B5EF4-FFF2-40B4-BE49-F238E27FC236}">
                <a16:creationId xmlns:a16="http://schemas.microsoft.com/office/drawing/2014/main" id="{217C3432-3446-992B-C937-0263D711C044}"/>
              </a:ext>
            </a:extLst>
          </p:cNvPr>
          <p:cNvSpPr txBox="1">
            <a:spLocks noChangeArrowheads="1"/>
          </p:cNvSpPr>
          <p:nvPr/>
        </p:nvSpPr>
        <p:spPr bwMode="auto">
          <a:xfrm>
            <a:off x="6497168" y="1890884"/>
            <a:ext cx="49720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FFFFFF"/>
                </a:solidFill>
                <a:effectLst/>
                <a:uLnTx/>
                <a:uFillTx/>
                <a:latin typeface="Calibri"/>
                <a:ea typeface="Gill Sans Light"/>
                <a:cs typeface="Gill Sans Light"/>
                <a:sym typeface="Arial" panose="020B0604020202020204" pitchFamily="34" charset="0"/>
              </a:rPr>
              <a:t>TAX DEFINITION = </a:t>
            </a:r>
            <a:r>
              <a:rPr kumimoji="0" lang="en-US" altLang="en-US" sz="3200" b="1" i="0" u="none" strike="noStrike" kern="1200" cap="none" spc="0" normalizeH="0" baseline="0" noProof="0" dirty="0">
                <a:ln>
                  <a:noFill/>
                </a:ln>
                <a:solidFill>
                  <a:srgbClr val="FFFFFF"/>
                </a:solidFill>
                <a:effectLst/>
                <a:uLnTx/>
                <a:uFillTx/>
                <a:latin typeface="Calibri"/>
                <a:ea typeface="Gill Sans"/>
                <a:cs typeface="Gill Sans"/>
                <a:sym typeface="Arial" panose="020B0604020202020204" pitchFamily="34" charset="0"/>
              </a:rPr>
              <a:t>4 Part Test</a:t>
            </a:r>
          </a:p>
        </p:txBody>
      </p:sp>
      <p:sp>
        <p:nvSpPr>
          <p:cNvPr id="12" name="TextBox 7">
            <a:extLst>
              <a:ext uri="{FF2B5EF4-FFF2-40B4-BE49-F238E27FC236}">
                <a16:creationId xmlns:a16="http://schemas.microsoft.com/office/drawing/2014/main" id="{072E0692-16DA-536B-2BC9-9C080A914C82}"/>
              </a:ext>
            </a:extLst>
          </p:cNvPr>
          <p:cNvSpPr txBox="1">
            <a:spLocks noChangeArrowheads="1"/>
          </p:cNvSpPr>
          <p:nvPr/>
        </p:nvSpPr>
        <p:spPr bwMode="auto">
          <a:xfrm>
            <a:off x="5444643" y="2021359"/>
            <a:ext cx="644367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TAX DEFINITION = </a:t>
            </a:r>
          </a:p>
          <a:p>
            <a:pPr algn="ctr"/>
            <a:r>
              <a:rPr lang="en-US" sz="2400" b="1" dirty="0">
                <a:latin typeface="Poppins SemiBold" pitchFamily="2" charset="77"/>
                <a:cs typeface="Poppins SemiBold" pitchFamily="2" charset="77"/>
              </a:rPr>
              <a:t>FOUR PART TEST </a:t>
            </a:r>
          </a:p>
        </p:txBody>
      </p:sp>
      <p:sp>
        <p:nvSpPr>
          <p:cNvPr id="14" name="TextBox 8">
            <a:extLst>
              <a:ext uri="{FF2B5EF4-FFF2-40B4-BE49-F238E27FC236}">
                <a16:creationId xmlns:a16="http://schemas.microsoft.com/office/drawing/2014/main" id="{E6874BAA-F7E0-3B61-9448-7259B23F3BC5}"/>
              </a:ext>
            </a:extLst>
          </p:cNvPr>
          <p:cNvSpPr txBox="1">
            <a:spLocks noChangeArrowheads="1"/>
          </p:cNvSpPr>
          <p:nvPr/>
        </p:nvSpPr>
        <p:spPr bwMode="auto">
          <a:xfrm>
            <a:off x="5968336" y="2962374"/>
            <a:ext cx="347059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New or Improved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Business Component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Product / Design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Process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Technique Formulation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Software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Invention</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altLang="en-US" sz="1600" b="0" i="0" u="none" strike="noStrike" kern="1200" cap="none" spc="0" normalizeH="0" baseline="0" noProof="0" dirty="0">
              <a:ln>
                <a:noFill/>
              </a:ln>
              <a:solidFill>
                <a:srgbClr val="FFFFFF"/>
              </a:solidFill>
              <a:effectLst/>
              <a:uLnTx/>
              <a:uFillTx/>
              <a:latin typeface="Calibri"/>
              <a:ea typeface="Gill Sans Light"/>
              <a:cs typeface="Gill Sans Light"/>
              <a:sym typeface="Arial" panose="020B0604020202020204" pitchFamily="34" charset="0"/>
            </a:endParaRPr>
          </a:p>
        </p:txBody>
      </p:sp>
      <p:sp>
        <p:nvSpPr>
          <p:cNvPr id="15" name="TextBox 9">
            <a:extLst>
              <a:ext uri="{FF2B5EF4-FFF2-40B4-BE49-F238E27FC236}">
                <a16:creationId xmlns:a16="http://schemas.microsoft.com/office/drawing/2014/main" id="{42D3EB09-164E-A05E-FCF8-BBD95F0BC8D8}"/>
              </a:ext>
            </a:extLst>
          </p:cNvPr>
          <p:cNvSpPr txBox="1">
            <a:spLocks noChangeArrowheads="1"/>
          </p:cNvSpPr>
          <p:nvPr/>
        </p:nvSpPr>
        <p:spPr bwMode="auto">
          <a:xfrm>
            <a:off x="9818493" y="5024477"/>
            <a:ext cx="26463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Technological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in Nature</a:t>
            </a:r>
          </a:p>
        </p:txBody>
      </p:sp>
      <p:sp>
        <p:nvSpPr>
          <p:cNvPr id="17" name="TextBox 10">
            <a:extLst>
              <a:ext uri="{FF2B5EF4-FFF2-40B4-BE49-F238E27FC236}">
                <a16:creationId xmlns:a16="http://schemas.microsoft.com/office/drawing/2014/main" id="{080ED410-077B-2CF3-7620-5DF9F29B6309}"/>
              </a:ext>
            </a:extLst>
          </p:cNvPr>
          <p:cNvSpPr txBox="1">
            <a:spLocks noChangeArrowheads="1"/>
          </p:cNvSpPr>
          <p:nvPr/>
        </p:nvSpPr>
        <p:spPr bwMode="auto">
          <a:xfrm>
            <a:off x="6107522" y="5226828"/>
            <a:ext cx="1828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Elimination of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Uncertainty </a:t>
            </a:r>
          </a:p>
        </p:txBody>
      </p:sp>
      <p:sp>
        <p:nvSpPr>
          <p:cNvPr id="19" name="TextBox 11">
            <a:extLst>
              <a:ext uri="{FF2B5EF4-FFF2-40B4-BE49-F238E27FC236}">
                <a16:creationId xmlns:a16="http://schemas.microsoft.com/office/drawing/2014/main" id="{B892532F-F4D1-14D9-BC79-B1957CE575A6}"/>
              </a:ext>
            </a:extLst>
          </p:cNvPr>
          <p:cNvSpPr txBox="1">
            <a:spLocks noChangeArrowheads="1"/>
          </p:cNvSpPr>
          <p:nvPr/>
        </p:nvSpPr>
        <p:spPr bwMode="auto">
          <a:xfrm>
            <a:off x="9935077" y="2973934"/>
            <a:ext cx="23618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Process of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chemeClr val="tx1"/>
                </a:solidFill>
                <a:effectLst/>
                <a:uLnTx/>
                <a:uFillTx/>
                <a:latin typeface="Poppins" pitchFamily="2" charset="77"/>
                <a:ea typeface="Gill Sans Light"/>
                <a:cs typeface="Poppins" pitchFamily="2" charset="77"/>
                <a:sym typeface="Arial" panose="020B0604020202020204" pitchFamily="34" charset="0"/>
              </a:rPr>
              <a:t>Experimentation </a:t>
            </a:r>
          </a:p>
        </p:txBody>
      </p:sp>
      <p:sp>
        <p:nvSpPr>
          <p:cNvPr id="21" name="Oval 20">
            <a:extLst>
              <a:ext uri="{FF2B5EF4-FFF2-40B4-BE49-F238E27FC236}">
                <a16:creationId xmlns:a16="http://schemas.microsoft.com/office/drawing/2014/main" id="{6D56DFC1-050A-E78F-15FE-5C46F60FCD9E}"/>
              </a:ext>
            </a:extLst>
          </p:cNvPr>
          <p:cNvSpPr/>
          <p:nvPr/>
        </p:nvSpPr>
        <p:spPr>
          <a:xfrm>
            <a:off x="4736069" y="2951763"/>
            <a:ext cx="978927" cy="954474"/>
          </a:xfrm>
          <a:prstGeom prst="ellips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9E25684D-F053-10C0-BFF3-CDA9410BC7EB}"/>
              </a:ext>
            </a:extLst>
          </p:cNvPr>
          <p:cNvSpPr txBox="1"/>
          <p:nvPr/>
        </p:nvSpPr>
        <p:spPr>
          <a:xfrm>
            <a:off x="5055836" y="3036585"/>
            <a:ext cx="730003" cy="784830"/>
          </a:xfrm>
          <a:prstGeom prst="rect">
            <a:avLst/>
          </a:prstGeom>
          <a:noFill/>
        </p:spPr>
        <p:txBody>
          <a:bodyPr wrap="square">
            <a:spAutoFit/>
          </a:bodyPr>
          <a:lstStyle/>
          <a:p>
            <a:r>
              <a:rPr lang="en-US" sz="4500" dirty="0">
                <a:solidFill>
                  <a:schemeClr val="bg1"/>
                </a:solidFill>
                <a:latin typeface="Poppins Medium" pitchFamily="2" charset="77"/>
                <a:cs typeface="Poppins Medium" pitchFamily="2" charset="77"/>
              </a:rPr>
              <a:t>1</a:t>
            </a:r>
            <a:endParaRPr lang="en-US" sz="4500" dirty="0">
              <a:solidFill>
                <a:schemeClr val="bg1"/>
              </a:solidFill>
            </a:endParaRPr>
          </a:p>
        </p:txBody>
      </p:sp>
      <p:sp>
        <p:nvSpPr>
          <p:cNvPr id="25" name="Oval 24">
            <a:extLst>
              <a:ext uri="{FF2B5EF4-FFF2-40B4-BE49-F238E27FC236}">
                <a16:creationId xmlns:a16="http://schemas.microsoft.com/office/drawing/2014/main" id="{C40125C9-CBB8-8CBE-1ACB-8AE2A2F2AB46}"/>
              </a:ext>
            </a:extLst>
          </p:cNvPr>
          <p:cNvSpPr/>
          <p:nvPr/>
        </p:nvSpPr>
        <p:spPr>
          <a:xfrm>
            <a:off x="4759874" y="4941951"/>
            <a:ext cx="978927" cy="954474"/>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D44BD7DF-5D6C-7639-9326-BFBDD3B59FF3}"/>
              </a:ext>
            </a:extLst>
          </p:cNvPr>
          <p:cNvSpPr txBox="1"/>
          <p:nvPr/>
        </p:nvSpPr>
        <p:spPr>
          <a:xfrm>
            <a:off x="4997959" y="5026773"/>
            <a:ext cx="730003" cy="784830"/>
          </a:xfrm>
          <a:prstGeom prst="rect">
            <a:avLst/>
          </a:prstGeom>
          <a:noFill/>
        </p:spPr>
        <p:txBody>
          <a:bodyPr wrap="square">
            <a:spAutoFit/>
          </a:bodyPr>
          <a:lstStyle/>
          <a:p>
            <a:r>
              <a:rPr lang="en-US" sz="4500" dirty="0">
                <a:solidFill>
                  <a:schemeClr val="bg1"/>
                </a:solidFill>
                <a:latin typeface="Poppins Medium" pitchFamily="2" charset="77"/>
                <a:cs typeface="Poppins Medium" pitchFamily="2" charset="77"/>
              </a:rPr>
              <a:t>2</a:t>
            </a:r>
            <a:endParaRPr lang="en-US" sz="4500" dirty="0">
              <a:solidFill>
                <a:schemeClr val="bg1"/>
              </a:solidFill>
            </a:endParaRPr>
          </a:p>
        </p:txBody>
      </p:sp>
      <p:sp>
        <p:nvSpPr>
          <p:cNvPr id="29" name="Oval 28">
            <a:extLst>
              <a:ext uri="{FF2B5EF4-FFF2-40B4-BE49-F238E27FC236}">
                <a16:creationId xmlns:a16="http://schemas.microsoft.com/office/drawing/2014/main" id="{CD9FECED-C573-03CC-5857-1AB283169C0C}"/>
              </a:ext>
            </a:extLst>
          </p:cNvPr>
          <p:cNvSpPr/>
          <p:nvPr/>
        </p:nvSpPr>
        <p:spPr>
          <a:xfrm>
            <a:off x="8840951" y="2924869"/>
            <a:ext cx="978927" cy="9544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BB40344-C3DD-5FBD-5F09-744BEBC1467A}"/>
              </a:ext>
            </a:extLst>
          </p:cNvPr>
          <p:cNvSpPr txBox="1"/>
          <p:nvPr/>
        </p:nvSpPr>
        <p:spPr>
          <a:xfrm>
            <a:off x="9073510" y="3029822"/>
            <a:ext cx="730003" cy="784830"/>
          </a:xfrm>
          <a:prstGeom prst="rect">
            <a:avLst/>
          </a:prstGeom>
          <a:noFill/>
        </p:spPr>
        <p:txBody>
          <a:bodyPr wrap="square">
            <a:spAutoFit/>
          </a:bodyPr>
          <a:lstStyle/>
          <a:p>
            <a:r>
              <a:rPr lang="en-US" sz="4500" dirty="0">
                <a:solidFill>
                  <a:schemeClr val="bg1"/>
                </a:solidFill>
                <a:latin typeface="Poppins Medium" pitchFamily="2" charset="77"/>
                <a:cs typeface="Poppins Medium" pitchFamily="2" charset="77"/>
              </a:rPr>
              <a:t>3</a:t>
            </a:r>
            <a:endParaRPr lang="en-US" sz="4500" dirty="0">
              <a:solidFill>
                <a:schemeClr val="bg1"/>
              </a:solidFill>
            </a:endParaRPr>
          </a:p>
        </p:txBody>
      </p:sp>
      <p:sp>
        <p:nvSpPr>
          <p:cNvPr id="33" name="Oval 32">
            <a:extLst>
              <a:ext uri="{FF2B5EF4-FFF2-40B4-BE49-F238E27FC236}">
                <a16:creationId xmlns:a16="http://schemas.microsoft.com/office/drawing/2014/main" id="{B6591153-9B3B-2EA5-C61F-9908EA1B0795}"/>
              </a:ext>
            </a:extLst>
          </p:cNvPr>
          <p:cNvSpPr/>
          <p:nvPr/>
        </p:nvSpPr>
        <p:spPr>
          <a:xfrm>
            <a:off x="8824586" y="4830212"/>
            <a:ext cx="978927" cy="954474"/>
          </a:xfrm>
          <a:prstGeom prst="ellipse">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36DBCE99-F2AB-323D-4CE0-AB3339BD86C7}"/>
              </a:ext>
            </a:extLst>
          </p:cNvPr>
          <p:cNvSpPr txBox="1"/>
          <p:nvPr/>
        </p:nvSpPr>
        <p:spPr>
          <a:xfrm>
            <a:off x="9015062" y="4924449"/>
            <a:ext cx="788451" cy="784830"/>
          </a:xfrm>
          <a:prstGeom prst="rect">
            <a:avLst/>
          </a:prstGeom>
          <a:noFill/>
        </p:spPr>
        <p:txBody>
          <a:bodyPr wrap="square">
            <a:spAutoFit/>
          </a:bodyPr>
          <a:lstStyle/>
          <a:p>
            <a:r>
              <a:rPr lang="en-US" sz="4500" dirty="0">
                <a:solidFill>
                  <a:schemeClr val="bg1"/>
                </a:solidFill>
                <a:latin typeface="Poppins Medium" pitchFamily="2" charset="77"/>
                <a:cs typeface="Poppins Medium" pitchFamily="2" charset="77"/>
              </a:rPr>
              <a:t>4</a:t>
            </a:r>
            <a:endParaRPr lang="en-US" sz="4500" dirty="0">
              <a:solidFill>
                <a:schemeClr val="bg1"/>
              </a:solidFill>
            </a:endParaRPr>
          </a:p>
        </p:txBody>
      </p:sp>
    </p:spTree>
    <p:extLst>
      <p:ext uri="{BB962C8B-B14F-4D97-AF65-F5344CB8AC3E}">
        <p14:creationId xmlns:p14="http://schemas.microsoft.com/office/powerpoint/2010/main" val="3250226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A box with a tie&#10;&#10;AI-generated content may be incorrect.">
            <a:extLst>
              <a:ext uri="{FF2B5EF4-FFF2-40B4-BE49-F238E27FC236}">
                <a16:creationId xmlns:a16="http://schemas.microsoft.com/office/drawing/2014/main" id="{83EF0432-4839-95E6-7E64-C01EFA2369E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129076" y="2478312"/>
            <a:ext cx="1843390" cy="1843390"/>
          </a:xfrm>
          <a:prstGeom prst="rect">
            <a:avLst/>
          </a:prstGeom>
        </p:spPr>
      </p:pic>
      <p:grpSp>
        <p:nvGrpSpPr>
          <p:cNvPr id="5" name="Group 4">
            <a:extLst>
              <a:ext uri="{FF2B5EF4-FFF2-40B4-BE49-F238E27FC236}">
                <a16:creationId xmlns:a16="http://schemas.microsoft.com/office/drawing/2014/main" id="{7235F0EA-D7F8-D39E-8746-5A1C59B68253}"/>
              </a:ext>
            </a:extLst>
          </p:cNvPr>
          <p:cNvGrpSpPr/>
          <p:nvPr/>
        </p:nvGrpSpPr>
        <p:grpSpPr>
          <a:xfrm>
            <a:off x="1099554" y="2100581"/>
            <a:ext cx="10968916" cy="3366596"/>
            <a:chOff x="626921" y="1933841"/>
            <a:chExt cx="10968916" cy="3366596"/>
          </a:xfrm>
        </p:grpSpPr>
        <p:sp>
          <p:nvSpPr>
            <p:cNvPr id="6" name="TextBox 5">
              <a:extLst>
                <a:ext uri="{FF2B5EF4-FFF2-40B4-BE49-F238E27FC236}">
                  <a16:creationId xmlns:a16="http://schemas.microsoft.com/office/drawing/2014/main" id="{101AEB54-0B53-6872-E1F9-61CEC24559AC}"/>
                </a:ext>
              </a:extLst>
            </p:cNvPr>
            <p:cNvSpPr txBox="1"/>
            <p:nvPr/>
          </p:nvSpPr>
          <p:spPr>
            <a:xfrm>
              <a:off x="859770" y="1990600"/>
              <a:ext cx="2090373" cy="276998"/>
            </a:xfrm>
            <a:prstGeom prst="rect">
              <a:avLst/>
            </a:prstGeom>
            <a:noFill/>
          </p:spPr>
          <p:txBody>
            <a:bodyPr wrap="square" lIns="0" tIns="0" rIns="0" bIns="0" rtlCol="0">
              <a:spAutoFit/>
            </a:bodyPr>
            <a:lstStyle/>
            <a:p>
              <a:pPr marL="0" indent="0" algn="ctr">
                <a:spcBef>
                  <a:spcPct val="0"/>
                </a:spcBef>
                <a:buNone/>
              </a:pPr>
              <a:r>
                <a:rPr lang="en-US" b="1" dirty="0">
                  <a:solidFill>
                    <a:srgbClr val="00AAFF"/>
                  </a:solidFill>
                  <a:latin typeface="Poppins" pitchFamily="2" charset="77"/>
                  <a:ea typeface="MS PGothic" charset="0"/>
                  <a:cs typeface="Poppins" pitchFamily="2" charset="77"/>
                  <a:sym typeface="Lucida Grande" charset="0"/>
                </a:rPr>
                <a:t>WAGES</a:t>
              </a:r>
              <a:endParaRPr lang="en-US" sz="2800" b="1" dirty="0">
                <a:solidFill>
                  <a:srgbClr val="00AAFF"/>
                </a:solidFill>
                <a:latin typeface="Poppins" pitchFamily="2" charset="77"/>
                <a:cs typeface="Poppins" pitchFamily="2" charset="77"/>
              </a:endParaRPr>
            </a:p>
          </p:txBody>
        </p:sp>
        <p:sp>
          <p:nvSpPr>
            <p:cNvPr id="7" name="TextBox 6">
              <a:extLst>
                <a:ext uri="{FF2B5EF4-FFF2-40B4-BE49-F238E27FC236}">
                  <a16:creationId xmlns:a16="http://schemas.microsoft.com/office/drawing/2014/main" id="{909CBD30-768D-F387-E4CC-7602CE40C523}"/>
                </a:ext>
              </a:extLst>
            </p:cNvPr>
            <p:cNvSpPr txBox="1"/>
            <p:nvPr/>
          </p:nvSpPr>
          <p:spPr>
            <a:xfrm>
              <a:off x="4398498" y="2019999"/>
              <a:ext cx="2382601" cy="276999"/>
            </a:xfrm>
            <a:prstGeom prst="rect">
              <a:avLst/>
            </a:prstGeom>
            <a:noFill/>
          </p:spPr>
          <p:txBody>
            <a:bodyPr wrap="square" lIns="0" tIns="0" rIns="0" bIns="0" rtlCol="0">
              <a:spAutoFit/>
            </a:bodyPr>
            <a:lstStyle/>
            <a:p>
              <a:pPr marL="0" indent="0" algn="ctr">
                <a:spcBef>
                  <a:spcPct val="0"/>
                </a:spcBef>
                <a:buNone/>
              </a:pPr>
              <a:r>
                <a:rPr lang="en-US" b="1" dirty="0">
                  <a:solidFill>
                    <a:srgbClr val="00AAFF"/>
                  </a:solidFill>
                  <a:latin typeface="Poppins" pitchFamily="2" charset="77"/>
                  <a:ea typeface="MS PGothic" charset="0"/>
                  <a:cs typeface="Poppins" pitchFamily="2" charset="77"/>
                  <a:sym typeface="Lucida Grande" charset="0"/>
                </a:rPr>
                <a:t>SUPPLIES</a:t>
              </a:r>
            </a:p>
          </p:txBody>
        </p:sp>
        <p:sp>
          <p:nvSpPr>
            <p:cNvPr id="11" name="TextBox 10">
              <a:extLst>
                <a:ext uri="{FF2B5EF4-FFF2-40B4-BE49-F238E27FC236}">
                  <a16:creationId xmlns:a16="http://schemas.microsoft.com/office/drawing/2014/main" id="{C6F547F1-B383-472C-6144-1E070B94B7BE}"/>
                </a:ext>
              </a:extLst>
            </p:cNvPr>
            <p:cNvSpPr txBox="1"/>
            <p:nvPr/>
          </p:nvSpPr>
          <p:spPr>
            <a:xfrm>
              <a:off x="7528710" y="1933841"/>
              <a:ext cx="3881544" cy="553998"/>
            </a:xfrm>
            <a:prstGeom prst="rect">
              <a:avLst/>
            </a:prstGeom>
            <a:noFill/>
          </p:spPr>
          <p:txBody>
            <a:bodyPr wrap="square" lIns="0" tIns="0" rIns="0" bIns="0" rtlCol="0">
              <a:spAutoFit/>
            </a:bodyPr>
            <a:lstStyle/>
            <a:p>
              <a:pPr marL="0" indent="0" algn="ctr">
                <a:spcBef>
                  <a:spcPct val="0"/>
                </a:spcBef>
                <a:buNone/>
              </a:pPr>
              <a:r>
                <a:rPr lang="en-US" b="1" dirty="0">
                  <a:solidFill>
                    <a:srgbClr val="00AAFF"/>
                  </a:solidFill>
                  <a:latin typeface="Poppins" pitchFamily="2" charset="77"/>
                  <a:ea typeface="MS PGothic" charset="0"/>
                  <a:cs typeface="Poppins" pitchFamily="2" charset="77"/>
                  <a:sym typeface="Lucida Grande" charset="0"/>
                </a:rPr>
                <a:t>65% OF </a:t>
              </a:r>
            </a:p>
            <a:p>
              <a:pPr marL="0" indent="0" algn="ctr">
                <a:spcBef>
                  <a:spcPct val="0"/>
                </a:spcBef>
                <a:buNone/>
              </a:pPr>
              <a:r>
                <a:rPr lang="en-US" b="1" dirty="0">
                  <a:solidFill>
                    <a:srgbClr val="00AAFF"/>
                  </a:solidFill>
                  <a:latin typeface="Poppins" pitchFamily="2" charset="77"/>
                  <a:ea typeface="MS PGothic" charset="0"/>
                  <a:cs typeface="Poppins" pitchFamily="2" charset="77"/>
                  <a:sym typeface="Lucida Grande" charset="0"/>
                </a:rPr>
                <a:t>CONTRACT RESEARCH</a:t>
              </a:r>
            </a:p>
          </p:txBody>
        </p:sp>
        <p:sp>
          <p:nvSpPr>
            <p:cNvPr id="19" name="TextBox 18">
              <a:extLst>
                <a:ext uri="{FF2B5EF4-FFF2-40B4-BE49-F238E27FC236}">
                  <a16:creationId xmlns:a16="http://schemas.microsoft.com/office/drawing/2014/main" id="{8A758173-DA4F-2A9A-850B-AEECF7A8BDAC}"/>
                </a:ext>
              </a:extLst>
            </p:cNvPr>
            <p:cNvSpPr txBox="1"/>
            <p:nvPr/>
          </p:nvSpPr>
          <p:spPr>
            <a:xfrm>
              <a:off x="626921" y="3976998"/>
              <a:ext cx="2741352" cy="1323439"/>
            </a:xfrm>
            <a:prstGeom prst="rect">
              <a:avLst/>
            </a:prstGeom>
            <a:noFill/>
          </p:spPr>
          <p:txBody>
            <a:bodyPr wrap="square">
              <a:spAutoFit/>
            </a:bodyPr>
            <a:lstStyle/>
            <a:p>
              <a:pPr marL="285750" indent="-285750">
                <a:spcBef>
                  <a:spcPts val="1200"/>
                </a:spcBef>
                <a:buClr>
                  <a:srgbClr val="0099FF"/>
                </a:buClr>
                <a:buFont typeface="Wingdings" panose="05000000000000000000" pitchFamily="2" charset="2"/>
                <a:buChar char="ü"/>
              </a:pPr>
              <a:r>
                <a:rPr lang="en-US" sz="1400" dirty="0">
                  <a:latin typeface="Poppins" pitchFamily="2" charset="77"/>
                  <a:cs typeface="Poppins" pitchFamily="2" charset="77"/>
                </a:rPr>
                <a:t>Form W-2, Partnership Earnings subject to SE Tax, Schedule C</a:t>
              </a:r>
            </a:p>
            <a:p>
              <a:pPr marL="285750" indent="-285750">
                <a:spcBef>
                  <a:spcPts val="1200"/>
                </a:spcBef>
                <a:buClr>
                  <a:srgbClr val="0099FF"/>
                </a:buClr>
                <a:buFont typeface="Wingdings" panose="05000000000000000000" pitchFamily="2" charset="2"/>
                <a:buChar char="ü"/>
              </a:pPr>
              <a:r>
                <a:rPr lang="en-US" sz="1400" dirty="0">
                  <a:latin typeface="Poppins" pitchFamily="2" charset="77"/>
                  <a:cs typeface="Poppins" pitchFamily="2" charset="77"/>
                </a:rPr>
                <a:t>Excludes 401(k) &amp; benefits</a:t>
              </a:r>
            </a:p>
          </p:txBody>
        </p:sp>
        <p:sp>
          <p:nvSpPr>
            <p:cNvPr id="20" name="TextBox 19">
              <a:extLst>
                <a:ext uri="{FF2B5EF4-FFF2-40B4-BE49-F238E27FC236}">
                  <a16:creationId xmlns:a16="http://schemas.microsoft.com/office/drawing/2014/main" id="{01E6CF42-683D-B138-2BFE-72A989058ACC}"/>
                </a:ext>
              </a:extLst>
            </p:cNvPr>
            <p:cNvSpPr txBox="1"/>
            <p:nvPr/>
          </p:nvSpPr>
          <p:spPr>
            <a:xfrm>
              <a:off x="4432066" y="4040446"/>
              <a:ext cx="2382601" cy="892552"/>
            </a:xfrm>
            <a:prstGeom prst="rect">
              <a:avLst/>
            </a:prstGeom>
            <a:noFill/>
          </p:spPr>
          <p:txBody>
            <a:bodyPr wrap="square">
              <a:spAutoFit/>
            </a:bodyPr>
            <a:lstStyle/>
            <a:p>
              <a:pPr marL="285750" indent="-285750">
                <a:spcBef>
                  <a:spcPts val="1200"/>
                </a:spcBef>
                <a:buClr>
                  <a:srgbClr val="0099FF"/>
                </a:buClr>
                <a:buFont typeface="Wingdings" panose="05000000000000000000" pitchFamily="2" charset="2"/>
                <a:buChar char="ü"/>
              </a:pPr>
              <a:r>
                <a:rPr lang="en-US" sz="1400" dirty="0">
                  <a:latin typeface="Poppins" pitchFamily="2" charset="77"/>
                  <a:cs typeface="Poppins" pitchFamily="2" charset="77"/>
                </a:rPr>
                <a:t>Items consumed in R&amp;D process</a:t>
              </a:r>
            </a:p>
            <a:p>
              <a:pPr>
                <a:spcBef>
                  <a:spcPts val="1200"/>
                </a:spcBef>
                <a:buClr>
                  <a:srgbClr val="0099FF"/>
                </a:buClr>
              </a:pPr>
              <a:endParaRPr lang="en-US" sz="1400" dirty="0">
                <a:latin typeface="Montserrat" panose="00000500000000000000" pitchFamily="2" charset="0"/>
              </a:endParaRPr>
            </a:p>
          </p:txBody>
        </p:sp>
        <p:sp>
          <p:nvSpPr>
            <p:cNvPr id="21" name="TextBox 20">
              <a:extLst>
                <a:ext uri="{FF2B5EF4-FFF2-40B4-BE49-F238E27FC236}">
                  <a16:creationId xmlns:a16="http://schemas.microsoft.com/office/drawing/2014/main" id="{BBEB1CFA-FEF0-6BEF-EEE3-C8D68AE286A9}"/>
                </a:ext>
              </a:extLst>
            </p:cNvPr>
            <p:cNvSpPr txBox="1"/>
            <p:nvPr/>
          </p:nvSpPr>
          <p:spPr>
            <a:xfrm>
              <a:off x="8276748" y="4154962"/>
              <a:ext cx="3319089" cy="523220"/>
            </a:xfrm>
            <a:prstGeom prst="rect">
              <a:avLst/>
            </a:prstGeom>
            <a:noFill/>
          </p:spPr>
          <p:txBody>
            <a:bodyPr wrap="square">
              <a:spAutoFit/>
            </a:bodyPr>
            <a:lstStyle/>
            <a:p>
              <a:pPr marL="285750" indent="-285750">
                <a:spcBef>
                  <a:spcPts val="1200"/>
                </a:spcBef>
                <a:buClr>
                  <a:srgbClr val="0099FF"/>
                </a:buClr>
                <a:buFont typeface="Wingdings" panose="05000000000000000000" pitchFamily="2" charset="2"/>
                <a:buChar char="ü"/>
              </a:pPr>
              <a:r>
                <a:rPr lang="en-US" sz="1400" dirty="0">
                  <a:latin typeface="Poppins" pitchFamily="2" charset="77"/>
                  <a:cs typeface="Poppins" pitchFamily="2" charset="77"/>
                </a:rPr>
                <a:t>Fees paid to outside consultants</a:t>
              </a:r>
            </a:p>
          </p:txBody>
        </p:sp>
      </p:grpSp>
      <p:sp>
        <p:nvSpPr>
          <p:cNvPr id="25" name="Slide Number Placeholder 18">
            <a:extLst>
              <a:ext uri="{FF2B5EF4-FFF2-40B4-BE49-F238E27FC236}">
                <a16:creationId xmlns:a16="http://schemas.microsoft.com/office/drawing/2014/main" id="{C3289A94-E296-E8CC-CE0B-40C697A12D4A}"/>
              </a:ext>
            </a:extLst>
          </p:cNvPr>
          <p:cNvSpPr txBox="1">
            <a:spLocks/>
          </p:cNvSpPr>
          <p:nvPr/>
        </p:nvSpPr>
        <p:spPr>
          <a:xfrm>
            <a:off x="11630787" y="6360640"/>
            <a:ext cx="437683"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7D1368DD-A097-4D2C-81EF-1DD897058DEE}" type="slidenum">
              <a:rPr lang="en-US" sz="1200" smtClean="0">
                <a:solidFill>
                  <a:schemeClr val="bg1"/>
                </a:solidFill>
                <a:latin typeface="Montserrat" panose="00000500000000000000" pitchFamily="2" charset="0"/>
              </a:rPr>
              <a:pPr algn="ctr"/>
              <a:t>20</a:t>
            </a:fld>
            <a:endParaRPr lang="en-US" sz="1200" dirty="0">
              <a:solidFill>
                <a:schemeClr val="bg1"/>
              </a:solidFill>
              <a:latin typeface="Montserrat" panose="00000500000000000000" pitchFamily="2" charset="0"/>
            </a:endParaRPr>
          </a:p>
        </p:txBody>
      </p:sp>
      <p:pic>
        <p:nvPicPr>
          <p:cNvPr id="22" name="Picture 21" descr="A blue line drawing of a check&#10;&#10;AI-generated content may be incorrect.">
            <a:extLst>
              <a:ext uri="{FF2B5EF4-FFF2-40B4-BE49-F238E27FC236}">
                <a16:creationId xmlns:a16="http://schemas.microsoft.com/office/drawing/2014/main" id="{3F9FB6B7-517B-4F0F-4A04-FBF2E8A1F7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87597" y="2489186"/>
            <a:ext cx="1612743" cy="1612743"/>
          </a:xfrm>
          <a:prstGeom prst="rect">
            <a:avLst/>
          </a:prstGeom>
        </p:spPr>
      </p:pic>
      <p:pic>
        <p:nvPicPr>
          <p:cNvPr id="27" name="Picture 26" descr="A pen and a paper&#10;&#10;AI-generated content may be incorrect.">
            <a:extLst>
              <a:ext uri="{FF2B5EF4-FFF2-40B4-BE49-F238E27FC236}">
                <a16:creationId xmlns:a16="http://schemas.microsoft.com/office/drawing/2014/main" id="{D4300C38-4AAE-C2F0-88EF-DBE05D4BAAB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09940" y="2723245"/>
            <a:ext cx="1598457" cy="1598457"/>
          </a:xfrm>
          <a:prstGeom prst="rect">
            <a:avLst/>
          </a:prstGeom>
        </p:spPr>
      </p:pic>
      <p:sp>
        <p:nvSpPr>
          <p:cNvPr id="28" name="Oval 27">
            <a:extLst>
              <a:ext uri="{FF2B5EF4-FFF2-40B4-BE49-F238E27FC236}">
                <a16:creationId xmlns:a16="http://schemas.microsoft.com/office/drawing/2014/main" id="{55BB4695-C710-B5E4-A075-A412AE4546EE}"/>
              </a:ext>
            </a:extLst>
          </p:cNvPr>
          <p:cNvSpPr/>
          <p:nvPr/>
        </p:nvSpPr>
        <p:spPr>
          <a:xfrm>
            <a:off x="379795" y="1650638"/>
            <a:ext cx="4029522" cy="4071018"/>
          </a:xfrm>
          <a:prstGeom prst="ellipse">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Oval 28">
            <a:extLst>
              <a:ext uri="{FF2B5EF4-FFF2-40B4-BE49-F238E27FC236}">
                <a16:creationId xmlns:a16="http://schemas.microsoft.com/office/drawing/2014/main" id="{695EFA62-AF96-0757-1CB1-B906CEC288F6}"/>
              </a:ext>
            </a:extLst>
          </p:cNvPr>
          <p:cNvSpPr/>
          <p:nvPr/>
        </p:nvSpPr>
        <p:spPr>
          <a:xfrm>
            <a:off x="4081239" y="1650638"/>
            <a:ext cx="4029522" cy="4071018"/>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extLst>
              <a:ext uri="{FF2B5EF4-FFF2-40B4-BE49-F238E27FC236}">
                <a16:creationId xmlns:a16="http://schemas.microsoft.com/office/drawing/2014/main" id="{1F2F179E-F267-43B3-916C-3BBDE3BE1255}"/>
              </a:ext>
            </a:extLst>
          </p:cNvPr>
          <p:cNvSpPr/>
          <p:nvPr/>
        </p:nvSpPr>
        <p:spPr>
          <a:xfrm>
            <a:off x="7853365" y="1650638"/>
            <a:ext cx="4029522" cy="4071018"/>
          </a:xfrm>
          <a:prstGeom prst="ellipse">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D34F5B3C-E7C1-A32A-CEF9-0CA09597D0D6}"/>
              </a:ext>
            </a:extLst>
          </p:cNvPr>
          <p:cNvSpPr txBox="1"/>
          <p:nvPr/>
        </p:nvSpPr>
        <p:spPr>
          <a:xfrm>
            <a:off x="3401412" y="469452"/>
            <a:ext cx="8914265" cy="507831"/>
          </a:xfrm>
          <a:prstGeom prst="rect">
            <a:avLst/>
          </a:prstGeom>
          <a:noFill/>
        </p:spPr>
        <p:txBody>
          <a:bodyPr wrap="square" lIns="0" tIns="0" rIns="0" bIns="0" rtlCol="0">
            <a:spAutoFit/>
          </a:bodyPr>
          <a:lstStyle/>
          <a:p>
            <a:r>
              <a:rPr lang="en-US" sz="3300" dirty="0">
                <a:latin typeface="Poppins Medium" pitchFamily="2" charset="77"/>
                <a:cs typeface="Poppins Medium" pitchFamily="2" charset="77"/>
              </a:rPr>
              <a:t>Qualified Research Expenditures (QREs)</a:t>
            </a:r>
          </a:p>
        </p:txBody>
      </p:sp>
      <p:cxnSp>
        <p:nvCxnSpPr>
          <p:cNvPr id="33" name="Straight Connector 32">
            <a:extLst>
              <a:ext uri="{FF2B5EF4-FFF2-40B4-BE49-F238E27FC236}">
                <a16:creationId xmlns:a16="http://schemas.microsoft.com/office/drawing/2014/main" id="{D8CC4E02-0081-3EA3-9AF6-1E95FF6A0BF0}"/>
              </a:ext>
            </a:extLst>
          </p:cNvPr>
          <p:cNvCxnSpPr/>
          <p:nvPr/>
        </p:nvCxnSpPr>
        <p:spPr>
          <a:xfrm>
            <a:off x="3000946" y="273361"/>
            <a:ext cx="0" cy="81579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descr="A black and white logo&#10;&#10;AI-generated content may be incorrect.">
            <a:extLst>
              <a:ext uri="{FF2B5EF4-FFF2-40B4-BE49-F238E27FC236}">
                <a16:creationId xmlns:a16="http://schemas.microsoft.com/office/drawing/2014/main" id="{FF3807EE-338C-46DE-A35C-C9DB6B381CA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4147" y="494170"/>
            <a:ext cx="2116334" cy="458393"/>
          </a:xfrm>
          <a:prstGeom prst="rect">
            <a:avLst/>
          </a:prstGeom>
        </p:spPr>
      </p:pic>
    </p:spTree>
    <p:extLst>
      <p:ext uri="{BB962C8B-B14F-4D97-AF65-F5344CB8AC3E}">
        <p14:creationId xmlns:p14="http://schemas.microsoft.com/office/powerpoint/2010/main" val="39078504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45">
            <a:extLst>
              <a:ext uri="{FF2B5EF4-FFF2-40B4-BE49-F238E27FC236}">
                <a16:creationId xmlns:a16="http://schemas.microsoft.com/office/drawing/2014/main" id="{6D6417A8-2DF1-7027-7500-2E31B227DD05}"/>
              </a:ext>
            </a:extLst>
          </p:cNvPr>
          <p:cNvSpPr/>
          <p:nvPr/>
        </p:nvSpPr>
        <p:spPr>
          <a:xfrm>
            <a:off x="6180724" y="1338303"/>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B84B6968-DB95-B010-8A9B-FB4013F8DF62}"/>
              </a:ext>
            </a:extLst>
          </p:cNvPr>
          <p:cNvSpPr/>
          <p:nvPr/>
        </p:nvSpPr>
        <p:spPr>
          <a:xfrm>
            <a:off x="6180724" y="2053415"/>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38AF7015-D33A-F38B-EC89-AFDFC371DFC9}"/>
              </a:ext>
            </a:extLst>
          </p:cNvPr>
          <p:cNvSpPr/>
          <p:nvPr/>
        </p:nvSpPr>
        <p:spPr>
          <a:xfrm>
            <a:off x="5820842" y="3407625"/>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2" name="Oval 51">
            <a:extLst>
              <a:ext uri="{FF2B5EF4-FFF2-40B4-BE49-F238E27FC236}">
                <a16:creationId xmlns:a16="http://schemas.microsoft.com/office/drawing/2014/main" id="{DC926B80-EC96-0106-ACB8-5F91B31C8418}"/>
              </a:ext>
            </a:extLst>
          </p:cNvPr>
          <p:cNvSpPr/>
          <p:nvPr/>
        </p:nvSpPr>
        <p:spPr>
          <a:xfrm>
            <a:off x="5824054" y="4122903"/>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3" name="Oval 52">
            <a:extLst>
              <a:ext uri="{FF2B5EF4-FFF2-40B4-BE49-F238E27FC236}">
                <a16:creationId xmlns:a16="http://schemas.microsoft.com/office/drawing/2014/main" id="{892DB818-07EB-0A98-B6CA-3B60662A2E94}"/>
              </a:ext>
            </a:extLst>
          </p:cNvPr>
          <p:cNvSpPr/>
          <p:nvPr/>
        </p:nvSpPr>
        <p:spPr>
          <a:xfrm>
            <a:off x="5820842" y="4845094"/>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5" name="Oval 54">
            <a:extLst>
              <a:ext uri="{FF2B5EF4-FFF2-40B4-BE49-F238E27FC236}">
                <a16:creationId xmlns:a16="http://schemas.microsoft.com/office/drawing/2014/main" id="{6A8B0803-E9A3-9E94-8E33-5D231169BEF1}"/>
              </a:ext>
            </a:extLst>
          </p:cNvPr>
          <p:cNvSpPr/>
          <p:nvPr/>
        </p:nvSpPr>
        <p:spPr>
          <a:xfrm>
            <a:off x="5820836" y="5550479"/>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2" name="Title 1">
            <a:extLst>
              <a:ext uri="{FF2B5EF4-FFF2-40B4-BE49-F238E27FC236}">
                <a16:creationId xmlns:a16="http://schemas.microsoft.com/office/drawing/2014/main" id="{C89138FB-3DBB-4015-9800-285D7B77282A}"/>
              </a:ext>
            </a:extLst>
          </p:cNvPr>
          <p:cNvSpPr txBox="1">
            <a:spLocks/>
          </p:cNvSpPr>
          <p:nvPr/>
        </p:nvSpPr>
        <p:spPr>
          <a:xfrm>
            <a:off x="171873" y="312475"/>
            <a:ext cx="6025479" cy="48623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600"/>
              </a:spcBef>
            </a:pPr>
            <a:r>
              <a:rPr lang="en-US" sz="6000" dirty="0">
                <a:solidFill>
                  <a:srgbClr val="002060"/>
                </a:solidFill>
                <a:latin typeface="Poppins" pitchFamily="2" charset="77"/>
                <a:cs typeface="Poppins" pitchFamily="2" charset="77"/>
              </a:rPr>
              <a:t>R&amp;D Tax Credit </a:t>
            </a:r>
          </a:p>
        </p:txBody>
      </p:sp>
      <p:sp>
        <p:nvSpPr>
          <p:cNvPr id="42" name="TextBox 41">
            <a:extLst>
              <a:ext uri="{FF2B5EF4-FFF2-40B4-BE49-F238E27FC236}">
                <a16:creationId xmlns:a16="http://schemas.microsoft.com/office/drawing/2014/main" id="{FBB9D797-BAF2-437A-8FE6-670C052B8E79}"/>
              </a:ext>
            </a:extLst>
          </p:cNvPr>
          <p:cNvSpPr txBox="1"/>
          <p:nvPr/>
        </p:nvSpPr>
        <p:spPr>
          <a:xfrm>
            <a:off x="1109083" y="2139100"/>
            <a:ext cx="5088269" cy="538609"/>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New to the World/ Discovery/ Contemporaneous Documentation</a:t>
            </a:r>
          </a:p>
        </p:txBody>
      </p:sp>
      <p:sp>
        <p:nvSpPr>
          <p:cNvPr id="45" name="TextBox 44">
            <a:extLst>
              <a:ext uri="{FF2B5EF4-FFF2-40B4-BE49-F238E27FC236}">
                <a16:creationId xmlns:a16="http://schemas.microsoft.com/office/drawing/2014/main" id="{53955510-4CAC-4A30-B78D-AFE7235C8FD1}"/>
              </a:ext>
            </a:extLst>
          </p:cNvPr>
          <p:cNvSpPr txBox="1"/>
          <p:nvPr/>
        </p:nvSpPr>
        <p:spPr>
          <a:xfrm>
            <a:off x="1075056" y="3122315"/>
            <a:ext cx="5088269" cy="292388"/>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New to You / Relaxed Documentation</a:t>
            </a:r>
          </a:p>
        </p:txBody>
      </p:sp>
      <p:sp>
        <p:nvSpPr>
          <p:cNvPr id="48" name="TextBox 47">
            <a:extLst>
              <a:ext uri="{FF2B5EF4-FFF2-40B4-BE49-F238E27FC236}">
                <a16:creationId xmlns:a16="http://schemas.microsoft.com/office/drawing/2014/main" id="{69D08E91-B100-4FF5-9096-72CB82BD988E}"/>
              </a:ext>
            </a:extLst>
          </p:cNvPr>
          <p:cNvSpPr txBox="1"/>
          <p:nvPr/>
        </p:nvSpPr>
        <p:spPr>
          <a:xfrm>
            <a:off x="1109086" y="3933920"/>
            <a:ext cx="5714200" cy="538609"/>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IRS Audit Techniques Guide/</a:t>
            </a:r>
          </a:p>
          <a:p>
            <a:r>
              <a:rPr lang="en-ID" sz="1600" dirty="0">
                <a:latin typeface="Montserrat Medium" panose="00000600000000000000" pitchFamily="2" charset="0"/>
                <a:cs typeface="Segoe UI" panose="020B0502040204020203" pitchFamily="34" charset="0"/>
              </a:rPr>
              <a:t>Alternative Simplified Credit vs Old Base Method</a:t>
            </a:r>
          </a:p>
        </p:txBody>
      </p:sp>
      <p:sp>
        <p:nvSpPr>
          <p:cNvPr id="51" name="TextBox 50">
            <a:extLst>
              <a:ext uri="{FF2B5EF4-FFF2-40B4-BE49-F238E27FC236}">
                <a16:creationId xmlns:a16="http://schemas.microsoft.com/office/drawing/2014/main" id="{4DB95485-9E1A-488C-BB56-15AACECC6162}"/>
              </a:ext>
            </a:extLst>
          </p:cNvPr>
          <p:cNvSpPr txBox="1"/>
          <p:nvPr/>
        </p:nvSpPr>
        <p:spPr>
          <a:xfrm>
            <a:off x="1109085" y="4917943"/>
            <a:ext cx="5088269" cy="292388"/>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AMT Relief for Companies Under $ 50 million  </a:t>
            </a:r>
          </a:p>
        </p:txBody>
      </p:sp>
      <p:sp>
        <p:nvSpPr>
          <p:cNvPr id="54" name="TextBox 53">
            <a:extLst>
              <a:ext uri="{FF2B5EF4-FFF2-40B4-BE49-F238E27FC236}">
                <a16:creationId xmlns:a16="http://schemas.microsoft.com/office/drawing/2014/main" id="{A5F4EF05-2E7E-45E5-95E8-5E47B6D049E0}"/>
              </a:ext>
            </a:extLst>
          </p:cNvPr>
          <p:cNvSpPr txBox="1"/>
          <p:nvPr/>
        </p:nvSpPr>
        <p:spPr>
          <a:xfrm>
            <a:off x="6984291" y="2076283"/>
            <a:ext cx="5088269" cy="538609"/>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Supply Costs / Use Of Estimates/ </a:t>
            </a:r>
          </a:p>
          <a:p>
            <a:r>
              <a:rPr lang="en-ID" sz="1600" dirty="0">
                <a:latin typeface="Montserrat Medium" panose="00000600000000000000" pitchFamily="2" charset="0"/>
                <a:cs typeface="Segoe UI" panose="020B0502040204020203" pitchFamily="34" charset="0"/>
              </a:rPr>
              <a:t>Project By Project / Statistical Sampling</a:t>
            </a:r>
          </a:p>
        </p:txBody>
      </p:sp>
      <p:sp>
        <p:nvSpPr>
          <p:cNvPr id="57" name="TextBox 56">
            <a:extLst>
              <a:ext uri="{FF2B5EF4-FFF2-40B4-BE49-F238E27FC236}">
                <a16:creationId xmlns:a16="http://schemas.microsoft.com/office/drawing/2014/main" id="{6B967FF1-D200-40A5-8D46-2596006C37CC}"/>
              </a:ext>
            </a:extLst>
          </p:cNvPr>
          <p:cNvSpPr txBox="1"/>
          <p:nvPr/>
        </p:nvSpPr>
        <p:spPr>
          <a:xfrm>
            <a:off x="7038655" y="3021033"/>
            <a:ext cx="5088269" cy="292388"/>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Permanence/ ESB Permanent</a:t>
            </a:r>
          </a:p>
        </p:txBody>
      </p:sp>
      <p:sp>
        <p:nvSpPr>
          <p:cNvPr id="60" name="TextBox 59">
            <a:extLst>
              <a:ext uri="{FF2B5EF4-FFF2-40B4-BE49-F238E27FC236}">
                <a16:creationId xmlns:a16="http://schemas.microsoft.com/office/drawing/2014/main" id="{AEF86798-1B44-4585-A74F-883DAB303DE7}"/>
              </a:ext>
            </a:extLst>
          </p:cNvPr>
          <p:cNvSpPr txBox="1"/>
          <p:nvPr/>
        </p:nvSpPr>
        <p:spPr>
          <a:xfrm>
            <a:off x="7038656" y="3847693"/>
            <a:ext cx="5375943" cy="292388"/>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Internal Use Software</a:t>
            </a:r>
          </a:p>
        </p:txBody>
      </p:sp>
      <p:sp>
        <p:nvSpPr>
          <p:cNvPr id="63" name="TextBox 62">
            <a:extLst>
              <a:ext uri="{FF2B5EF4-FFF2-40B4-BE49-F238E27FC236}">
                <a16:creationId xmlns:a16="http://schemas.microsoft.com/office/drawing/2014/main" id="{8684E659-F3C4-4099-9E44-F02EE16540AF}"/>
              </a:ext>
            </a:extLst>
          </p:cNvPr>
          <p:cNvSpPr txBox="1"/>
          <p:nvPr/>
        </p:nvSpPr>
        <p:spPr>
          <a:xfrm>
            <a:off x="7038656" y="4651111"/>
            <a:ext cx="5088269" cy="292388"/>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Case Law Clarity on Contracts</a:t>
            </a:r>
          </a:p>
        </p:txBody>
      </p:sp>
      <p:sp>
        <p:nvSpPr>
          <p:cNvPr id="2" name="TextBox 1">
            <a:extLst>
              <a:ext uri="{FF2B5EF4-FFF2-40B4-BE49-F238E27FC236}">
                <a16:creationId xmlns:a16="http://schemas.microsoft.com/office/drawing/2014/main" id="{6A6CEEFA-3E54-EA22-8331-498BE30C6B08}"/>
              </a:ext>
            </a:extLst>
          </p:cNvPr>
          <p:cNvSpPr txBox="1"/>
          <p:nvPr/>
        </p:nvSpPr>
        <p:spPr>
          <a:xfrm>
            <a:off x="393955" y="1151172"/>
            <a:ext cx="10309609" cy="754053"/>
          </a:xfrm>
          <a:prstGeom prst="rect">
            <a:avLst/>
          </a:prstGeom>
          <a:noFill/>
        </p:spPr>
        <p:txBody>
          <a:bodyPr wrap="square" rtlCol="0">
            <a:spAutoFit/>
          </a:bodyPr>
          <a:lstStyle/>
          <a:p>
            <a:pPr>
              <a:lnSpc>
                <a:spcPts val="3040"/>
              </a:lnSpc>
            </a:pPr>
            <a:r>
              <a:rPr lang="en-ID" sz="3200" dirty="0">
                <a:solidFill>
                  <a:srgbClr val="002060"/>
                </a:solidFill>
                <a:latin typeface="Poppins Medium" pitchFamily="2" charset="77"/>
                <a:cs typeface="Poppins Medium" pitchFamily="2" charset="77"/>
              </a:rPr>
              <a:t>Legislative changes over 40 years</a:t>
            </a:r>
          </a:p>
          <a:p>
            <a:endParaRPr lang="en-US" dirty="0"/>
          </a:p>
        </p:txBody>
      </p:sp>
      <p:sp>
        <p:nvSpPr>
          <p:cNvPr id="3" name="Rounded Rectangle 2">
            <a:extLst>
              <a:ext uri="{FF2B5EF4-FFF2-40B4-BE49-F238E27FC236}">
                <a16:creationId xmlns:a16="http://schemas.microsoft.com/office/drawing/2014/main" id="{B63DCA88-627B-AB7F-D65A-53C680F39516}"/>
              </a:ext>
            </a:extLst>
          </p:cNvPr>
          <p:cNvSpPr/>
          <p:nvPr/>
        </p:nvSpPr>
        <p:spPr>
          <a:xfrm>
            <a:off x="539671" y="2121866"/>
            <a:ext cx="442127" cy="435613"/>
          </a:xfrm>
          <a:prstGeom prst="round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4" name="Rounded Rectangle 3">
            <a:extLst>
              <a:ext uri="{FF2B5EF4-FFF2-40B4-BE49-F238E27FC236}">
                <a16:creationId xmlns:a16="http://schemas.microsoft.com/office/drawing/2014/main" id="{FF9072C7-3458-70A0-8E43-722F8D6F0B24}"/>
              </a:ext>
            </a:extLst>
          </p:cNvPr>
          <p:cNvSpPr/>
          <p:nvPr/>
        </p:nvSpPr>
        <p:spPr>
          <a:xfrm>
            <a:off x="539671" y="3009869"/>
            <a:ext cx="442127" cy="435613"/>
          </a:xfrm>
          <a:prstGeom prst="roundRect">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a:extLst>
              <a:ext uri="{FF2B5EF4-FFF2-40B4-BE49-F238E27FC236}">
                <a16:creationId xmlns:a16="http://schemas.microsoft.com/office/drawing/2014/main" id="{6C187C9D-894C-004E-36E1-2420AC654E82}"/>
              </a:ext>
            </a:extLst>
          </p:cNvPr>
          <p:cNvSpPr/>
          <p:nvPr/>
        </p:nvSpPr>
        <p:spPr>
          <a:xfrm>
            <a:off x="531755" y="3964413"/>
            <a:ext cx="442127" cy="435613"/>
          </a:xfrm>
          <a:prstGeom prst="round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a:extLst>
              <a:ext uri="{FF2B5EF4-FFF2-40B4-BE49-F238E27FC236}">
                <a16:creationId xmlns:a16="http://schemas.microsoft.com/office/drawing/2014/main" id="{75DC3BB2-DB56-54EB-9C4E-5F80112AE459}"/>
              </a:ext>
            </a:extLst>
          </p:cNvPr>
          <p:cNvSpPr/>
          <p:nvPr/>
        </p:nvSpPr>
        <p:spPr>
          <a:xfrm>
            <a:off x="531755" y="4785875"/>
            <a:ext cx="442127" cy="43561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a:extLst>
              <a:ext uri="{FF2B5EF4-FFF2-40B4-BE49-F238E27FC236}">
                <a16:creationId xmlns:a16="http://schemas.microsoft.com/office/drawing/2014/main" id="{ED75BB90-F8C7-117E-D8C7-E5D1711EAD3C}"/>
              </a:ext>
            </a:extLst>
          </p:cNvPr>
          <p:cNvSpPr/>
          <p:nvPr/>
        </p:nvSpPr>
        <p:spPr>
          <a:xfrm>
            <a:off x="6360168" y="2060493"/>
            <a:ext cx="442127" cy="43561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a:extLst>
              <a:ext uri="{FF2B5EF4-FFF2-40B4-BE49-F238E27FC236}">
                <a16:creationId xmlns:a16="http://schemas.microsoft.com/office/drawing/2014/main" id="{AC97EFBA-24EC-0C60-AC10-A20F0CA38905}"/>
              </a:ext>
            </a:extLst>
          </p:cNvPr>
          <p:cNvSpPr/>
          <p:nvPr/>
        </p:nvSpPr>
        <p:spPr>
          <a:xfrm>
            <a:off x="6360168" y="2928681"/>
            <a:ext cx="442127" cy="435613"/>
          </a:xfrm>
          <a:prstGeom prst="round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a:extLst>
              <a:ext uri="{FF2B5EF4-FFF2-40B4-BE49-F238E27FC236}">
                <a16:creationId xmlns:a16="http://schemas.microsoft.com/office/drawing/2014/main" id="{432567D5-06E2-DFCD-CF6E-458886F35EBD}"/>
              </a:ext>
            </a:extLst>
          </p:cNvPr>
          <p:cNvSpPr/>
          <p:nvPr/>
        </p:nvSpPr>
        <p:spPr>
          <a:xfrm>
            <a:off x="6389444" y="3771526"/>
            <a:ext cx="442127" cy="435613"/>
          </a:xfrm>
          <a:prstGeom prst="roundRect">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a:extLst>
              <a:ext uri="{FF2B5EF4-FFF2-40B4-BE49-F238E27FC236}">
                <a16:creationId xmlns:a16="http://schemas.microsoft.com/office/drawing/2014/main" id="{AAA49994-F341-3DB6-B402-C7E878A037D6}"/>
              </a:ext>
            </a:extLst>
          </p:cNvPr>
          <p:cNvSpPr/>
          <p:nvPr/>
        </p:nvSpPr>
        <p:spPr>
          <a:xfrm>
            <a:off x="6414533" y="4585990"/>
            <a:ext cx="442127" cy="435613"/>
          </a:xfrm>
          <a:prstGeom prst="round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3">
            <a:extLst>
              <a:ext uri="{FF2B5EF4-FFF2-40B4-BE49-F238E27FC236}">
                <a16:creationId xmlns:a16="http://schemas.microsoft.com/office/drawing/2014/main" id="{BABDE7D9-A3CA-6129-CB3B-F3E3471F9BF1}"/>
              </a:ext>
            </a:extLst>
          </p:cNvPr>
          <p:cNvSpPr/>
          <p:nvPr/>
        </p:nvSpPr>
        <p:spPr>
          <a:xfrm>
            <a:off x="6414533" y="5355376"/>
            <a:ext cx="442127" cy="435613"/>
          </a:xfrm>
          <a:prstGeom prst="roundRect">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68FBDD8-C7C5-EEA7-5F03-299811363645}"/>
              </a:ext>
            </a:extLst>
          </p:cNvPr>
          <p:cNvSpPr txBox="1"/>
          <p:nvPr/>
        </p:nvSpPr>
        <p:spPr>
          <a:xfrm>
            <a:off x="7038655" y="5444316"/>
            <a:ext cx="5088269" cy="292388"/>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IRS Enhanced Documentation Requirements</a:t>
            </a:r>
          </a:p>
        </p:txBody>
      </p:sp>
      <p:pic>
        <p:nvPicPr>
          <p:cNvPr id="8" name="Picture 7" descr="A black and white logo&#10;&#10;AI-generated content may be incorrect.">
            <a:extLst>
              <a:ext uri="{FF2B5EF4-FFF2-40B4-BE49-F238E27FC236}">
                <a16:creationId xmlns:a16="http://schemas.microsoft.com/office/drawing/2014/main" id="{3125DED3-FD77-EECD-CDF9-BE868EFD450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89908" y="6193120"/>
            <a:ext cx="1189698" cy="257686"/>
          </a:xfrm>
          <a:prstGeom prst="rect">
            <a:avLst/>
          </a:prstGeom>
        </p:spPr>
      </p:pic>
    </p:spTree>
    <p:extLst>
      <p:ext uri="{BB962C8B-B14F-4D97-AF65-F5344CB8AC3E}">
        <p14:creationId xmlns:p14="http://schemas.microsoft.com/office/powerpoint/2010/main" val="31745347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3DCD9-D52F-6C8E-0D77-C104C063BB5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8A4F26F-3BF6-5B55-AF14-2D1D5547ECBC}"/>
              </a:ext>
            </a:extLst>
          </p:cNvPr>
          <p:cNvSpPr/>
          <p:nvPr/>
        </p:nvSpPr>
        <p:spPr>
          <a:xfrm>
            <a:off x="0" y="0"/>
            <a:ext cx="12192000" cy="6858000"/>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D79EAE5-8668-2B6A-AB0C-FED45B3BBB47}"/>
              </a:ext>
            </a:extLst>
          </p:cNvPr>
          <p:cNvGrpSpPr/>
          <p:nvPr/>
        </p:nvGrpSpPr>
        <p:grpSpPr>
          <a:xfrm>
            <a:off x="3117850" y="450850"/>
            <a:ext cx="5956300" cy="5956300"/>
            <a:chOff x="3117850" y="450850"/>
            <a:chExt cx="5956300" cy="5956300"/>
          </a:xfrm>
        </p:grpSpPr>
        <p:sp>
          <p:nvSpPr>
            <p:cNvPr id="3" name="Arc 2">
              <a:extLst>
                <a:ext uri="{FF2B5EF4-FFF2-40B4-BE49-F238E27FC236}">
                  <a16:creationId xmlns:a16="http://schemas.microsoft.com/office/drawing/2014/main" id="{5479447C-AA1C-56B9-7EE8-35F7DD29E8BC}"/>
                </a:ext>
              </a:extLst>
            </p:cNvPr>
            <p:cNvSpPr/>
            <p:nvPr/>
          </p:nvSpPr>
          <p:spPr>
            <a:xfrm>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Arc 3">
              <a:extLst>
                <a:ext uri="{FF2B5EF4-FFF2-40B4-BE49-F238E27FC236}">
                  <a16:creationId xmlns:a16="http://schemas.microsoft.com/office/drawing/2014/main" id="{609214AD-6C6B-54DC-E8E4-1C40507A21C6}"/>
                </a:ext>
              </a:extLst>
            </p:cNvPr>
            <p:cNvSpPr/>
            <p:nvPr/>
          </p:nvSpPr>
          <p:spPr>
            <a:xfrm flipV="1">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white letter on a black background&#10;&#10;AI-generated content may be incorrect.">
            <a:extLst>
              <a:ext uri="{FF2B5EF4-FFF2-40B4-BE49-F238E27FC236}">
                <a16:creationId xmlns:a16="http://schemas.microsoft.com/office/drawing/2014/main" id="{F1BFB183-4120-D7A3-C62C-FA7CAE80BA9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56558" y="4615935"/>
            <a:ext cx="2278884" cy="493600"/>
          </a:xfrm>
          <a:prstGeom prst="rect">
            <a:avLst/>
          </a:prstGeom>
        </p:spPr>
      </p:pic>
      <p:sp>
        <p:nvSpPr>
          <p:cNvPr id="9" name="TextBox 8">
            <a:extLst>
              <a:ext uri="{FF2B5EF4-FFF2-40B4-BE49-F238E27FC236}">
                <a16:creationId xmlns:a16="http://schemas.microsoft.com/office/drawing/2014/main" id="{4F4BDEAB-C563-0701-15B3-D287F8CF2784}"/>
              </a:ext>
            </a:extLst>
          </p:cNvPr>
          <p:cNvSpPr txBox="1"/>
          <p:nvPr/>
        </p:nvSpPr>
        <p:spPr>
          <a:xfrm>
            <a:off x="3043517" y="2330763"/>
            <a:ext cx="6104964" cy="369332"/>
          </a:xfrm>
          <a:prstGeom prst="rect">
            <a:avLst/>
          </a:prstGeom>
          <a:noFill/>
        </p:spPr>
        <p:txBody>
          <a:bodyPr wrap="square">
            <a:spAutoFit/>
          </a:bodyPr>
          <a:lstStyle/>
          <a:p>
            <a:pPr algn="ctr"/>
            <a:r>
              <a:rPr lang="en-US" dirty="0">
                <a:solidFill>
                  <a:schemeClr val="accent2"/>
                </a:solidFill>
                <a:latin typeface="Poppins" pitchFamily="2" charset="77"/>
                <a:cs typeface="Poppins" pitchFamily="2" charset="77"/>
              </a:rPr>
              <a:t>The FOUNDATION of the R&amp;D study</a:t>
            </a:r>
          </a:p>
        </p:txBody>
      </p:sp>
      <p:sp>
        <p:nvSpPr>
          <p:cNvPr id="8" name="Title 3">
            <a:extLst>
              <a:ext uri="{FF2B5EF4-FFF2-40B4-BE49-F238E27FC236}">
                <a16:creationId xmlns:a16="http://schemas.microsoft.com/office/drawing/2014/main" id="{088B25E0-1355-34A5-29BC-1512CC017D6D}"/>
              </a:ext>
            </a:extLst>
          </p:cNvPr>
          <p:cNvSpPr txBox="1">
            <a:spLocks/>
          </p:cNvSpPr>
          <p:nvPr/>
        </p:nvSpPr>
        <p:spPr>
          <a:xfrm>
            <a:off x="2630208" y="1153586"/>
            <a:ext cx="6931583" cy="4873558"/>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solidFill>
                  <a:schemeClr val="bg1"/>
                </a:solidFill>
                <a:latin typeface="Poppins" pitchFamily="2" charset="77"/>
                <a:cs typeface="Poppins" pitchFamily="2" charset="77"/>
              </a:rPr>
              <a:t>Project List Analysis &amp; Statistical Sampling</a:t>
            </a:r>
          </a:p>
        </p:txBody>
      </p:sp>
    </p:spTree>
    <p:extLst>
      <p:ext uri="{BB962C8B-B14F-4D97-AF65-F5344CB8AC3E}">
        <p14:creationId xmlns:p14="http://schemas.microsoft.com/office/powerpoint/2010/main" val="6066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C0F48-C02D-7B6E-E3F2-11C772B51AEE}"/>
            </a:ext>
          </a:extLst>
        </p:cNvPr>
        <p:cNvGrpSpPr/>
        <p:nvPr/>
      </p:nvGrpSpPr>
      <p:grpSpPr>
        <a:xfrm>
          <a:off x="0" y="0"/>
          <a:ext cx="0" cy="0"/>
          <a:chOff x="0" y="0"/>
          <a:chExt cx="0" cy="0"/>
        </a:xfrm>
      </p:grpSpPr>
      <p:sp>
        <p:nvSpPr>
          <p:cNvPr id="26" name="Freeform 25">
            <a:extLst>
              <a:ext uri="{FF2B5EF4-FFF2-40B4-BE49-F238E27FC236}">
                <a16:creationId xmlns:a16="http://schemas.microsoft.com/office/drawing/2014/main" id="{881BCFBB-772E-A62B-2757-20F38FD5032B}"/>
              </a:ext>
            </a:extLst>
          </p:cNvPr>
          <p:cNvSpPr/>
          <p:nvPr/>
        </p:nvSpPr>
        <p:spPr>
          <a:xfrm>
            <a:off x="22060" y="5795682"/>
            <a:ext cx="12169940" cy="1040140"/>
          </a:xfrm>
          <a:custGeom>
            <a:avLst/>
            <a:gdLst>
              <a:gd name="csX0" fmla="*/ 1817769 w 12169940"/>
              <a:gd name="csY0" fmla="*/ 0 h 870498"/>
              <a:gd name="csX1" fmla="*/ 10352171 w 12169940"/>
              <a:gd name="csY1" fmla="*/ 0 h 870498"/>
              <a:gd name="csX2" fmla="*/ 12143816 w 12169940"/>
              <a:gd name="csY2" fmla="*/ 779158 h 870498"/>
              <a:gd name="csX3" fmla="*/ 12169940 w 12169940"/>
              <a:gd name="csY3" fmla="*/ 870498 h 870498"/>
              <a:gd name="csX4" fmla="*/ 0 w 12169940"/>
              <a:gd name="csY4" fmla="*/ 870498 h 870498"/>
              <a:gd name="csX5" fmla="*/ 26125 w 12169940"/>
              <a:gd name="csY5" fmla="*/ 779158 h 870498"/>
              <a:gd name="csX6" fmla="*/ 1817769 w 12169940"/>
              <a:gd name="csY6" fmla="*/ 0 h 870498"/>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2169940" h="870498">
                <a:moveTo>
                  <a:pt x="1817769" y="0"/>
                </a:moveTo>
                <a:lnTo>
                  <a:pt x="10352171" y="0"/>
                </a:lnTo>
                <a:cubicBezTo>
                  <a:pt x="11235961" y="0"/>
                  <a:pt x="11973293" y="334484"/>
                  <a:pt x="12143816" y="779158"/>
                </a:cubicBezTo>
                <a:lnTo>
                  <a:pt x="12169940" y="870498"/>
                </a:lnTo>
                <a:lnTo>
                  <a:pt x="0" y="870498"/>
                </a:lnTo>
                <a:lnTo>
                  <a:pt x="26125" y="779158"/>
                </a:lnTo>
                <a:cubicBezTo>
                  <a:pt x="196654" y="334484"/>
                  <a:pt x="934006" y="0"/>
                  <a:pt x="1817769" y="0"/>
                </a:cubicBezTo>
                <a:close/>
              </a:path>
            </a:pathLst>
          </a:cu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13">
            <a:extLst>
              <a:ext uri="{FF2B5EF4-FFF2-40B4-BE49-F238E27FC236}">
                <a16:creationId xmlns:a16="http://schemas.microsoft.com/office/drawing/2014/main" id="{7EE08011-FB5E-1AA9-2392-128520F2BBAC}"/>
              </a:ext>
            </a:extLst>
          </p:cNvPr>
          <p:cNvSpPr/>
          <p:nvPr/>
        </p:nvSpPr>
        <p:spPr>
          <a:xfrm>
            <a:off x="0" y="-21335"/>
            <a:ext cx="12192000" cy="2479080"/>
          </a:xfrm>
          <a:custGeom>
            <a:avLst/>
            <a:gdLst>
              <a:gd name="csX0" fmla="*/ 0 w 11192299"/>
              <a:gd name="csY0" fmla="*/ 0 h 2479080"/>
              <a:gd name="csX1" fmla="*/ 11192299 w 11192299"/>
              <a:gd name="csY1" fmla="*/ 0 h 2479080"/>
              <a:gd name="csX2" fmla="*/ 11192299 w 11192299"/>
              <a:gd name="csY2" fmla="*/ 1442195 h 2479080"/>
              <a:gd name="csX3" fmla="*/ 9513455 w 11192299"/>
              <a:gd name="csY3" fmla="*/ 2479080 h 2479080"/>
              <a:gd name="csX4" fmla="*/ 1678844 w 11192299"/>
              <a:gd name="csY4" fmla="*/ 2479080 h 2479080"/>
              <a:gd name="csX5" fmla="*/ 0 w 11192299"/>
              <a:gd name="csY5" fmla="*/ 1442195 h 2479080"/>
              <a:gd name="csX6" fmla="*/ 0 w 11192299"/>
              <a:gd name="csY6" fmla="*/ 0 h 247908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1192299" h="2479080">
                <a:moveTo>
                  <a:pt x="0" y="0"/>
                </a:moveTo>
                <a:lnTo>
                  <a:pt x="11192299" y="0"/>
                </a:lnTo>
                <a:lnTo>
                  <a:pt x="11192299" y="1442195"/>
                </a:lnTo>
                <a:cubicBezTo>
                  <a:pt x="11192299" y="2014866"/>
                  <a:pt x="10440652" y="2479080"/>
                  <a:pt x="9513455" y="2479080"/>
                </a:cubicBezTo>
                <a:lnTo>
                  <a:pt x="1678844" y="2479080"/>
                </a:lnTo>
                <a:cubicBezTo>
                  <a:pt x="751618" y="2479080"/>
                  <a:pt x="0" y="2014866"/>
                  <a:pt x="0" y="1442195"/>
                </a:cubicBezTo>
                <a:lnTo>
                  <a:pt x="0" y="0"/>
                </a:lnTo>
                <a:close/>
              </a:path>
            </a:pathLst>
          </a:cu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3E202F11-EBE1-B79D-7023-2D0307F92572}"/>
              </a:ext>
            </a:extLst>
          </p:cNvPr>
          <p:cNvSpPr>
            <a:spLocks noGrp="1"/>
          </p:cNvSpPr>
          <p:nvPr>
            <p:ph type="title"/>
          </p:nvPr>
        </p:nvSpPr>
        <p:spPr>
          <a:xfrm>
            <a:off x="838200" y="640743"/>
            <a:ext cx="10515600" cy="1325563"/>
          </a:xfrm>
        </p:spPr>
        <p:txBody>
          <a:bodyPr>
            <a:normAutofit fontScale="90000"/>
          </a:bodyPr>
          <a:lstStyle/>
          <a:p>
            <a:pPr algn="ctr"/>
            <a:r>
              <a:rPr lang="en-US" dirty="0">
                <a:solidFill>
                  <a:schemeClr val="bg1"/>
                </a:solidFill>
                <a:latin typeface="Poppins" pitchFamily="2" charset="77"/>
                <a:cs typeface="Poppins" pitchFamily="2" charset="77"/>
              </a:rPr>
              <a:t>How is your provider getting the right population of business components?</a:t>
            </a:r>
          </a:p>
        </p:txBody>
      </p:sp>
      <p:sp>
        <p:nvSpPr>
          <p:cNvPr id="5" name="Content Placeholder 4">
            <a:extLst>
              <a:ext uri="{FF2B5EF4-FFF2-40B4-BE49-F238E27FC236}">
                <a16:creationId xmlns:a16="http://schemas.microsoft.com/office/drawing/2014/main" id="{0B070395-4EC2-0B30-6CBA-BF9513A572E1}"/>
              </a:ext>
            </a:extLst>
          </p:cNvPr>
          <p:cNvSpPr>
            <a:spLocks noGrp="1"/>
          </p:cNvSpPr>
          <p:nvPr>
            <p:ph sz="half" idx="1"/>
          </p:nvPr>
        </p:nvSpPr>
        <p:spPr>
          <a:xfrm>
            <a:off x="246527" y="2991456"/>
            <a:ext cx="5307107" cy="2153053"/>
          </a:xfrm>
        </p:spPr>
        <p:txBody>
          <a:bodyPr>
            <a:normAutofit/>
          </a:bodyPr>
          <a:lstStyle/>
          <a:p>
            <a:pPr marL="0" indent="0">
              <a:buNone/>
            </a:pPr>
            <a:r>
              <a:rPr lang="en-US" sz="1800" dirty="0">
                <a:latin typeface="Poppins Medium" pitchFamily="2" charset="77"/>
                <a:cs typeface="Poppins Medium" pitchFamily="2" charset="77"/>
              </a:rPr>
              <a:t>Project based approach v cost center?</a:t>
            </a:r>
          </a:p>
          <a:p>
            <a:pPr lvl="1"/>
            <a:r>
              <a:rPr lang="en-US" sz="1800" i="1" dirty="0">
                <a:latin typeface="Poppins" pitchFamily="2" charset="77"/>
                <a:cs typeface="Poppins" pitchFamily="2" charset="77"/>
              </a:rPr>
              <a:t>IRC 41(d) Qualified Research Defined</a:t>
            </a:r>
          </a:p>
          <a:p>
            <a:pPr lvl="1"/>
            <a:r>
              <a:rPr lang="en-US" sz="1800" i="1" dirty="0">
                <a:latin typeface="Poppins" pitchFamily="2" charset="77"/>
                <a:cs typeface="Poppins" pitchFamily="2" charset="77"/>
              </a:rPr>
              <a:t>Suder v. Comm’r</a:t>
            </a:r>
            <a:endParaRPr lang="en-US" sz="1800" dirty="0"/>
          </a:p>
        </p:txBody>
      </p:sp>
      <p:sp>
        <p:nvSpPr>
          <p:cNvPr id="11" name="Content Placeholder 4">
            <a:extLst>
              <a:ext uri="{FF2B5EF4-FFF2-40B4-BE49-F238E27FC236}">
                <a16:creationId xmlns:a16="http://schemas.microsoft.com/office/drawing/2014/main" id="{7B6C62AE-783D-5881-2FB2-245A304828A7}"/>
              </a:ext>
            </a:extLst>
          </p:cNvPr>
          <p:cNvSpPr txBox="1">
            <a:spLocks/>
          </p:cNvSpPr>
          <p:nvPr/>
        </p:nvSpPr>
        <p:spPr>
          <a:xfrm>
            <a:off x="5553634" y="2628384"/>
            <a:ext cx="663836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sz="2000" dirty="0">
              <a:latin typeface="Poppins Medium" pitchFamily="2" charset="77"/>
              <a:cs typeface="Poppins Medium" pitchFamily="2" charset="77"/>
            </a:endParaRPr>
          </a:p>
          <a:p>
            <a:pPr marL="0" indent="0">
              <a:buNone/>
            </a:pPr>
            <a:r>
              <a:rPr lang="en-US" sz="1800" dirty="0">
                <a:latin typeface="Poppins Medium" pitchFamily="2" charset="77"/>
                <a:cs typeface="Poppins Medium" pitchFamily="2" charset="77"/>
              </a:rPr>
              <a:t>Cost center approach lacks sophistication and the requisite detail that the credit requires</a:t>
            </a:r>
          </a:p>
          <a:p>
            <a:pPr lvl="1"/>
            <a:r>
              <a:rPr lang="en-US" sz="1800" dirty="0">
                <a:latin typeface="Poppins" pitchFamily="2" charset="77"/>
                <a:cs typeface="Poppins" pitchFamily="2" charset="77"/>
              </a:rPr>
              <a:t>Risks underclaiming or overclaiming the credit</a:t>
            </a:r>
          </a:p>
          <a:p>
            <a:pPr lvl="1"/>
            <a:r>
              <a:rPr lang="en-US" sz="1800" dirty="0">
                <a:latin typeface="Poppins" pitchFamily="2" charset="77"/>
                <a:cs typeface="Poppins" pitchFamily="2" charset="77"/>
              </a:rPr>
              <a:t>Lacks specificity and purpose that is required</a:t>
            </a:r>
          </a:p>
          <a:p>
            <a:pPr lvl="1"/>
            <a:r>
              <a:rPr lang="en-US" sz="1800" dirty="0">
                <a:latin typeface="Poppins" pitchFamily="2" charset="77"/>
                <a:cs typeface="Poppins" pitchFamily="2" charset="77"/>
              </a:rPr>
              <a:t>Difficult to defend in audit - </a:t>
            </a:r>
            <a:r>
              <a:rPr lang="en-US" sz="1800" i="1" dirty="0">
                <a:latin typeface="Poppins" pitchFamily="2" charset="77"/>
                <a:cs typeface="Poppins" pitchFamily="2" charset="77"/>
              </a:rPr>
              <a:t>Bayer vs. Comm’r</a:t>
            </a:r>
            <a:endParaRPr lang="en-US" sz="1800" dirty="0">
              <a:latin typeface="Poppins" pitchFamily="2" charset="77"/>
              <a:cs typeface="Poppins" pitchFamily="2" charset="77"/>
            </a:endParaRPr>
          </a:p>
          <a:p>
            <a:pPr marL="0" indent="0">
              <a:buFont typeface="Arial" panose="020B0604020202020204" pitchFamily="34" charset="0"/>
              <a:buNone/>
            </a:pPr>
            <a:endParaRPr lang="en-US" sz="1800" dirty="0"/>
          </a:p>
          <a:p>
            <a:endParaRPr lang="en-US" dirty="0"/>
          </a:p>
          <a:p>
            <a:endParaRPr lang="en-US" dirty="0"/>
          </a:p>
        </p:txBody>
      </p:sp>
      <p:pic>
        <p:nvPicPr>
          <p:cNvPr id="23" name="Picture 22" descr="A white letter on a black background&#10;&#10;AI-generated content may be incorrect.">
            <a:extLst>
              <a:ext uri="{FF2B5EF4-FFF2-40B4-BE49-F238E27FC236}">
                <a16:creationId xmlns:a16="http://schemas.microsoft.com/office/drawing/2014/main" id="{3A2ED9C3-FBCD-F296-E9A1-CDCB5508EB2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99351" y="6159728"/>
            <a:ext cx="1440684" cy="312048"/>
          </a:xfrm>
          <a:prstGeom prst="rect">
            <a:avLst/>
          </a:prstGeom>
        </p:spPr>
      </p:pic>
    </p:spTree>
    <p:extLst>
      <p:ext uri="{BB962C8B-B14F-4D97-AF65-F5344CB8AC3E}">
        <p14:creationId xmlns:p14="http://schemas.microsoft.com/office/powerpoint/2010/main" val="1186879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DED4DBB7-9132-8131-1657-72C60ED6BAA0}"/>
              </a:ext>
            </a:extLst>
          </p:cNvPr>
          <p:cNvSpPr/>
          <p:nvPr/>
        </p:nvSpPr>
        <p:spPr>
          <a:xfrm>
            <a:off x="-16536" y="0"/>
            <a:ext cx="12192000" cy="2479080"/>
          </a:xfrm>
          <a:custGeom>
            <a:avLst/>
            <a:gdLst>
              <a:gd name="csX0" fmla="*/ 0 w 11192299"/>
              <a:gd name="csY0" fmla="*/ 0 h 2479080"/>
              <a:gd name="csX1" fmla="*/ 11192299 w 11192299"/>
              <a:gd name="csY1" fmla="*/ 0 h 2479080"/>
              <a:gd name="csX2" fmla="*/ 11192299 w 11192299"/>
              <a:gd name="csY2" fmla="*/ 1442195 h 2479080"/>
              <a:gd name="csX3" fmla="*/ 9513455 w 11192299"/>
              <a:gd name="csY3" fmla="*/ 2479080 h 2479080"/>
              <a:gd name="csX4" fmla="*/ 1678844 w 11192299"/>
              <a:gd name="csY4" fmla="*/ 2479080 h 2479080"/>
              <a:gd name="csX5" fmla="*/ 0 w 11192299"/>
              <a:gd name="csY5" fmla="*/ 1442195 h 2479080"/>
              <a:gd name="csX6" fmla="*/ 0 w 11192299"/>
              <a:gd name="csY6" fmla="*/ 0 h 247908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1192299" h="2479080">
                <a:moveTo>
                  <a:pt x="0" y="0"/>
                </a:moveTo>
                <a:lnTo>
                  <a:pt x="11192299" y="0"/>
                </a:lnTo>
                <a:lnTo>
                  <a:pt x="11192299" y="1442195"/>
                </a:lnTo>
                <a:cubicBezTo>
                  <a:pt x="11192299" y="2014866"/>
                  <a:pt x="10440652" y="2479080"/>
                  <a:pt x="9513455" y="2479080"/>
                </a:cubicBezTo>
                <a:lnTo>
                  <a:pt x="1678844" y="2479080"/>
                </a:lnTo>
                <a:cubicBezTo>
                  <a:pt x="751618" y="2479080"/>
                  <a:pt x="0" y="2014866"/>
                  <a:pt x="0" y="1442195"/>
                </a:cubicBezTo>
                <a:lnTo>
                  <a:pt x="0" y="0"/>
                </a:lnTo>
                <a:close/>
              </a:path>
            </a:pathLst>
          </a:cu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Slide Number Placeholder 18">
            <a:extLst>
              <a:ext uri="{FF2B5EF4-FFF2-40B4-BE49-F238E27FC236}">
                <a16:creationId xmlns:a16="http://schemas.microsoft.com/office/drawing/2014/main" id="{C3289A94-E296-E8CC-CE0B-40C697A12D4A}"/>
              </a:ext>
            </a:extLst>
          </p:cNvPr>
          <p:cNvSpPr txBox="1">
            <a:spLocks/>
          </p:cNvSpPr>
          <p:nvPr/>
        </p:nvSpPr>
        <p:spPr>
          <a:xfrm>
            <a:off x="11630787" y="6360640"/>
            <a:ext cx="437683"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7D1368DD-A097-4D2C-81EF-1DD897058DEE}" type="slidenum">
              <a:rPr lang="en-US" sz="1200" smtClean="0">
                <a:solidFill>
                  <a:schemeClr val="bg1"/>
                </a:solidFill>
                <a:latin typeface="Montserrat" panose="00000500000000000000" pitchFamily="2" charset="0"/>
              </a:rPr>
              <a:pPr algn="ctr"/>
              <a:t>24</a:t>
            </a:fld>
            <a:endParaRPr lang="en-US" sz="1200" dirty="0">
              <a:solidFill>
                <a:schemeClr val="bg1"/>
              </a:solidFill>
              <a:latin typeface="Montserrat" panose="00000500000000000000" pitchFamily="2" charset="0"/>
            </a:endParaRPr>
          </a:p>
        </p:txBody>
      </p:sp>
      <p:sp>
        <p:nvSpPr>
          <p:cNvPr id="3" name="Title 1">
            <a:extLst>
              <a:ext uri="{FF2B5EF4-FFF2-40B4-BE49-F238E27FC236}">
                <a16:creationId xmlns:a16="http://schemas.microsoft.com/office/drawing/2014/main" id="{648AF925-B577-3DDF-1154-E1A2D8588732}"/>
              </a:ext>
            </a:extLst>
          </p:cNvPr>
          <p:cNvSpPr txBox="1">
            <a:spLocks/>
          </p:cNvSpPr>
          <p:nvPr/>
        </p:nvSpPr>
        <p:spPr>
          <a:xfrm>
            <a:off x="123531" y="1020729"/>
            <a:ext cx="12068469" cy="104923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a:solidFill>
                  <a:schemeClr val="bg1"/>
                </a:solidFill>
                <a:latin typeface="Poppins" pitchFamily="2" charset="77"/>
                <a:cs typeface="Poppins" pitchFamily="2" charset="77"/>
              </a:rPr>
              <a:t>How is your provider utilizing time tracking?</a:t>
            </a:r>
          </a:p>
        </p:txBody>
      </p:sp>
      <p:sp>
        <p:nvSpPr>
          <p:cNvPr id="9" name="Content Placeholder 2">
            <a:extLst>
              <a:ext uri="{FF2B5EF4-FFF2-40B4-BE49-F238E27FC236}">
                <a16:creationId xmlns:a16="http://schemas.microsoft.com/office/drawing/2014/main" id="{B9A8EB5E-A998-DD4C-E98C-8BA36D793608}"/>
              </a:ext>
            </a:extLst>
          </p:cNvPr>
          <p:cNvSpPr txBox="1">
            <a:spLocks/>
          </p:cNvSpPr>
          <p:nvPr/>
        </p:nvSpPr>
        <p:spPr>
          <a:xfrm>
            <a:off x="469943" y="2695512"/>
            <a:ext cx="5070245" cy="34506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Poppins" pitchFamily="2" charset="77"/>
                <a:cs typeface="Poppins" pitchFamily="2" charset="77"/>
              </a:rPr>
              <a:t>What job titles are included? Phases? Tasks? Activities? How are these being vetted?</a:t>
            </a:r>
          </a:p>
          <a:p>
            <a:pPr marL="0" indent="0">
              <a:buNone/>
            </a:pPr>
            <a:r>
              <a:rPr lang="en-US" sz="2000" dirty="0">
                <a:latin typeface="Poppins" pitchFamily="2" charset="77"/>
                <a:cs typeface="Poppins" pitchFamily="2" charset="77"/>
              </a:rPr>
              <a:t>What cross-sections of your Time Tracking are being captured?</a:t>
            </a:r>
          </a:p>
          <a:p>
            <a:pPr lvl="1"/>
            <a:r>
              <a:rPr lang="en-US" sz="1800" dirty="0">
                <a:latin typeface="Poppins" pitchFamily="2" charset="77"/>
                <a:cs typeface="Poppins" pitchFamily="2" charset="77"/>
              </a:rPr>
              <a:t>Bidding? (Sales Engineer’s Time?)</a:t>
            </a:r>
          </a:p>
          <a:p>
            <a:pPr lvl="1"/>
            <a:r>
              <a:rPr lang="en-US" sz="1800" dirty="0">
                <a:latin typeface="Poppins" pitchFamily="2" charset="77"/>
                <a:cs typeface="Poppins" pitchFamily="2" charset="77"/>
              </a:rPr>
              <a:t>Schematic Design?</a:t>
            </a:r>
          </a:p>
          <a:p>
            <a:pPr lvl="1"/>
            <a:r>
              <a:rPr lang="en-US" sz="1800" dirty="0">
                <a:latin typeface="Poppins" pitchFamily="2" charset="77"/>
                <a:cs typeface="Poppins" pitchFamily="2" charset="77"/>
              </a:rPr>
              <a:t>Detailed Design?</a:t>
            </a:r>
          </a:p>
          <a:p>
            <a:pPr lvl="1"/>
            <a:r>
              <a:rPr lang="en-US" sz="1800" dirty="0">
                <a:latin typeface="Poppins" pitchFamily="2" charset="77"/>
                <a:cs typeface="Poppins" pitchFamily="2" charset="77"/>
              </a:rPr>
              <a:t>Construction Administration?</a:t>
            </a:r>
          </a:p>
          <a:p>
            <a:endParaRPr lang="en-US" dirty="0"/>
          </a:p>
          <a:p>
            <a:endParaRPr lang="en-US" dirty="0"/>
          </a:p>
        </p:txBody>
      </p:sp>
      <p:sp>
        <p:nvSpPr>
          <p:cNvPr id="10" name="TextBox 9">
            <a:extLst>
              <a:ext uri="{FF2B5EF4-FFF2-40B4-BE49-F238E27FC236}">
                <a16:creationId xmlns:a16="http://schemas.microsoft.com/office/drawing/2014/main" id="{D60903BB-93AE-4FBE-A218-FAAEA4A75795}"/>
              </a:ext>
            </a:extLst>
          </p:cNvPr>
          <p:cNvSpPr txBox="1"/>
          <p:nvPr/>
        </p:nvSpPr>
        <p:spPr>
          <a:xfrm>
            <a:off x="6651813" y="2828835"/>
            <a:ext cx="5468840" cy="1200329"/>
          </a:xfrm>
          <a:prstGeom prst="rect">
            <a:avLst/>
          </a:prstGeom>
          <a:noFill/>
          <a:ln w="38100">
            <a:noFill/>
          </a:ln>
        </p:spPr>
        <p:txBody>
          <a:bodyPr wrap="square" rtlCol="0">
            <a:spAutoFit/>
          </a:bodyPr>
          <a:lstStyle/>
          <a:p>
            <a:r>
              <a:rPr lang="en-US" b="1" dirty="0">
                <a:latin typeface="Poppins" pitchFamily="2" charset="77"/>
                <a:cs typeface="Poppins" pitchFamily="2" charset="77"/>
              </a:rPr>
              <a:t>Construction Administration is easily overlooked, but could contain substantial qualified activities </a:t>
            </a:r>
          </a:p>
          <a:p>
            <a:pPr algn="ctr"/>
            <a:endParaRPr lang="en-US" b="1" dirty="0"/>
          </a:p>
        </p:txBody>
      </p:sp>
      <p:sp>
        <p:nvSpPr>
          <p:cNvPr id="12" name="TextBox 11">
            <a:extLst>
              <a:ext uri="{FF2B5EF4-FFF2-40B4-BE49-F238E27FC236}">
                <a16:creationId xmlns:a16="http://schemas.microsoft.com/office/drawing/2014/main" id="{E6DD2892-AB85-E752-CA3A-A2F865649878}"/>
              </a:ext>
            </a:extLst>
          </p:cNvPr>
          <p:cNvSpPr txBox="1"/>
          <p:nvPr/>
        </p:nvSpPr>
        <p:spPr>
          <a:xfrm>
            <a:off x="6651813" y="4378921"/>
            <a:ext cx="4892279" cy="1200329"/>
          </a:xfrm>
          <a:prstGeom prst="rect">
            <a:avLst/>
          </a:prstGeom>
          <a:noFill/>
          <a:ln w="38100">
            <a:noFill/>
          </a:ln>
        </p:spPr>
        <p:txBody>
          <a:bodyPr wrap="square" rtlCol="0">
            <a:spAutoFit/>
          </a:bodyPr>
          <a:lstStyle/>
          <a:p>
            <a:r>
              <a:rPr lang="en-US" b="1" dirty="0">
                <a:latin typeface="Poppins" pitchFamily="2" charset="77"/>
                <a:cs typeface="Poppins" pitchFamily="2" charset="77"/>
              </a:rPr>
              <a:t>Sales Engineers are often overlooked, but they prepare technical bids that include calculations/models that could be captured</a:t>
            </a:r>
          </a:p>
        </p:txBody>
      </p:sp>
      <p:sp>
        <p:nvSpPr>
          <p:cNvPr id="13" name="Rounded Rectangle 12">
            <a:extLst>
              <a:ext uri="{FF2B5EF4-FFF2-40B4-BE49-F238E27FC236}">
                <a16:creationId xmlns:a16="http://schemas.microsoft.com/office/drawing/2014/main" id="{51359542-9880-F889-2C01-B26D39F5E547}"/>
              </a:ext>
            </a:extLst>
          </p:cNvPr>
          <p:cNvSpPr/>
          <p:nvPr/>
        </p:nvSpPr>
        <p:spPr>
          <a:xfrm>
            <a:off x="6074238" y="2747468"/>
            <a:ext cx="442127" cy="435613"/>
          </a:xfrm>
          <a:prstGeom prst="roundRect">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30BB7685-62DD-B0C8-A28B-2BC712B461C0}"/>
              </a:ext>
            </a:extLst>
          </p:cNvPr>
          <p:cNvSpPr/>
          <p:nvPr/>
        </p:nvSpPr>
        <p:spPr>
          <a:xfrm>
            <a:off x="6074237" y="4493825"/>
            <a:ext cx="442127" cy="43561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a:extLst>
              <a:ext uri="{FF2B5EF4-FFF2-40B4-BE49-F238E27FC236}">
                <a16:creationId xmlns:a16="http://schemas.microsoft.com/office/drawing/2014/main" id="{71C16C12-A146-13A3-9B87-2ED3E00125BA}"/>
              </a:ext>
            </a:extLst>
          </p:cNvPr>
          <p:cNvSpPr/>
          <p:nvPr/>
        </p:nvSpPr>
        <p:spPr>
          <a:xfrm>
            <a:off x="22060" y="5795682"/>
            <a:ext cx="12169940" cy="1040140"/>
          </a:xfrm>
          <a:custGeom>
            <a:avLst/>
            <a:gdLst>
              <a:gd name="csX0" fmla="*/ 1817769 w 12169940"/>
              <a:gd name="csY0" fmla="*/ 0 h 870498"/>
              <a:gd name="csX1" fmla="*/ 10352171 w 12169940"/>
              <a:gd name="csY1" fmla="*/ 0 h 870498"/>
              <a:gd name="csX2" fmla="*/ 12143816 w 12169940"/>
              <a:gd name="csY2" fmla="*/ 779158 h 870498"/>
              <a:gd name="csX3" fmla="*/ 12169940 w 12169940"/>
              <a:gd name="csY3" fmla="*/ 870498 h 870498"/>
              <a:gd name="csX4" fmla="*/ 0 w 12169940"/>
              <a:gd name="csY4" fmla="*/ 870498 h 870498"/>
              <a:gd name="csX5" fmla="*/ 26125 w 12169940"/>
              <a:gd name="csY5" fmla="*/ 779158 h 870498"/>
              <a:gd name="csX6" fmla="*/ 1817769 w 12169940"/>
              <a:gd name="csY6" fmla="*/ 0 h 870498"/>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2169940" h="870498">
                <a:moveTo>
                  <a:pt x="1817769" y="0"/>
                </a:moveTo>
                <a:lnTo>
                  <a:pt x="10352171" y="0"/>
                </a:lnTo>
                <a:cubicBezTo>
                  <a:pt x="11235961" y="0"/>
                  <a:pt x="11973293" y="334484"/>
                  <a:pt x="12143816" y="779158"/>
                </a:cubicBezTo>
                <a:lnTo>
                  <a:pt x="12169940" y="870498"/>
                </a:lnTo>
                <a:lnTo>
                  <a:pt x="0" y="870498"/>
                </a:lnTo>
                <a:lnTo>
                  <a:pt x="26125" y="779158"/>
                </a:lnTo>
                <a:cubicBezTo>
                  <a:pt x="196654" y="334484"/>
                  <a:pt x="934006" y="0"/>
                  <a:pt x="1817769" y="0"/>
                </a:cubicBezTo>
                <a:close/>
              </a:path>
            </a:pathLst>
          </a:cu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8" name="Picture 17" descr="A white letter on a black background&#10;&#10;AI-generated content may be incorrect.">
            <a:extLst>
              <a:ext uri="{FF2B5EF4-FFF2-40B4-BE49-F238E27FC236}">
                <a16:creationId xmlns:a16="http://schemas.microsoft.com/office/drawing/2014/main" id="{80914EA4-4FFA-1DA9-D8AE-BB239C468C0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99351" y="6159728"/>
            <a:ext cx="1440684" cy="312048"/>
          </a:xfrm>
          <a:prstGeom prst="rect">
            <a:avLst/>
          </a:prstGeom>
        </p:spPr>
      </p:pic>
    </p:spTree>
    <p:extLst>
      <p:ext uri="{BB962C8B-B14F-4D97-AF65-F5344CB8AC3E}">
        <p14:creationId xmlns:p14="http://schemas.microsoft.com/office/powerpoint/2010/main" val="38861450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C70B27-0266-8A0B-F8B5-45280D7B9211}"/>
            </a:ext>
          </a:extLst>
        </p:cNvPr>
        <p:cNvGrpSpPr/>
        <p:nvPr/>
      </p:nvGrpSpPr>
      <p:grpSpPr>
        <a:xfrm>
          <a:off x="0" y="0"/>
          <a:ext cx="0" cy="0"/>
          <a:chOff x="0" y="0"/>
          <a:chExt cx="0" cy="0"/>
        </a:xfrm>
      </p:grpSpPr>
      <p:sp>
        <p:nvSpPr>
          <p:cNvPr id="4" name="Freeform: Shape 1">
            <a:extLst>
              <a:ext uri="{FF2B5EF4-FFF2-40B4-BE49-F238E27FC236}">
                <a16:creationId xmlns:a16="http://schemas.microsoft.com/office/drawing/2014/main" id="{4939AE0B-0ACC-F5A3-DD5E-75749896773E}"/>
              </a:ext>
            </a:extLst>
          </p:cNvPr>
          <p:cNvSpPr/>
          <p:nvPr/>
        </p:nvSpPr>
        <p:spPr>
          <a:xfrm flipH="1">
            <a:off x="-2" y="0"/>
            <a:ext cx="4915489" cy="6857143"/>
          </a:xfrm>
          <a:custGeom>
            <a:avLst/>
            <a:gdLst>
              <a:gd name="connsiteX0" fmla="*/ 1028571 w 4876079"/>
              <a:gd name="connsiteY0" fmla="*/ 0 h 6857143"/>
              <a:gd name="connsiteX1" fmla="*/ 4876080 w 4876079"/>
              <a:gd name="connsiteY1" fmla="*/ 0 h 6857143"/>
              <a:gd name="connsiteX2" fmla="*/ 4876080 w 4876079"/>
              <a:gd name="connsiteY2" fmla="*/ 0 h 6857143"/>
              <a:gd name="connsiteX3" fmla="*/ 4876080 w 4876079"/>
              <a:gd name="connsiteY3" fmla="*/ 6857143 h 6857143"/>
              <a:gd name="connsiteX4" fmla="*/ 4876080 w 4876079"/>
              <a:gd name="connsiteY4" fmla="*/ 6857143 h 6857143"/>
              <a:gd name="connsiteX5" fmla="*/ 1028571 w 4876079"/>
              <a:gd name="connsiteY5" fmla="*/ 6857143 h 6857143"/>
              <a:gd name="connsiteX6" fmla="*/ 0 w 4876079"/>
              <a:gd name="connsiteY6" fmla="*/ 5828572 h 6857143"/>
              <a:gd name="connsiteX7" fmla="*/ 0 w 4876079"/>
              <a:gd name="connsiteY7" fmla="*/ 1028571 h 6857143"/>
              <a:gd name="connsiteX8" fmla="*/ 1028571 w 4876079"/>
              <a:gd name="connsiteY8" fmla="*/ 0 h 6857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6079" h="6857143">
                <a:moveTo>
                  <a:pt x="1028571" y="0"/>
                </a:moveTo>
                <a:lnTo>
                  <a:pt x="4876080" y="0"/>
                </a:lnTo>
                <a:lnTo>
                  <a:pt x="4876080" y="0"/>
                </a:lnTo>
                <a:lnTo>
                  <a:pt x="4876080" y="6857143"/>
                </a:lnTo>
                <a:lnTo>
                  <a:pt x="4876080" y="6857143"/>
                </a:lnTo>
                <a:lnTo>
                  <a:pt x="1028571" y="6857143"/>
                </a:lnTo>
                <a:cubicBezTo>
                  <a:pt x="460492" y="6857143"/>
                  <a:pt x="0" y="6396652"/>
                  <a:pt x="0" y="5828572"/>
                </a:cubicBezTo>
                <a:lnTo>
                  <a:pt x="0" y="1028571"/>
                </a:lnTo>
                <a:cubicBezTo>
                  <a:pt x="0" y="460509"/>
                  <a:pt x="460492" y="0"/>
                  <a:pt x="1028571" y="0"/>
                </a:cubicBezTo>
                <a:close/>
              </a:path>
            </a:pathLst>
          </a:custGeom>
          <a:solidFill>
            <a:srgbClr val="002060"/>
          </a:solidFill>
          <a:ln w="3429" cap="flat">
            <a:noFill/>
            <a:prstDash val="solid"/>
            <a:miter/>
          </a:ln>
        </p:spPr>
        <p:txBody>
          <a:bodyPr rtlCol="0" anchor="ctr"/>
          <a:lstStyle/>
          <a:p>
            <a:endParaRPr lang="en-IN"/>
          </a:p>
        </p:txBody>
      </p:sp>
      <p:pic>
        <p:nvPicPr>
          <p:cNvPr id="6" name="Picture 5" descr="A white letter on a black background&#10;&#10;AI-generated content may be incorrect.">
            <a:extLst>
              <a:ext uri="{FF2B5EF4-FFF2-40B4-BE49-F238E27FC236}">
                <a16:creationId xmlns:a16="http://schemas.microsoft.com/office/drawing/2014/main" id="{3F06FABB-9A3D-15CC-08F3-FBF8053B509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2462" y="5204755"/>
            <a:ext cx="1700128" cy="368243"/>
          </a:xfrm>
          <a:prstGeom prst="rect">
            <a:avLst/>
          </a:prstGeom>
        </p:spPr>
      </p:pic>
      <p:sp>
        <p:nvSpPr>
          <p:cNvPr id="2" name="Title 1">
            <a:extLst>
              <a:ext uri="{FF2B5EF4-FFF2-40B4-BE49-F238E27FC236}">
                <a16:creationId xmlns:a16="http://schemas.microsoft.com/office/drawing/2014/main" id="{4B6E7397-2FF8-195F-2F9C-F3211119BFA3}"/>
              </a:ext>
            </a:extLst>
          </p:cNvPr>
          <p:cNvSpPr>
            <a:spLocks noGrp="1"/>
          </p:cNvSpPr>
          <p:nvPr>
            <p:ph type="title"/>
          </p:nvPr>
        </p:nvSpPr>
        <p:spPr>
          <a:xfrm>
            <a:off x="374863" y="1167006"/>
            <a:ext cx="4540624" cy="4037749"/>
          </a:xfrm>
        </p:spPr>
        <p:txBody>
          <a:bodyPr>
            <a:noAutofit/>
          </a:bodyPr>
          <a:lstStyle/>
          <a:p>
            <a:r>
              <a:rPr lang="en-US" sz="4800" dirty="0">
                <a:solidFill>
                  <a:schemeClr val="bg1"/>
                </a:solidFill>
                <a:latin typeface="Poppins" pitchFamily="2" charset="77"/>
                <a:cs typeface="Poppins" pitchFamily="2" charset="77"/>
              </a:rPr>
              <a:t>Why is </a:t>
            </a:r>
            <a:r>
              <a:rPr lang="en-US" sz="4800" dirty="0">
                <a:solidFill>
                  <a:schemeClr val="accent2"/>
                </a:solidFill>
                <a:latin typeface="Poppins" pitchFamily="2" charset="77"/>
                <a:cs typeface="Poppins" pitchFamily="2" charset="77"/>
              </a:rPr>
              <a:t>statistical sampling </a:t>
            </a:r>
            <a:br>
              <a:rPr lang="en-US" sz="4800" dirty="0">
                <a:solidFill>
                  <a:schemeClr val="bg1"/>
                </a:solidFill>
                <a:latin typeface="Poppins" pitchFamily="2" charset="77"/>
                <a:cs typeface="Poppins" pitchFamily="2" charset="77"/>
              </a:rPr>
            </a:br>
            <a:r>
              <a:rPr lang="en-US" sz="4800" dirty="0">
                <a:solidFill>
                  <a:schemeClr val="bg1"/>
                </a:solidFill>
                <a:latin typeface="Poppins" pitchFamily="2" charset="77"/>
                <a:cs typeface="Poppins" pitchFamily="2" charset="77"/>
              </a:rPr>
              <a:t>vital?</a:t>
            </a:r>
          </a:p>
        </p:txBody>
      </p:sp>
      <p:sp>
        <p:nvSpPr>
          <p:cNvPr id="8" name="Content Placeholder 2">
            <a:extLst>
              <a:ext uri="{FF2B5EF4-FFF2-40B4-BE49-F238E27FC236}">
                <a16:creationId xmlns:a16="http://schemas.microsoft.com/office/drawing/2014/main" id="{1A2AC423-EF8D-A385-345B-0D3215E67C54}"/>
              </a:ext>
            </a:extLst>
          </p:cNvPr>
          <p:cNvSpPr>
            <a:spLocks noGrp="1"/>
          </p:cNvSpPr>
          <p:nvPr>
            <p:ph idx="1"/>
          </p:nvPr>
        </p:nvSpPr>
        <p:spPr>
          <a:xfrm>
            <a:off x="5457951" y="1498713"/>
            <a:ext cx="5409025" cy="4356029"/>
          </a:xfrm>
        </p:spPr>
        <p:txBody>
          <a:bodyPr>
            <a:normAutofit lnSpcReduction="10000"/>
          </a:bodyPr>
          <a:lstStyle/>
          <a:p>
            <a:pPr lvl="0"/>
            <a:r>
              <a:rPr lang="en-US" sz="2000" dirty="0">
                <a:latin typeface="Poppins" pitchFamily="2" charset="77"/>
                <a:cs typeface="Poppins" pitchFamily="2" charset="77"/>
              </a:rPr>
              <a:t>April 2007: IRS Issued a Tier I Directive for the R&amp;D Credit </a:t>
            </a:r>
          </a:p>
          <a:p>
            <a:pPr lvl="1"/>
            <a:r>
              <a:rPr lang="en-US" sz="2000" dirty="0">
                <a:latin typeface="Poppins" pitchFamily="2" charset="77"/>
                <a:cs typeface="Poppins" pitchFamily="2" charset="77"/>
              </a:rPr>
              <a:t>The IRS was concerned about the use of judgment samples</a:t>
            </a:r>
          </a:p>
          <a:p>
            <a:pPr lvl="1"/>
            <a:r>
              <a:rPr lang="en-US" sz="2000" dirty="0">
                <a:latin typeface="Poppins" pitchFamily="2" charset="77"/>
                <a:cs typeface="Poppins" pitchFamily="2" charset="77"/>
              </a:rPr>
              <a:t>They did not want cherry-picking of projects</a:t>
            </a:r>
          </a:p>
          <a:p>
            <a:pPr lvl="0"/>
            <a:endParaRPr lang="en-US" sz="2000" dirty="0">
              <a:latin typeface="Poppins" pitchFamily="2" charset="77"/>
              <a:cs typeface="Poppins" pitchFamily="2" charset="77"/>
            </a:endParaRPr>
          </a:p>
          <a:p>
            <a:pPr lvl="0"/>
            <a:r>
              <a:rPr lang="en-US" sz="2000" dirty="0">
                <a:latin typeface="Poppins" pitchFamily="2" charset="77"/>
                <a:cs typeface="Poppins" pitchFamily="2" charset="77"/>
              </a:rPr>
              <a:t>IRC Sec. 41(d) and Treas. Reg. Sec. 1.41-4 – Require an Analysis by “New or Improved Business Component”</a:t>
            </a:r>
          </a:p>
          <a:p>
            <a:pPr lvl="1"/>
            <a:r>
              <a:rPr lang="en-US" sz="2000" dirty="0">
                <a:latin typeface="Poppins" pitchFamily="2" charset="77"/>
                <a:cs typeface="Poppins" pitchFamily="2" charset="77"/>
              </a:rPr>
              <a:t>Rev. Proc. 2011-42: Detailing Permissible Statistical Models</a:t>
            </a:r>
          </a:p>
          <a:p>
            <a:pPr lvl="1"/>
            <a:r>
              <a:rPr lang="en-US" sz="2000" dirty="0">
                <a:latin typeface="Poppins" pitchFamily="2" charset="77"/>
                <a:cs typeface="Poppins" pitchFamily="2" charset="77"/>
              </a:rPr>
              <a:t>New Form 6765, Section G Requires a breakout by Business Component for every claim</a:t>
            </a:r>
          </a:p>
          <a:p>
            <a:pPr lvl="1"/>
            <a:endParaRPr lang="en-US" sz="2100" dirty="0"/>
          </a:p>
          <a:p>
            <a:pPr lvl="0"/>
            <a:endParaRPr lang="en-US" dirty="0"/>
          </a:p>
          <a:p>
            <a:endParaRPr lang="en-US" dirty="0"/>
          </a:p>
        </p:txBody>
      </p:sp>
    </p:spTree>
    <p:extLst>
      <p:ext uri="{BB962C8B-B14F-4D97-AF65-F5344CB8AC3E}">
        <p14:creationId xmlns:p14="http://schemas.microsoft.com/office/powerpoint/2010/main" val="9375911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3DCD9-D52F-6C8E-0D77-C104C063BB5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8A4F26F-3BF6-5B55-AF14-2D1D5547ECBC}"/>
              </a:ext>
            </a:extLst>
          </p:cNvPr>
          <p:cNvSpPr/>
          <p:nvPr/>
        </p:nvSpPr>
        <p:spPr>
          <a:xfrm>
            <a:off x="0" y="0"/>
            <a:ext cx="12192000" cy="6858000"/>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FD79EAE5-8668-2B6A-AB0C-FED45B3BBB47}"/>
              </a:ext>
            </a:extLst>
          </p:cNvPr>
          <p:cNvGrpSpPr/>
          <p:nvPr/>
        </p:nvGrpSpPr>
        <p:grpSpPr>
          <a:xfrm>
            <a:off x="3117850" y="450850"/>
            <a:ext cx="5956300" cy="5956300"/>
            <a:chOff x="3117850" y="450850"/>
            <a:chExt cx="5956300" cy="5956300"/>
          </a:xfrm>
        </p:grpSpPr>
        <p:sp>
          <p:nvSpPr>
            <p:cNvPr id="3" name="Arc 2">
              <a:extLst>
                <a:ext uri="{FF2B5EF4-FFF2-40B4-BE49-F238E27FC236}">
                  <a16:creationId xmlns:a16="http://schemas.microsoft.com/office/drawing/2014/main" id="{5479447C-AA1C-56B9-7EE8-35F7DD29E8BC}"/>
                </a:ext>
              </a:extLst>
            </p:cNvPr>
            <p:cNvSpPr/>
            <p:nvPr/>
          </p:nvSpPr>
          <p:spPr>
            <a:xfrm>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Arc 3">
              <a:extLst>
                <a:ext uri="{FF2B5EF4-FFF2-40B4-BE49-F238E27FC236}">
                  <a16:creationId xmlns:a16="http://schemas.microsoft.com/office/drawing/2014/main" id="{609214AD-6C6B-54DC-E8E4-1C40507A21C6}"/>
                </a:ext>
              </a:extLst>
            </p:cNvPr>
            <p:cNvSpPr/>
            <p:nvPr/>
          </p:nvSpPr>
          <p:spPr>
            <a:xfrm flipV="1">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descr="A white letter on a black background&#10;&#10;AI-generated content may be incorrect.">
            <a:extLst>
              <a:ext uri="{FF2B5EF4-FFF2-40B4-BE49-F238E27FC236}">
                <a16:creationId xmlns:a16="http://schemas.microsoft.com/office/drawing/2014/main" id="{F1BFB183-4120-D7A3-C62C-FA7CAE80BA9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56558" y="4615935"/>
            <a:ext cx="2278884" cy="493600"/>
          </a:xfrm>
          <a:prstGeom prst="rect">
            <a:avLst/>
          </a:prstGeom>
        </p:spPr>
      </p:pic>
      <p:sp>
        <p:nvSpPr>
          <p:cNvPr id="7" name="Title 3">
            <a:extLst>
              <a:ext uri="{FF2B5EF4-FFF2-40B4-BE49-F238E27FC236}">
                <a16:creationId xmlns:a16="http://schemas.microsoft.com/office/drawing/2014/main" id="{27A43EB7-E9BF-35DB-1246-19E53119ADF6}"/>
              </a:ext>
            </a:extLst>
          </p:cNvPr>
          <p:cNvSpPr txBox="1">
            <a:spLocks/>
          </p:cNvSpPr>
          <p:nvPr/>
        </p:nvSpPr>
        <p:spPr>
          <a:xfrm>
            <a:off x="2972346" y="750173"/>
            <a:ext cx="6247308" cy="4873558"/>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800" dirty="0">
                <a:solidFill>
                  <a:schemeClr val="bg1"/>
                </a:solidFill>
                <a:latin typeface="Poppins" pitchFamily="2" charset="77"/>
                <a:cs typeface="Poppins" pitchFamily="2" charset="77"/>
              </a:rPr>
              <a:t>The Funded Research Exclusion</a:t>
            </a:r>
          </a:p>
        </p:txBody>
      </p:sp>
      <p:sp>
        <p:nvSpPr>
          <p:cNvPr id="9" name="TextBox 8">
            <a:extLst>
              <a:ext uri="{FF2B5EF4-FFF2-40B4-BE49-F238E27FC236}">
                <a16:creationId xmlns:a16="http://schemas.microsoft.com/office/drawing/2014/main" id="{4F4BDEAB-C563-0701-15B3-D287F8CF2784}"/>
              </a:ext>
            </a:extLst>
          </p:cNvPr>
          <p:cNvSpPr txBox="1"/>
          <p:nvPr/>
        </p:nvSpPr>
        <p:spPr>
          <a:xfrm>
            <a:off x="3043518" y="1872734"/>
            <a:ext cx="6104964" cy="369332"/>
          </a:xfrm>
          <a:prstGeom prst="rect">
            <a:avLst/>
          </a:prstGeom>
          <a:noFill/>
        </p:spPr>
        <p:txBody>
          <a:bodyPr wrap="square">
            <a:spAutoFit/>
          </a:bodyPr>
          <a:lstStyle/>
          <a:p>
            <a:pPr algn="ctr"/>
            <a:r>
              <a:rPr lang="en-US" sz="1800" dirty="0">
                <a:solidFill>
                  <a:schemeClr val="accent2"/>
                </a:solidFill>
                <a:latin typeface="Poppins" pitchFamily="2" charset="77"/>
                <a:cs typeface="Poppins" pitchFamily="2" charset="77"/>
              </a:rPr>
              <a:t>The terms of the contract matter</a:t>
            </a:r>
          </a:p>
        </p:txBody>
      </p:sp>
    </p:spTree>
    <p:extLst>
      <p:ext uri="{BB962C8B-B14F-4D97-AF65-F5344CB8AC3E}">
        <p14:creationId xmlns:p14="http://schemas.microsoft.com/office/powerpoint/2010/main" val="12341081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134CF-56DA-15B0-7255-3DF47E0C53C6}"/>
            </a:ext>
          </a:extLst>
        </p:cNvPr>
        <p:cNvGrpSpPr/>
        <p:nvPr/>
      </p:nvGrpSpPr>
      <p:grpSpPr>
        <a:xfrm>
          <a:off x="0" y="0"/>
          <a:ext cx="0" cy="0"/>
          <a:chOff x="0" y="0"/>
          <a:chExt cx="0" cy="0"/>
        </a:xfrm>
      </p:grpSpPr>
      <p:sp>
        <p:nvSpPr>
          <p:cNvPr id="7" name="Freeform 6">
            <a:extLst>
              <a:ext uri="{FF2B5EF4-FFF2-40B4-BE49-F238E27FC236}">
                <a16:creationId xmlns:a16="http://schemas.microsoft.com/office/drawing/2014/main" id="{C83056D2-4EF3-1E84-76A4-E894EE3D4FEA}"/>
              </a:ext>
            </a:extLst>
          </p:cNvPr>
          <p:cNvSpPr/>
          <p:nvPr/>
        </p:nvSpPr>
        <p:spPr>
          <a:xfrm>
            <a:off x="0" y="-21335"/>
            <a:ext cx="12192000" cy="2479080"/>
          </a:xfrm>
          <a:custGeom>
            <a:avLst/>
            <a:gdLst>
              <a:gd name="csX0" fmla="*/ 0 w 11192299"/>
              <a:gd name="csY0" fmla="*/ 0 h 2479080"/>
              <a:gd name="csX1" fmla="*/ 11192299 w 11192299"/>
              <a:gd name="csY1" fmla="*/ 0 h 2479080"/>
              <a:gd name="csX2" fmla="*/ 11192299 w 11192299"/>
              <a:gd name="csY2" fmla="*/ 1442195 h 2479080"/>
              <a:gd name="csX3" fmla="*/ 9513455 w 11192299"/>
              <a:gd name="csY3" fmla="*/ 2479080 h 2479080"/>
              <a:gd name="csX4" fmla="*/ 1678844 w 11192299"/>
              <a:gd name="csY4" fmla="*/ 2479080 h 2479080"/>
              <a:gd name="csX5" fmla="*/ 0 w 11192299"/>
              <a:gd name="csY5" fmla="*/ 1442195 h 2479080"/>
              <a:gd name="csX6" fmla="*/ 0 w 11192299"/>
              <a:gd name="csY6" fmla="*/ 0 h 2479080"/>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1192299" h="2479080">
                <a:moveTo>
                  <a:pt x="0" y="0"/>
                </a:moveTo>
                <a:lnTo>
                  <a:pt x="11192299" y="0"/>
                </a:lnTo>
                <a:lnTo>
                  <a:pt x="11192299" y="1442195"/>
                </a:lnTo>
                <a:cubicBezTo>
                  <a:pt x="11192299" y="2014866"/>
                  <a:pt x="10440652" y="2479080"/>
                  <a:pt x="9513455" y="2479080"/>
                </a:cubicBezTo>
                <a:lnTo>
                  <a:pt x="1678844" y="2479080"/>
                </a:lnTo>
                <a:cubicBezTo>
                  <a:pt x="751618" y="2479080"/>
                  <a:pt x="0" y="2014866"/>
                  <a:pt x="0" y="1442195"/>
                </a:cubicBezTo>
                <a:lnTo>
                  <a:pt x="0" y="0"/>
                </a:lnTo>
                <a:close/>
              </a:path>
            </a:pathLst>
          </a:cu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0" name="Oval 49">
            <a:extLst>
              <a:ext uri="{FF2B5EF4-FFF2-40B4-BE49-F238E27FC236}">
                <a16:creationId xmlns:a16="http://schemas.microsoft.com/office/drawing/2014/main" id="{E94FAAB2-5F2B-DF79-BFB2-92CFC9DE5F1C}"/>
              </a:ext>
            </a:extLst>
          </p:cNvPr>
          <p:cNvSpPr/>
          <p:nvPr/>
        </p:nvSpPr>
        <p:spPr>
          <a:xfrm>
            <a:off x="6180724" y="3520261"/>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2" name="Oval 51">
            <a:extLst>
              <a:ext uri="{FF2B5EF4-FFF2-40B4-BE49-F238E27FC236}">
                <a16:creationId xmlns:a16="http://schemas.microsoft.com/office/drawing/2014/main" id="{0B689E72-4666-649D-A4C6-E0F8CD3B2F0D}"/>
              </a:ext>
            </a:extLst>
          </p:cNvPr>
          <p:cNvSpPr/>
          <p:nvPr/>
        </p:nvSpPr>
        <p:spPr>
          <a:xfrm>
            <a:off x="6183936" y="4235539"/>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3" name="Oval 52">
            <a:extLst>
              <a:ext uri="{FF2B5EF4-FFF2-40B4-BE49-F238E27FC236}">
                <a16:creationId xmlns:a16="http://schemas.microsoft.com/office/drawing/2014/main" id="{2E9E1EE6-1F1F-183C-9CC9-AE229BF0105B}"/>
              </a:ext>
            </a:extLst>
          </p:cNvPr>
          <p:cNvSpPr/>
          <p:nvPr/>
        </p:nvSpPr>
        <p:spPr>
          <a:xfrm>
            <a:off x="6180724" y="4957730"/>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5" name="Oval 54">
            <a:extLst>
              <a:ext uri="{FF2B5EF4-FFF2-40B4-BE49-F238E27FC236}">
                <a16:creationId xmlns:a16="http://schemas.microsoft.com/office/drawing/2014/main" id="{67EBE769-7C95-F6A6-C9F2-48828A5E672B}"/>
              </a:ext>
            </a:extLst>
          </p:cNvPr>
          <p:cNvSpPr/>
          <p:nvPr/>
        </p:nvSpPr>
        <p:spPr>
          <a:xfrm>
            <a:off x="6180718" y="5663115"/>
            <a:ext cx="376518" cy="385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2" name="Title 1">
            <a:extLst>
              <a:ext uri="{FF2B5EF4-FFF2-40B4-BE49-F238E27FC236}">
                <a16:creationId xmlns:a16="http://schemas.microsoft.com/office/drawing/2014/main" id="{7FCBF9F7-60A0-980F-E986-14C870F94321}"/>
              </a:ext>
            </a:extLst>
          </p:cNvPr>
          <p:cNvSpPr txBox="1">
            <a:spLocks/>
          </p:cNvSpPr>
          <p:nvPr/>
        </p:nvSpPr>
        <p:spPr>
          <a:xfrm>
            <a:off x="659036" y="566141"/>
            <a:ext cx="6025479" cy="48623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600"/>
              </a:spcBef>
            </a:pPr>
            <a:endParaRPr lang="en-US" sz="6000" dirty="0">
              <a:solidFill>
                <a:srgbClr val="002060"/>
              </a:solidFill>
              <a:latin typeface="Poppins" pitchFamily="2" charset="77"/>
              <a:cs typeface="Poppins" pitchFamily="2" charset="77"/>
            </a:endParaRPr>
          </a:p>
        </p:txBody>
      </p:sp>
      <p:sp>
        <p:nvSpPr>
          <p:cNvPr id="42" name="TextBox 41">
            <a:extLst>
              <a:ext uri="{FF2B5EF4-FFF2-40B4-BE49-F238E27FC236}">
                <a16:creationId xmlns:a16="http://schemas.microsoft.com/office/drawing/2014/main" id="{3408F94D-78C3-983F-5859-733886230736}"/>
              </a:ext>
            </a:extLst>
          </p:cNvPr>
          <p:cNvSpPr txBox="1"/>
          <p:nvPr/>
        </p:nvSpPr>
        <p:spPr>
          <a:xfrm>
            <a:off x="1630274" y="2558509"/>
            <a:ext cx="5088269" cy="292388"/>
          </a:xfrm>
          <a:prstGeom prst="rect">
            <a:avLst/>
          </a:prstGeom>
          <a:noFill/>
        </p:spPr>
        <p:txBody>
          <a:bodyPr wrap="square" lIns="0" tIns="0" rtlCol="0" anchor="t" anchorCtr="0">
            <a:spAutoFit/>
          </a:bodyPr>
          <a:lstStyle/>
          <a:p>
            <a:r>
              <a:rPr lang="en-ID" sz="1600" dirty="0">
                <a:latin typeface="Montserrat Medium" panose="00000600000000000000" pitchFamily="2" charset="0"/>
                <a:cs typeface="Segoe UI" panose="020B0502040204020203" pitchFamily="34" charset="0"/>
              </a:rPr>
              <a:t> </a:t>
            </a:r>
          </a:p>
        </p:txBody>
      </p:sp>
      <p:sp>
        <p:nvSpPr>
          <p:cNvPr id="45" name="TextBox 44">
            <a:extLst>
              <a:ext uri="{FF2B5EF4-FFF2-40B4-BE49-F238E27FC236}">
                <a16:creationId xmlns:a16="http://schemas.microsoft.com/office/drawing/2014/main" id="{2B59DED4-B866-A152-6B74-52A449EB59C1}"/>
              </a:ext>
            </a:extLst>
          </p:cNvPr>
          <p:cNvSpPr txBox="1"/>
          <p:nvPr/>
        </p:nvSpPr>
        <p:spPr>
          <a:xfrm>
            <a:off x="1943821" y="2840865"/>
            <a:ext cx="8617905" cy="969496"/>
          </a:xfrm>
          <a:prstGeom prst="rect">
            <a:avLst/>
          </a:prstGeom>
          <a:noFill/>
        </p:spPr>
        <p:txBody>
          <a:bodyPr wrap="square" lIns="0" tIns="0" rtlCol="0" anchor="t" anchorCtr="0">
            <a:spAutoFit/>
          </a:bodyPr>
          <a:lstStyle/>
          <a:p>
            <a:r>
              <a:rPr lang="en-ID" sz="2000" dirty="0">
                <a:latin typeface="Poppins" pitchFamily="2" charset="77"/>
                <a:cs typeface="Poppins" pitchFamily="2" charset="77"/>
              </a:rPr>
              <a:t>The IRS Wants to Ensure That There is No Double – Dipping and That Only One Company Gets The Credit for The Research Being Performed</a:t>
            </a:r>
          </a:p>
        </p:txBody>
      </p:sp>
      <p:sp>
        <p:nvSpPr>
          <p:cNvPr id="48" name="TextBox 47">
            <a:extLst>
              <a:ext uri="{FF2B5EF4-FFF2-40B4-BE49-F238E27FC236}">
                <a16:creationId xmlns:a16="http://schemas.microsoft.com/office/drawing/2014/main" id="{7AC65710-94B6-0860-4315-71386CDA0CAF}"/>
              </a:ext>
            </a:extLst>
          </p:cNvPr>
          <p:cNvSpPr txBox="1"/>
          <p:nvPr/>
        </p:nvSpPr>
        <p:spPr>
          <a:xfrm>
            <a:off x="1899648" y="4018243"/>
            <a:ext cx="8562139" cy="661720"/>
          </a:xfrm>
          <a:prstGeom prst="rect">
            <a:avLst/>
          </a:prstGeom>
          <a:noFill/>
        </p:spPr>
        <p:txBody>
          <a:bodyPr wrap="square" lIns="0" tIns="0" rtlCol="0" anchor="t" anchorCtr="0">
            <a:spAutoFit/>
          </a:bodyPr>
          <a:lstStyle/>
          <a:p>
            <a:r>
              <a:rPr lang="en-ID" sz="2000" dirty="0">
                <a:latin typeface="Poppins" pitchFamily="2" charset="77"/>
                <a:cs typeface="Poppins" pitchFamily="2" charset="77"/>
              </a:rPr>
              <a:t>If Research is Performed Under Contract, Grant or Other – Whose Research Is It?</a:t>
            </a:r>
          </a:p>
        </p:txBody>
      </p:sp>
      <p:sp>
        <p:nvSpPr>
          <p:cNvPr id="51" name="TextBox 50">
            <a:extLst>
              <a:ext uri="{FF2B5EF4-FFF2-40B4-BE49-F238E27FC236}">
                <a16:creationId xmlns:a16="http://schemas.microsoft.com/office/drawing/2014/main" id="{F4E626CB-2161-8179-C319-D58342B40DA5}"/>
              </a:ext>
            </a:extLst>
          </p:cNvPr>
          <p:cNvSpPr txBox="1"/>
          <p:nvPr/>
        </p:nvSpPr>
        <p:spPr>
          <a:xfrm>
            <a:off x="1899648" y="5162978"/>
            <a:ext cx="8562140" cy="1000274"/>
          </a:xfrm>
          <a:prstGeom prst="rect">
            <a:avLst/>
          </a:prstGeom>
          <a:noFill/>
        </p:spPr>
        <p:txBody>
          <a:bodyPr wrap="square" lIns="0" tIns="0" rtlCol="0" anchor="t" anchorCtr="0">
            <a:spAutoFit/>
          </a:bodyPr>
          <a:lstStyle/>
          <a:p>
            <a:pPr lvl="0"/>
            <a:r>
              <a:rPr lang="en-US" sz="2000" dirty="0">
                <a:latin typeface="Poppins" pitchFamily="2" charset="77"/>
                <a:cs typeface="Poppins" pitchFamily="2" charset="77"/>
              </a:rPr>
              <a:t>Treas. Regs. Sec. 1.41-4 Establish Two-Part Test: </a:t>
            </a:r>
          </a:p>
          <a:p>
            <a:pPr lvl="1"/>
            <a:r>
              <a:rPr lang="en-US" sz="2000" dirty="0">
                <a:latin typeface="Poppins" pitchFamily="2" charset="77"/>
                <a:cs typeface="Poppins" pitchFamily="2" charset="77"/>
              </a:rPr>
              <a:t>Who Bears the Economic Risk in the Event of Failure? </a:t>
            </a:r>
          </a:p>
          <a:p>
            <a:pPr lvl="1"/>
            <a:r>
              <a:rPr lang="en-US" sz="2000" dirty="0">
                <a:latin typeface="Poppins" pitchFamily="2" charset="77"/>
                <a:cs typeface="Poppins" pitchFamily="2" charset="77"/>
              </a:rPr>
              <a:t>Who Owns Substantial Rights to the Research?</a:t>
            </a:r>
          </a:p>
        </p:txBody>
      </p:sp>
      <p:sp>
        <p:nvSpPr>
          <p:cNvPr id="2" name="TextBox 1">
            <a:extLst>
              <a:ext uri="{FF2B5EF4-FFF2-40B4-BE49-F238E27FC236}">
                <a16:creationId xmlns:a16="http://schemas.microsoft.com/office/drawing/2014/main" id="{88101073-13DE-D5BD-5CC0-B4D83E816A38}"/>
              </a:ext>
            </a:extLst>
          </p:cNvPr>
          <p:cNvSpPr txBox="1"/>
          <p:nvPr/>
        </p:nvSpPr>
        <p:spPr>
          <a:xfrm>
            <a:off x="659036" y="651547"/>
            <a:ext cx="10309609" cy="1227259"/>
          </a:xfrm>
          <a:prstGeom prst="rect">
            <a:avLst/>
          </a:prstGeom>
          <a:noFill/>
        </p:spPr>
        <p:txBody>
          <a:bodyPr wrap="square" rtlCol="0">
            <a:spAutoFit/>
          </a:bodyPr>
          <a:lstStyle/>
          <a:p>
            <a:pPr algn="ctr">
              <a:lnSpc>
                <a:spcPts val="3040"/>
              </a:lnSpc>
            </a:pPr>
            <a:endParaRPr lang="en-US" sz="3600" dirty="0">
              <a:solidFill>
                <a:schemeClr val="bg1"/>
              </a:solidFill>
              <a:latin typeface="Poppins" pitchFamily="2" charset="77"/>
              <a:ea typeface="+mj-ea"/>
              <a:cs typeface="Poppins" pitchFamily="2" charset="77"/>
            </a:endParaRPr>
          </a:p>
          <a:p>
            <a:pPr algn="ctr">
              <a:lnSpc>
                <a:spcPts val="3040"/>
              </a:lnSpc>
            </a:pPr>
            <a:r>
              <a:rPr lang="en-US" sz="5400" dirty="0">
                <a:solidFill>
                  <a:srgbClr val="002060"/>
                </a:solidFill>
                <a:latin typeface="Poppins" pitchFamily="2" charset="77"/>
                <a:ea typeface="+mj-ea"/>
                <a:cs typeface="Poppins" pitchFamily="2" charset="77"/>
              </a:rPr>
              <a:t>Funded Research Exclusion</a:t>
            </a:r>
            <a:endParaRPr lang="en-ID" sz="2800" b="1" dirty="0">
              <a:solidFill>
                <a:srgbClr val="002060"/>
              </a:solidFill>
              <a:latin typeface="Poppins" pitchFamily="2" charset="77"/>
              <a:cs typeface="Poppins" pitchFamily="2" charset="77"/>
            </a:endParaRPr>
          </a:p>
          <a:p>
            <a:pPr algn="ctr">
              <a:lnSpc>
                <a:spcPts val="3040"/>
              </a:lnSpc>
            </a:pPr>
            <a:r>
              <a:rPr lang="en-US" sz="2000" dirty="0">
                <a:solidFill>
                  <a:schemeClr val="bg1"/>
                </a:solidFill>
                <a:latin typeface="Poppins" pitchFamily="2" charset="77"/>
                <a:cs typeface="Poppins" pitchFamily="2" charset="77"/>
              </a:rPr>
              <a:t>What is funding and why do we have it?</a:t>
            </a:r>
            <a:endParaRPr lang="en-ID" sz="2000" b="1" dirty="0">
              <a:solidFill>
                <a:schemeClr val="bg1"/>
              </a:solidFill>
              <a:latin typeface="Poppins" pitchFamily="2" charset="77"/>
              <a:cs typeface="Poppins" pitchFamily="2" charset="77"/>
            </a:endParaRPr>
          </a:p>
        </p:txBody>
      </p:sp>
      <p:sp>
        <p:nvSpPr>
          <p:cNvPr id="4" name="Rounded Rectangle 3">
            <a:extLst>
              <a:ext uri="{FF2B5EF4-FFF2-40B4-BE49-F238E27FC236}">
                <a16:creationId xmlns:a16="http://schemas.microsoft.com/office/drawing/2014/main" id="{6C94D762-D9C9-B1F6-BA43-9A5056570009}"/>
              </a:ext>
            </a:extLst>
          </p:cNvPr>
          <p:cNvSpPr/>
          <p:nvPr/>
        </p:nvSpPr>
        <p:spPr>
          <a:xfrm>
            <a:off x="1322319" y="3001960"/>
            <a:ext cx="442127" cy="435613"/>
          </a:xfrm>
          <a:prstGeom prst="roundRect">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a:extLst>
              <a:ext uri="{FF2B5EF4-FFF2-40B4-BE49-F238E27FC236}">
                <a16:creationId xmlns:a16="http://schemas.microsoft.com/office/drawing/2014/main" id="{1942C9A7-B3F9-3780-203A-3DB03C1560B8}"/>
              </a:ext>
            </a:extLst>
          </p:cNvPr>
          <p:cNvSpPr/>
          <p:nvPr/>
        </p:nvSpPr>
        <p:spPr>
          <a:xfrm>
            <a:off x="1322316" y="4110137"/>
            <a:ext cx="442127" cy="435613"/>
          </a:xfrm>
          <a:prstGeom prst="round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a:extLst>
              <a:ext uri="{FF2B5EF4-FFF2-40B4-BE49-F238E27FC236}">
                <a16:creationId xmlns:a16="http://schemas.microsoft.com/office/drawing/2014/main" id="{62840D84-6B4C-622B-2ED9-4B5CD69CE9B6}"/>
              </a:ext>
            </a:extLst>
          </p:cNvPr>
          <p:cNvSpPr/>
          <p:nvPr/>
        </p:nvSpPr>
        <p:spPr>
          <a:xfrm>
            <a:off x="1322317" y="5282795"/>
            <a:ext cx="442127" cy="43561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black and white logo&#10;&#10;AI-generated content may be incorrect.">
            <a:extLst>
              <a:ext uri="{FF2B5EF4-FFF2-40B4-BE49-F238E27FC236}">
                <a16:creationId xmlns:a16="http://schemas.microsoft.com/office/drawing/2014/main" id="{B11BDDAE-AE34-FB37-5E1C-98F27FF736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260894" y="6208717"/>
            <a:ext cx="1415501" cy="306594"/>
          </a:xfrm>
          <a:prstGeom prst="rect">
            <a:avLst/>
          </a:prstGeom>
        </p:spPr>
      </p:pic>
    </p:spTree>
    <p:extLst>
      <p:ext uri="{BB962C8B-B14F-4D97-AF65-F5344CB8AC3E}">
        <p14:creationId xmlns:p14="http://schemas.microsoft.com/office/powerpoint/2010/main" val="10245390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C70B27-0266-8A0B-F8B5-45280D7B921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DF632D-369B-E20E-DD1F-698A9E35708F}"/>
              </a:ext>
            </a:extLst>
          </p:cNvPr>
          <p:cNvSpPr>
            <a:spLocks noGrp="1"/>
          </p:cNvSpPr>
          <p:nvPr>
            <p:ph idx="1"/>
          </p:nvPr>
        </p:nvSpPr>
        <p:spPr>
          <a:xfrm>
            <a:off x="5290352" y="1638725"/>
            <a:ext cx="6244619" cy="4037749"/>
          </a:xfrm>
        </p:spPr>
        <p:txBody>
          <a:bodyPr>
            <a:normAutofit fontScale="25000" lnSpcReduction="20000"/>
          </a:bodyPr>
          <a:lstStyle/>
          <a:p>
            <a:pPr lvl="0"/>
            <a:r>
              <a:rPr lang="en-US" sz="7400" b="1" dirty="0">
                <a:latin typeface="Poppins" pitchFamily="2" charset="77"/>
                <a:cs typeface="Poppins" pitchFamily="2" charset="77"/>
              </a:rPr>
              <a:t>Government &amp; Defense Contracts</a:t>
            </a:r>
          </a:p>
          <a:p>
            <a:pPr lvl="1"/>
            <a:r>
              <a:rPr lang="en-US" sz="7400" dirty="0">
                <a:latin typeface="Poppins" pitchFamily="2" charset="77"/>
                <a:cs typeface="Poppins" pitchFamily="2" charset="77"/>
              </a:rPr>
              <a:t>Knowledge of Federal Acquisition Regulations (FAR) and Defense Federal Acquisition Regulations  (D-FAR) is Critical</a:t>
            </a:r>
          </a:p>
          <a:p>
            <a:pPr lvl="1"/>
            <a:endParaRPr lang="en-US" sz="7400" dirty="0">
              <a:latin typeface="Poppins" pitchFamily="2" charset="77"/>
              <a:cs typeface="Poppins" pitchFamily="2" charset="77"/>
            </a:endParaRPr>
          </a:p>
          <a:p>
            <a:r>
              <a:rPr lang="en-US" sz="7400" b="1" dirty="0">
                <a:latin typeface="Poppins" pitchFamily="2" charset="77"/>
                <a:cs typeface="Poppins" pitchFamily="2" charset="77"/>
              </a:rPr>
              <a:t>A&amp;E Contracts / AIA Contracts</a:t>
            </a:r>
          </a:p>
          <a:p>
            <a:pPr lvl="0"/>
            <a:endParaRPr lang="en-US" sz="7400" dirty="0">
              <a:latin typeface="Poppins" pitchFamily="2" charset="77"/>
              <a:cs typeface="Poppins" pitchFamily="2" charset="77"/>
            </a:endParaRPr>
          </a:p>
          <a:p>
            <a:pPr lvl="0"/>
            <a:r>
              <a:rPr lang="en-US" sz="7400" b="1" dirty="0">
                <a:latin typeface="Poppins" pitchFamily="2" charset="77"/>
                <a:cs typeface="Poppins" pitchFamily="2" charset="77"/>
              </a:rPr>
              <a:t>MSA tied to Purchase Order(s)</a:t>
            </a:r>
          </a:p>
          <a:p>
            <a:pPr lvl="1"/>
            <a:r>
              <a:rPr lang="en-US" sz="7400" dirty="0">
                <a:latin typeface="Poppins" pitchFamily="2" charset="77"/>
                <a:cs typeface="Poppins" pitchFamily="2" charset="77"/>
              </a:rPr>
              <a:t>Other Agreements/Documents Incorporated by Reference – Exhibits – Attachments</a:t>
            </a:r>
          </a:p>
          <a:p>
            <a:pPr lvl="1"/>
            <a:r>
              <a:rPr lang="en-US" sz="7400" dirty="0">
                <a:latin typeface="Poppins" pitchFamily="2" charset="77"/>
                <a:cs typeface="Poppins" pitchFamily="2" charset="77"/>
              </a:rPr>
              <a:t>Terms and Conditions - Where Are They and What is the Impact? (website/hyperlinked, MSA, exhibit, prior agreement)</a:t>
            </a:r>
          </a:p>
          <a:p>
            <a:pPr lvl="1"/>
            <a:r>
              <a:rPr lang="en-US" sz="7400" dirty="0">
                <a:latin typeface="Poppins" pitchFamily="2" charset="77"/>
                <a:cs typeface="Poppins" pitchFamily="2" charset="77"/>
              </a:rPr>
              <a:t>Choice of Law – foreign, state, local choice of law provisions matter</a:t>
            </a:r>
          </a:p>
          <a:p>
            <a:pPr lvl="1"/>
            <a:endParaRPr lang="en-US" sz="2100" dirty="0"/>
          </a:p>
          <a:p>
            <a:pPr lvl="1"/>
            <a:endParaRPr lang="en-US" sz="2100" dirty="0"/>
          </a:p>
          <a:p>
            <a:pPr lvl="0"/>
            <a:endParaRPr lang="en-US" dirty="0"/>
          </a:p>
          <a:p>
            <a:endParaRPr lang="en-US" dirty="0"/>
          </a:p>
        </p:txBody>
      </p:sp>
      <p:sp>
        <p:nvSpPr>
          <p:cNvPr id="4" name="Freeform: Shape 1">
            <a:extLst>
              <a:ext uri="{FF2B5EF4-FFF2-40B4-BE49-F238E27FC236}">
                <a16:creationId xmlns:a16="http://schemas.microsoft.com/office/drawing/2014/main" id="{4939AE0B-0ACC-F5A3-DD5E-75749896773E}"/>
              </a:ext>
            </a:extLst>
          </p:cNvPr>
          <p:cNvSpPr/>
          <p:nvPr/>
        </p:nvSpPr>
        <p:spPr>
          <a:xfrm flipH="1">
            <a:off x="-2" y="0"/>
            <a:ext cx="4915489" cy="6857143"/>
          </a:xfrm>
          <a:custGeom>
            <a:avLst/>
            <a:gdLst>
              <a:gd name="connsiteX0" fmla="*/ 1028571 w 4876079"/>
              <a:gd name="connsiteY0" fmla="*/ 0 h 6857143"/>
              <a:gd name="connsiteX1" fmla="*/ 4876080 w 4876079"/>
              <a:gd name="connsiteY1" fmla="*/ 0 h 6857143"/>
              <a:gd name="connsiteX2" fmla="*/ 4876080 w 4876079"/>
              <a:gd name="connsiteY2" fmla="*/ 0 h 6857143"/>
              <a:gd name="connsiteX3" fmla="*/ 4876080 w 4876079"/>
              <a:gd name="connsiteY3" fmla="*/ 6857143 h 6857143"/>
              <a:gd name="connsiteX4" fmla="*/ 4876080 w 4876079"/>
              <a:gd name="connsiteY4" fmla="*/ 6857143 h 6857143"/>
              <a:gd name="connsiteX5" fmla="*/ 1028571 w 4876079"/>
              <a:gd name="connsiteY5" fmla="*/ 6857143 h 6857143"/>
              <a:gd name="connsiteX6" fmla="*/ 0 w 4876079"/>
              <a:gd name="connsiteY6" fmla="*/ 5828572 h 6857143"/>
              <a:gd name="connsiteX7" fmla="*/ 0 w 4876079"/>
              <a:gd name="connsiteY7" fmla="*/ 1028571 h 6857143"/>
              <a:gd name="connsiteX8" fmla="*/ 1028571 w 4876079"/>
              <a:gd name="connsiteY8" fmla="*/ 0 h 6857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6079" h="6857143">
                <a:moveTo>
                  <a:pt x="1028571" y="0"/>
                </a:moveTo>
                <a:lnTo>
                  <a:pt x="4876080" y="0"/>
                </a:lnTo>
                <a:lnTo>
                  <a:pt x="4876080" y="0"/>
                </a:lnTo>
                <a:lnTo>
                  <a:pt x="4876080" y="6857143"/>
                </a:lnTo>
                <a:lnTo>
                  <a:pt x="4876080" y="6857143"/>
                </a:lnTo>
                <a:lnTo>
                  <a:pt x="1028571" y="6857143"/>
                </a:lnTo>
                <a:cubicBezTo>
                  <a:pt x="460492" y="6857143"/>
                  <a:pt x="0" y="6396652"/>
                  <a:pt x="0" y="5828572"/>
                </a:cubicBezTo>
                <a:lnTo>
                  <a:pt x="0" y="1028571"/>
                </a:lnTo>
                <a:cubicBezTo>
                  <a:pt x="0" y="460509"/>
                  <a:pt x="460492" y="0"/>
                  <a:pt x="1028571" y="0"/>
                </a:cubicBezTo>
                <a:close/>
              </a:path>
            </a:pathLst>
          </a:custGeom>
          <a:solidFill>
            <a:srgbClr val="002060"/>
          </a:solidFill>
          <a:ln w="3429" cap="flat">
            <a:noFill/>
            <a:prstDash val="solid"/>
            <a:miter/>
          </a:ln>
        </p:spPr>
        <p:txBody>
          <a:bodyPr rtlCol="0" anchor="ctr"/>
          <a:lstStyle/>
          <a:p>
            <a:endParaRPr lang="en-IN"/>
          </a:p>
        </p:txBody>
      </p:sp>
      <p:pic>
        <p:nvPicPr>
          <p:cNvPr id="6" name="Picture 5" descr="A white letter on a black background&#10;&#10;AI-generated content may be incorrect.">
            <a:extLst>
              <a:ext uri="{FF2B5EF4-FFF2-40B4-BE49-F238E27FC236}">
                <a16:creationId xmlns:a16="http://schemas.microsoft.com/office/drawing/2014/main" id="{3F06FABB-9A3D-15CC-08F3-FBF8053B509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2462" y="5204755"/>
            <a:ext cx="1700128" cy="368243"/>
          </a:xfrm>
          <a:prstGeom prst="rect">
            <a:avLst/>
          </a:prstGeom>
        </p:spPr>
      </p:pic>
      <p:sp>
        <p:nvSpPr>
          <p:cNvPr id="2" name="Title 1">
            <a:extLst>
              <a:ext uri="{FF2B5EF4-FFF2-40B4-BE49-F238E27FC236}">
                <a16:creationId xmlns:a16="http://schemas.microsoft.com/office/drawing/2014/main" id="{4B6E7397-2FF8-195F-2F9C-F3211119BFA3}"/>
              </a:ext>
            </a:extLst>
          </p:cNvPr>
          <p:cNvSpPr>
            <a:spLocks noGrp="1"/>
          </p:cNvSpPr>
          <p:nvPr>
            <p:ph type="title"/>
          </p:nvPr>
        </p:nvSpPr>
        <p:spPr>
          <a:xfrm>
            <a:off x="374863" y="1167006"/>
            <a:ext cx="4540624" cy="4037749"/>
          </a:xfrm>
        </p:spPr>
        <p:txBody>
          <a:bodyPr>
            <a:noAutofit/>
          </a:bodyPr>
          <a:lstStyle/>
          <a:p>
            <a:r>
              <a:rPr lang="en-US" dirty="0">
                <a:solidFill>
                  <a:schemeClr val="bg1"/>
                </a:solidFill>
                <a:latin typeface="Poppins" pitchFamily="2" charset="77"/>
                <a:cs typeface="Poppins" pitchFamily="2" charset="77"/>
              </a:rPr>
              <a:t>Common Contract</a:t>
            </a:r>
            <a:br>
              <a:rPr lang="en-US" dirty="0">
                <a:solidFill>
                  <a:schemeClr val="bg1"/>
                </a:solidFill>
                <a:latin typeface="Poppins" pitchFamily="2" charset="77"/>
                <a:cs typeface="Poppins" pitchFamily="2" charset="77"/>
              </a:rPr>
            </a:br>
            <a:r>
              <a:rPr lang="en-US" dirty="0">
                <a:solidFill>
                  <a:schemeClr val="accent2"/>
                </a:solidFill>
                <a:latin typeface="Poppins" pitchFamily="2" charset="77"/>
                <a:cs typeface="Poppins" pitchFamily="2" charset="77"/>
              </a:rPr>
              <a:t>Reviewed</a:t>
            </a:r>
            <a:r>
              <a:rPr lang="en-US" dirty="0">
                <a:solidFill>
                  <a:schemeClr val="bg1"/>
                </a:solidFill>
                <a:latin typeface="Poppins" pitchFamily="2" charset="77"/>
                <a:cs typeface="Poppins" pitchFamily="2" charset="77"/>
              </a:rPr>
              <a:t> for Potential Funding</a:t>
            </a:r>
          </a:p>
        </p:txBody>
      </p:sp>
    </p:spTree>
    <p:extLst>
      <p:ext uri="{BB962C8B-B14F-4D97-AF65-F5344CB8AC3E}">
        <p14:creationId xmlns:p14="http://schemas.microsoft.com/office/powerpoint/2010/main" val="32082273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8088F-2660-CFA0-92D0-EBD5E9877790}"/>
            </a:ext>
          </a:extLst>
        </p:cNvPr>
        <p:cNvGrpSpPr/>
        <p:nvPr/>
      </p:nvGrpSpPr>
      <p:grpSpPr>
        <a:xfrm>
          <a:off x="0" y="0"/>
          <a:ext cx="0" cy="0"/>
          <a:chOff x="0" y="0"/>
          <a:chExt cx="0" cy="0"/>
        </a:xfrm>
      </p:grpSpPr>
      <p:sp>
        <p:nvSpPr>
          <p:cNvPr id="2" name="Freeform: Shape 1">
            <a:extLst>
              <a:ext uri="{FF2B5EF4-FFF2-40B4-BE49-F238E27FC236}">
                <a16:creationId xmlns:a16="http://schemas.microsoft.com/office/drawing/2014/main" id="{CF4F537C-C948-B4F2-73BC-07565CB684F5}"/>
              </a:ext>
            </a:extLst>
          </p:cNvPr>
          <p:cNvSpPr/>
          <p:nvPr/>
        </p:nvSpPr>
        <p:spPr>
          <a:xfrm flipH="1">
            <a:off x="-2" y="0"/>
            <a:ext cx="4915489" cy="6857143"/>
          </a:xfrm>
          <a:custGeom>
            <a:avLst/>
            <a:gdLst>
              <a:gd name="connsiteX0" fmla="*/ 1028571 w 4876079"/>
              <a:gd name="connsiteY0" fmla="*/ 0 h 6857143"/>
              <a:gd name="connsiteX1" fmla="*/ 4876080 w 4876079"/>
              <a:gd name="connsiteY1" fmla="*/ 0 h 6857143"/>
              <a:gd name="connsiteX2" fmla="*/ 4876080 w 4876079"/>
              <a:gd name="connsiteY2" fmla="*/ 0 h 6857143"/>
              <a:gd name="connsiteX3" fmla="*/ 4876080 w 4876079"/>
              <a:gd name="connsiteY3" fmla="*/ 6857143 h 6857143"/>
              <a:gd name="connsiteX4" fmla="*/ 4876080 w 4876079"/>
              <a:gd name="connsiteY4" fmla="*/ 6857143 h 6857143"/>
              <a:gd name="connsiteX5" fmla="*/ 1028571 w 4876079"/>
              <a:gd name="connsiteY5" fmla="*/ 6857143 h 6857143"/>
              <a:gd name="connsiteX6" fmla="*/ 0 w 4876079"/>
              <a:gd name="connsiteY6" fmla="*/ 5828572 h 6857143"/>
              <a:gd name="connsiteX7" fmla="*/ 0 w 4876079"/>
              <a:gd name="connsiteY7" fmla="*/ 1028571 h 6857143"/>
              <a:gd name="connsiteX8" fmla="*/ 1028571 w 4876079"/>
              <a:gd name="connsiteY8" fmla="*/ 0 h 6857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76079" h="6857143">
                <a:moveTo>
                  <a:pt x="1028571" y="0"/>
                </a:moveTo>
                <a:lnTo>
                  <a:pt x="4876080" y="0"/>
                </a:lnTo>
                <a:lnTo>
                  <a:pt x="4876080" y="0"/>
                </a:lnTo>
                <a:lnTo>
                  <a:pt x="4876080" y="6857143"/>
                </a:lnTo>
                <a:lnTo>
                  <a:pt x="4876080" y="6857143"/>
                </a:lnTo>
                <a:lnTo>
                  <a:pt x="1028571" y="6857143"/>
                </a:lnTo>
                <a:cubicBezTo>
                  <a:pt x="460492" y="6857143"/>
                  <a:pt x="0" y="6396652"/>
                  <a:pt x="0" y="5828572"/>
                </a:cubicBezTo>
                <a:lnTo>
                  <a:pt x="0" y="1028571"/>
                </a:lnTo>
                <a:cubicBezTo>
                  <a:pt x="0" y="460509"/>
                  <a:pt x="460492" y="0"/>
                  <a:pt x="1028571" y="0"/>
                </a:cubicBezTo>
                <a:close/>
              </a:path>
            </a:pathLst>
          </a:custGeom>
          <a:solidFill>
            <a:srgbClr val="002060"/>
          </a:solidFill>
          <a:ln w="3429" cap="flat">
            <a:noFill/>
            <a:prstDash val="solid"/>
            <a:miter/>
          </a:ln>
        </p:spPr>
        <p:txBody>
          <a:bodyPr rtlCol="0" anchor="ctr"/>
          <a:lstStyle/>
          <a:p>
            <a:endParaRPr lang="en-IN"/>
          </a:p>
        </p:txBody>
      </p:sp>
      <p:sp>
        <p:nvSpPr>
          <p:cNvPr id="17" name="TextBox 16">
            <a:extLst>
              <a:ext uri="{FF2B5EF4-FFF2-40B4-BE49-F238E27FC236}">
                <a16:creationId xmlns:a16="http://schemas.microsoft.com/office/drawing/2014/main" id="{D6A75B63-465E-2599-7428-F4B9175B7B91}"/>
              </a:ext>
            </a:extLst>
          </p:cNvPr>
          <p:cNvSpPr txBox="1"/>
          <p:nvPr/>
        </p:nvSpPr>
        <p:spPr>
          <a:xfrm>
            <a:off x="659616" y="1526618"/>
            <a:ext cx="4601763" cy="3077766"/>
          </a:xfrm>
          <a:prstGeom prst="rect">
            <a:avLst/>
          </a:prstGeom>
          <a:noFill/>
        </p:spPr>
        <p:txBody>
          <a:bodyPr wrap="square" lIns="0" tIns="0" rIns="0" bIns="0" rtlCol="0">
            <a:spAutoFit/>
          </a:bodyPr>
          <a:lstStyle/>
          <a:p>
            <a:r>
              <a:rPr lang="en-US" sz="4000" b="1" dirty="0">
                <a:solidFill>
                  <a:schemeClr val="bg1"/>
                </a:solidFill>
                <a:latin typeface="Poppins SemiBold" pitchFamily="2" charset="77"/>
                <a:cs typeface="Poppins SemiBold" pitchFamily="2" charset="77"/>
              </a:rPr>
              <a:t>How is </a:t>
            </a:r>
          </a:p>
          <a:p>
            <a:r>
              <a:rPr lang="en-US" sz="4000" b="1" dirty="0">
                <a:solidFill>
                  <a:schemeClr val="bg1"/>
                </a:solidFill>
                <a:latin typeface="Poppins SemiBold" pitchFamily="2" charset="77"/>
                <a:cs typeface="Poppins SemiBold" pitchFamily="2" charset="77"/>
              </a:rPr>
              <a:t>the Funded </a:t>
            </a:r>
            <a:r>
              <a:rPr lang="en-US" sz="4000" b="1" dirty="0">
                <a:solidFill>
                  <a:schemeClr val="accent2"/>
                </a:solidFill>
                <a:latin typeface="Poppins SemiBold" pitchFamily="2" charset="77"/>
                <a:cs typeface="Poppins SemiBold" pitchFamily="2" charset="77"/>
              </a:rPr>
              <a:t>Research Exclusion </a:t>
            </a:r>
            <a:r>
              <a:rPr lang="en-US" sz="4000" b="1" dirty="0">
                <a:solidFill>
                  <a:schemeClr val="bg1"/>
                </a:solidFill>
                <a:latin typeface="Poppins SemiBold" pitchFamily="2" charset="77"/>
                <a:cs typeface="Poppins SemiBold" pitchFamily="2" charset="77"/>
              </a:rPr>
              <a:t>Applied?</a:t>
            </a:r>
          </a:p>
        </p:txBody>
      </p:sp>
      <p:sp>
        <p:nvSpPr>
          <p:cNvPr id="220" name="Rectangle 3">
            <a:extLst>
              <a:ext uri="{FF2B5EF4-FFF2-40B4-BE49-F238E27FC236}">
                <a16:creationId xmlns:a16="http://schemas.microsoft.com/office/drawing/2014/main" id="{718A066D-FCE4-6EA8-26CC-EDB9818B04AA}"/>
              </a:ext>
            </a:extLst>
          </p:cNvPr>
          <p:cNvSpPr txBox="1">
            <a:spLocks noChangeArrowheads="1"/>
          </p:cNvSpPr>
          <p:nvPr/>
        </p:nvSpPr>
        <p:spPr bwMode="auto">
          <a:xfrm>
            <a:off x="5261379" y="844952"/>
            <a:ext cx="6599382" cy="561040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Montserrat Medium" panose="00000600000000000000" pitchFamily="2" charset="0"/>
                <a:ea typeface="+mn-ea"/>
                <a:cs typeface="+mn-cs"/>
              </a:rPr>
              <a:t>29 Years of Court Cases Interpreting the Funding Exclusion and Clauses That Are Favorable and Not Favorable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Montserrat Medium" panose="00000600000000000000" pitchFamily="2" charset="0"/>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ontserrat Medium" panose="00000600000000000000" pitchFamily="2" charset="0"/>
                <a:ea typeface="+mn-ea"/>
                <a:cs typeface="+mn-cs"/>
              </a:rPr>
              <a:t>The Body of Law Covers Numerous Industries, But The A/E/C Cases Are Plentiful</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Montserrat Medium" panose="00000600000000000000" pitchFamily="2" charset="0"/>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ontserrat Medium" panose="00000600000000000000" pitchFamily="2" charset="0"/>
                <a:ea typeface="+mn-ea"/>
                <a:cs typeface="+mn-cs"/>
              </a:rPr>
              <a:t>The Rulings Are Unique to the Contracts and Clauses in Each Case</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Montserrat Medium" panose="00000600000000000000" pitchFamily="2" charset="0"/>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ontserrat Medium" panose="00000600000000000000" pitchFamily="2" charset="0"/>
                <a:ea typeface="+mn-ea"/>
                <a:cs typeface="+mn-cs"/>
              </a:rPr>
              <a:t>It is Critical That Practitioners Know What Clauses From What Cases Are Favorable and Those That Are Not Favorable</a:t>
            </a:r>
          </a:p>
        </p:txBody>
      </p:sp>
      <p:sp>
        <p:nvSpPr>
          <p:cNvPr id="6" name="Slide Number Placeholder 1">
            <a:extLst>
              <a:ext uri="{FF2B5EF4-FFF2-40B4-BE49-F238E27FC236}">
                <a16:creationId xmlns:a16="http://schemas.microsoft.com/office/drawing/2014/main" id="{83A13983-B7AD-7588-697C-29D196BB5E89}"/>
              </a:ext>
            </a:extLst>
          </p:cNvPr>
          <p:cNvSpPr txBox="1">
            <a:spLocks/>
          </p:cNvSpPr>
          <p:nvPr/>
        </p:nvSpPr>
        <p:spPr>
          <a:xfrm>
            <a:off x="9418320" y="627279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bg1"/>
                </a:solidFill>
                <a:latin typeface="Montserrat" panose="00000500000000000000"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8E69653-062B-49B4-A25F-DA0FA3278FEA}" type="slidenum">
              <a:rPr lang="en-IN"/>
              <a:pPr/>
              <a:t>29</a:t>
            </a:fld>
            <a:endParaRPr lang="en-IN" dirty="0"/>
          </a:p>
        </p:txBody>
      </p:sp>
      <p:pic>
        <p:nvPicPr>
          <p:cNvPr id="4" name="Picture 3" descr="A white letter on a black background&#10;&#10;AI-generated content may be incorrect.">
            <a:extLst>
              <a:ext uri="{FF2B5EF4-FFF2-40B4-BE49-F238E27FC236}">
                <a16:creationId xmlns:a16="http://schemas.microsoft.com/office/drawing/2014/main" id="{65872BD2-9FBE-1FA2-135E-22AAC7F2D58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9616" y="4977507"/>
            <a:ext cx="1700128" cy="368243"/>
          </a:xfrm>
          <a:prstGeom prst="rect">
            <a:avLst/>
          </a:prstGeom>
        </p:spPr>
      </p:pic>
    </p:spTree>
    <p:extLst>
      <p:ext uri="{BB962C8B-B14F-4D97-AF65-F5344CB8AC3E}">
        <p14:creationId xmlns:p14="http://schemas.microsoft.com/office/powerpoint/2010/main" val="2300562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7EC94-0A70-AF3E-DA9E-A28540BF5793}"/>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B12E7DC0-6B58-3F7D-3C34-E2AAD960094E}"/>
              </a:ext>
            </a:extLst>
          </p:cNvPr>
          <p:cNvSpPr/>
          <p:nvPr/>
        </p:nvSpPr>
        <p:spPr>
          <a:xfrm>
            <a:off x="0" y="1649580"/>
            <a:ext cx="12192000" cy="5192486"/>
          </a:xfrm>
          <a:prstGeom prst="rect">
            <a:avLst/>
          </a:prstGeom>
          <a:solidFill>
            <a:srgbClr val="E9F0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F126D22-8A96-7486-692F-8BE52077AA5E}"/>
              </a:ext>
            </a:extLst>
          </p:cNvPr>
          <p:cNvSpPr/>
          <p:nvPr/>
        </p:nvSpPr>
        <p:spPr>
          <a:xfrm>
            <a:off x="1814422" y="1"/>
            <a:ext cx="10377578" cy="1649580"/>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41">
            <a:extLst>
              <a:ext uri="{FF2B5EF4-FFF2-40B4-BE49-F238E27FC236}">
                <a16:creationId xmlns:a16="http://schemas.microsoft.com/office/drawing/2014/main" id="{E6C29924-34AF-C720-AB33-511D45EE7C8D}"/>
              </a:ext>
            </a:extLst>
          </p:cNvPr>
          <p:cNvSpPr/>
          <p:nvPr/>
        </p:nvSpPr>
        <p:spPr>
          <a:xfrm>
            <a:off x="0" y="0"/>
            <a:ext cx="2726871" cy="1665513"/>
          </a:xfrm>
          <a:custGeom>
            <a:avLst/>
            <a:gdLst>
              <a:gd name="connsiteX0" fmla="*/ 0 w 2547257"/>
              <a:gd name="connsiteY0" fmla="*/ 0 h 1649579"/>
              <a:gd name="connsiteX1" fmla="*/ 2272322 w 2547257"/>
              <a:gd name="connsiteY1" fmla="*/ 0 h 1649579"/>
              <a:gd name="connsiteX2" fmla="*/ 2547257 w 2547257"/>
              <a:gd name="connsiteY2" fmla="*/ 274935 h 1649579"/>
              <a:gd name="connsiteX3" fmla="*/ 2547257 w 2547257"/>
              <a:gd name="connsiteY3" fmla="*/ 1374644 h 1649579"/>
              <a:gd name="connsiteX4" fmla="*/ 2272322 w 2547257"/>
              <a:gd name="connsiteY4" fmla="*/ 1649579 h 1649579"/>
              <a:gd name="connsiteX5" fmla="*/ 0 w 2547257"/>
              <a:gd name="connsiteY5" fmla="*/ 1649579 h 1649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7257" h="1649579">
                <a:moveTo>
                  <a:pt x="0" y="0"/>
                </a:moveTo>
                <a:lnTo>
                  <a:pt x="2272322" y="0"/>
                </a:lnTo>
                <a:cubicBezTo>
                  <a:pt x="2424164" y="0"/>
                  <a:pt x="2547257" y="123093"/>
                  <a:pt x="2547257" y="274935"/>
                </a:cubicBezTo>
                <a:lnTo>
                  <a:pt x="2547257" y="1374644"/>
                </a:lnTo>
                <a:cubicBezTo>
                  <a:pt x="2547257" y="1526486"/>
                  <a:pt x="2424164" y="1649579"/>
                  <a:pt x="2272322" y="1649579"/>
                </a:cubicBezTo>
                <a:lnTo>
                  <a:pt x="0" y="1649579"/>
                </a:lnTo>
                <a:close/>
              </a:path>
            </a:pathLst>
          </a:cu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1C7E2497-02BC-9BAB-E600-314A2B21514B}"/>
              </a:ext>
            </a:extLst>
          </p:cNvPr>
          <p:cNvSpPr txBox="1">
            <a:spLocks/>
          </p:cNvSpPr>
          <p:nvPr/>
        </p:nvSpPr>
        <p:spPr>
          <a:xfrm>
            <a:off x="2586365" y="683728"/>
            <a:ext cx="9605635" cy="561997"/>
          </a:xfrm>
          <a:prstGeom prst="rect">
            <a:avLst/>
          </a:prstGeom>
        </p:spPr>
        <p:txBody>
          <a:bodyPr>
            <a:normAutofit fontScale="6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chemeClr val="bg1"/>
                </a:solidFill>
                <a:latin typeface="Poppins SemiBold" pitchFamily="2" charset="77"/>
                <a:cs typeface="Poppins SemiBold" pitchFamily="2" charset="77"/>
              </a:rPr>
              <a:t>Questions Every A/E/C Client Should Be Asking</a:t>
            </a:r>
          </a:p>
        </p:txBody>
      </p:sp>
      <p:sp>
        <p:nvSpPr>
          <p:cNvPr id="6" name="Content Placeholder 4">
            <a:extLst>
              <a:ext uri="{FF2B5EF4-FFF2-40B4-BE49-F238E27FC236}">
                <a16:creationId xmlns:a16="http://schemas.microsoft.com/office/drawing/2014/main" id="{F5902B4E-B540-3C98-4292-B318D66187E9}"/>
              </a:ext>
            </a:extLst>
          </p:cNvPr>
          <p:cNvSpPr txBox="1">
            <a:spLocks/>
          </p:cNvSpPr>
          <p:nvPr/>
        </p:nvSpPr>
        <p:spPr>
          <a:xfrm>
            <a:off x="297286" y="2086088"/>
            <a:ext cx="5222449" cy="344859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u="sng" dirty="0">
                <a:latin typeface="Poppins" pitchFamily="2" charset="77"/>
                <a:cs typeface="Poppins" pitchFamily="2" charset="77"/>
              </a:rPr>
              <a:t>Statistical Sampling</a:t>
            </a:r>
            <a:endParaRPr lang="en-US" sz="2200" dirty="0">
              <a:latin typeface="Poppins" pitchFamily="2" charset="77"/>
              <a:cs typeface="Poppins" pitchFamily="2" charset="77"/>
            </a:endParaRPr>
          </a:p>
          <a:p>
            <a:pPr lvl="1"/>
            <a:r>
              <a:rPr lang="en-US" sz="2200" dirty="0">
                <a:latin typeface="Poppins" pitchFamily="2" charset="77"/>
                <a:cs typeface="Poppins" pitchFamily="2" charset="77"/>
              </a:rPr>
              <a:t>What type(s) of samples is forming the framework for my study? </a:t>
            </a:r>
          </a:p>
          <a:p>
            <a:pPr lvl="1"/>
            <a:endParaRPr lang="en-US" sz="2200" dirty="0">
              <a:latin typeface="Poppins" pitchFamily="2" charset="77"/>
              <a:cs typeface="Poppins" pitchFamily="2" charset="77"/>
            </a:endParaRPr>
          </a:p>
          <a:p>
            <a:pPr lvl="1"/>
            <a:r>
              <a:rPr lang="en-US" sz="2200" dirty="0">
                <a:latin typeface="Poppins" pitchFamily="2" charset="77"/>
                <a:cs typeface="Poppins" pitchFamily="2" charset="77"/>
              </a:rPr>
              <a:t>How many samples are being utilized? </a:t>
            </a:r>
          </a:p>
          <a:p>
            <a:pPr lvl="1"/>
            <a:endParaRPr lang="en-US" sz="2200" dirty="0">
              <a:latin typeface="Poppins" pitchFamily="2" charset="77"/>
              <a:cs typeface="Poppins" pitchFamily="2" charset="77"/>
            </a:endParaRPr>
          </a:p>
          <a:p>
            <a:pPr lvl="1"/>
            <a:r>
              <a:rPr lang="en-US" sz="2200" dirty="0">
                <a:latin typeface="Poppins" pitchFamily="2" charset="77"/>
                <a:cs typeface="Poppins" pitchFamily="2" charset="77"/>
              </a:rPr>
              <a:t>Is a degreed statistician performing my sample analysis?</a:t>
            </a:r>
          </a:p>
          <a:p>
            <a:pPr lvl="1"/>
            <a:endParaRPr lang="en-US" dirty="0"/>
          </a:p>
        </p:txBody>
      </p:sp>
      <p:sp>
        <p:nvSpPr>
          <p:cNvPr id="7" name="Content Placeholder 1">
            <a:extLst>
              <a:ext uri="{FF2B5EF4-FFF2-40B4-BE49-F238E27FC236}">
                <a16:creationId xmlns:a16="http://schemas.microsoft.com/office/drawing/2014/main" id="{D287D32D-E358-7F6C-41BB-F535100E8CFE}"/>
              </a:ext>
            </a:extLst>
          </p:cNvPr>
          <p:cNvSpPr txBox="1">
            <a:spLocks/>
          </p:cNvSpPr>
          <p:nvPr/>
        </p:nvSpPr>
        <p:spPr>
          <a:xfrm>
            <a:off x="6041045" y="2086088"/>
            <a:ext cx="562964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u="sng" dirty="0">
                <a:latin typeface="Poppins" pitchFamily="2" charset="77"/>
                <a:cs typeface="Poppins" pitchFamily="2" charset="77"/>
              </a:rPr>
              <a:t>Funded Research Analysis</a:t>
            </a:r>
            <a:r>
              <a:rPr lang="en-US" sz="2000" dirty="0">
                <a:latin typeface="Poppins" pitchFamily="2" charset="77"/>
                <a:cs typeface="Poppins" pitchFamily="2" charset="77"/>
              </a:rPr>
              <a:t> </a:t>
            </a:r>
          </a:p>
          <a:p>
            <a:pPr lvl="1"/>
            <a:r>
              <a:rPr lang="en-US" sz="2000" dirty="0">
                <a:latin typeface="Poppins" pitchFamily="2" charset="77"/>
                <a:cs typeface="Poppins" pitchFamily="2" charset="77"/>
              </a:rPr>
              <a:t>How is the vast body of case law governing the funded research exclusion being applied to my study?</a:t>
            </a:r>
          </a:p>
          <a:p>
            <a:pPr lvl="1"/>
            <a:endParaRPr lang="en-US" sz="2000" dirty="0">
              <a:latin typeface="Poppins" pitchFamily="2" charset="77"/>
              <a:cs typeface="Poppins" pitchFamily="2" charset="77"/>
            </a:endParaRPr>
          </a:p>
          <a:p>
            <a:pPr lvl="1"/>
            <a:r>
              <a:rPr lang="en-US" sz="2000" dirty="0">
                <a:latin typeface="Poppins" pitchFamily="2" charset="77"/>
                <a:cs typeface="Poppins" pitchFamily="2" charset="77"/>
              </a:rPr>
              <a:t>Are licensed attorneys with a specialty in A/E/C contractual agreements performing the analysis?</a:t>
            </a:r>
          </a:p>
          <a:p>
            <a:endParaRPr lang="en-US" sz="2000" u="sng" dirty="0">
              <a:latin typeface="Poppins" pitchFamily="2" charset="77"/>
              <a:cs typeface="Poppins" pitchFamily="2" charset="77"/>
            </a:endParaRPr>
          </a:p>
          <a:p>
            <a:r>
              <a:rPr lang="en-US" sz="2000" u="sng" dirty="0">
                <a:latin typeface="Poppins" pitchFamily="2" charset="77"/>
                <a:cs typeface="Poppins" pitchFamily="2" charset="77"/>
              </a:rPr>
              <a:t>The Routine Engineering</a:t>
            </a:r>
            <a:r>
              <a:rPr lang="en-US" sz="2000" dirty="0">
                <a:latin typeface="Poppins" pitchFamily="2" charset="77"/>
                <a:cs typeface="Poppins" pitchFamily="2" charset="77"/>
              </a:rPr>
              <a:t> Analysis</a:t>
            </a:r>
          </a:p>
          <a:p>
            <a:pPr lvl="1"/>
            <a:r>
              <a:rPr lang="en-US" sz="2000" dirty="0">
                <a:latin typeface="Poppins" pitchFamily="2" charset="77"/>
                <a:cs typeface="Poppins" pitchFamily="2" charset="77"/>
              </a:rPr>
              <a:t>How is the “routine engineering” arguments from the IRS being addressed by my R&amp;D provider?</a:t>
            </a:r>
          </a:p>
          <a:p>
            <a:pPr algn="just"/>
            <a:endParaRPr lang="en-US" sz="2000" b="1" dirty="0"/>
          </a:p>
        </p:txBody>
      </p:sp>
      <p:pic>
        <p:nvPicPr>
          <p:cNvPr id="8" name="Picture 7" descr="A white letter on a black background&#10;&#10;AI-generated content may be incorrect.">
            <a:extLst>
              <a:ext uri="{FF2B5EF4-FFF2-40B4-BE49-F238E27FC236}">
                <a16:creationId xmlns:a16="http://schemas.microsoft.com/office/drawing/2014/main" id="{9C7AD5F9-D610-3C4B-BF17-319E3C22E72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6519" y="648634"/>
            <a:ext cx="1700128" cy="368243"/>
          </a:xfrm>
          <a:prstGeom prst="rect">
            <a:avLst/>
          </a:prstGeom>
        </p:spPr>
      </p:pic>
    </p:spTree>
    <p:extLst>
      <p:ext uri="{BB962C8B-B14F-4D97-AF65-F5344CB8AC3E}">
        <p14:creationId xmlns:p14="http://schemas.microsoft.com/office/powerpoint/2010/main" val="11576518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61045-6885-20B1-9FC0-4F6030CD84B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75D11D2-CD17-39F7-E648-7CC890D90CF4}"/>
              </a:ext>
            </a:extLst>
          </p:cNvPr>
          <p:cNvSpPr/>
          <p:nvPr/>
        </p:nvSpPr>
        <p:spPr>
          <a:xfrm>
            <a:off x="0" y="-1"/>
            <a:ext cx="12192000" cy="1690235"/>
          </a:xfrm>
          <a:prstGeom prst="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B7CB105-3F06-3742-3CB9-660E48E2C233}"/>
              </a:ext>
            </a:extLst>
          </p:cNvPr>
          <p:cNvSpPr/>
          <p:nvPr/>
        </p:nvSpPr>
        <p:spPr>
          <a:xfrm>
            <a:off x="0" y="1665514"/>
            <a:ext cx="12192000" cy="519248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8F403728-42D9-2BC3-E3D5-8B074AA2DA01}"/>
              </a:ext>
            </a:extLst>
          </p:cNvPr>
          <p:cNvSpPr txBox="1"/>
          <p:nvPr/>
        </p:nvSpPr>
        <p:spPr>
          <a:xfrm>
            <a:off x="3206551" y="408214"/>
            <a:ext cx="7248469" cy="931024"/>
          </a:xfrm>
          <a:prstGeom prst="rect">
            <a:avLst/>
          </a:prstGeom>
          <a:noFill/>
        </p:spPr>
        <p:txBody>
          <a:bodyPr wrap="square" rtlCol="0">
            <a:spAutoFit/>
          </a:bodyPr>
          <a:lstStyle/>
          <a:p>
            <a:pPr>
              <a:lnSpc>
                <a:spcPts val="6820"/>
              </a:lnSpc>
            </a:pPr>
            <a:r>
              <a:rPr lang="en-US" sz="4800" b="1" dirty="0">
                <a:solidFill>
                  <a:schemeClr val="bg1"/>
                </a:solidFill>
                <a:latin typeface="Poppins SemiBold" pitchFamily="2" charset="77"/>
                <a:cs typeface="Poppins SemiBold" pitchFamily="2" charset="77"/>
              </a:rPr>
              <a:t>A/E/C Clients</a:t>
            </a:r>
          </a:p>
        </p:txBody>
      </p:sp>
      <p:sp>
        <p:nvSpPr>
          <p:cNvPr id="42" name="Freeform 41">
            <a:extLst>
              <a:ext uri="{FF2B5EF4-FFF2-40B4-BE49-F238E27FC236}">
                <a16:creationId xmlns:a16="http://schemas.microsoft.com/office/drawing/2014/main" id="{E51C1DC7-3E8A-47C0-22AC-7A16E7E5DB12}"/>
              </a:ext>
            </a:extLst>
          </p:cNvPr>
          <p:cNvSpPr/>
          <p:nvPr/>
        </p:nvSpPr>
        <p:spPr>
          <a:xfrm>
            <a:off x="0" y="0"/>
            <a:ext cx="2726871" cy="1665513"/>
          </a:xfrm>
          <a:custGeom>
            <a:avLst/>
            <a:gdLst>
              <a:gd name="connsiteX0" fmla="*/ 0 w 2547257"/>
              <a:gd name="connsiteY0" fmla="*/ 0 h 1649579"/>
              <a:gd name="connsiteX1" fmla="*/ 2272322 w 2547257"/>
              <a:gd name="connsiteY1" fmla="*/ 0 h 1649579"/>
              <a:gd name="connsiteX2" fmla="*/ 2547257 w 2547257"/>
              <a:gd name="connsiteY2" fmla="*/ 274935 h 1649579"/>
              <a:gd name="connsiteX3" fmla="*/ 2547257 w 2547257"/>
              <a:gd name="connsiteY3" fmla="*/ 1374644 h 1649579"/>
              <a:gd name="connsiteX4" fmla="*/ 2272322 w 2547257"/>
              <a:gd name="connsiteY4" fmla="*/ 1649579 h 1649579"/>
              <a:gd name="connsiteX5" fmla="*/ 0 w 2547257"/>
              <a:gd name="connsiteY5" fmla="*/ 1649579 h 1649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7257" h="1649579">
                <a:moveTo>
                  <a:pt x="0" y="0"/>
                </a:moveTo>
                <a:lnTo>
                  <a:pt x="2272322" y="0"/>
                </a:lnTo>
                <a:cubicBezTo>
                  <a:pt x="2424164" y="0"/>
                  <a:pt x="2547257" y="123093"/>
                  <a:pt x="2547257" y="274935"/>
                </a:cubicBezTo>
                <a:lnTo>
                  <a:pt x="2547257" y="1374644"/>
                </a:lnTo>
                <a:cubicBezTo>
                  <a:pt x="2547257" y="1526486"/>
                  <a:pt x="2424164" y="1649579"/>
                  <a:pt x="2272322" y="1649579"/>
                </a:cubicBezTo>
                <a:lnTo>
                  <a:pt x="0" y="1649579"/>
                </a:lnTo>
                <a:close/>
              </a:path>
            </a:pathLst>
          </a:cu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Content Placeholder 4">
            <a:extLst>
              <a:ext uri="{FF2B5EF4-FFF2-40B4-BE49-F238E27FC236}">
                <a16:creationId xmlns:a16="http://schemas.microsoft.com/office/drawing/2014/main" id="{9F8D5AFF-5E90-D049-670B-4E850B2044DA}"/>
              </a:ext>
            </a:extLst>
          </p:cNvPr>
          <p:cNvSpPr txBox="1">
            <a:spLocks/>
          </p:cNvSpPr>
          <p:nvPr/>
        </p:nvSpPr>
        <p:spPr>
          <a:xfrm>
            <a:off x="268044" y="2098448"/>
            <a:ext cx="5181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err="1">
                <a:latin typeface="Poppins" pitchFamily="2" charset="77"/>
                <a:cs typeface="Poppins" pitchFamily="2" charset="77"/>
              </a:rPr>
              <a:t>alliantgroup</a:t>
            </a:r>
            <a:r>
              <a:rPr lang="en-US" sz="2400" b="1" dirty="0">
                <a:latin typeface="Poppins" pitchFamily="2" charset="77"/>
                <a:cs typeface="Poppins" pitchFamily="2" charset="77"/>
              </a:rPr>
              <a:t> Clients</a:t>
            </a:r>
          </a:p>
          <a:p>
            <a:r>
              <a:rPr lang="en-US" dirty="0">
                <a:latin typeface="Poppins" pitchFamily="2" charset="77"/>
                <a:cs typeface="Poppins" pitchFamily="2" charset="77"/>
              </a:rPr>
              <a:t>Over 18,000 R&amp;D studies completed for AEC clients</a:t>
            </a:r>
          </a:p>
          <a:p>
            <a:endParaRPr lang="en-US" dirty="0">
              <a:latin typeface="Poppins" pitchFamily="2" charset="77"/>
              <a:cs typeface="Poppins" pitchFamily="2" charset="77"/>
            </a:endParaRPr>
          </a:p>
          <a:p>
            <a:r>
              <a:rPr lang="en-US" dirty="0">
                <a:latin typeface="Poppins" pitchFamily="2" charset="77"/>
                <a:cs typeface="Poppins" pitchFamily="2" charset="77"/>
              </a:rPr>
              <a:t>Over $4 Billion in credits delivered</a:t>
            </a:r>
          </a:p>
          <a:p>
            <a:pPr marL="0" indent="0">
              <a:buFont typeface="Arial" panose="020B0604020202020204" pitchFamily="34" charset="0"/>
              <a:buNone/>
            </a:pPr>
            <a:endParaRPr lang="en-US" dirty="0"/>
          </a:p>
        </p:txBody>
      </p:sp>
      <p:sp>
        <p:nvSpPr>
          <p:cNvPr id="3" name="Content Placeholder 1">
            <a:extLst>
              <a:ext uri="{FF2B5EF4-FFF2-40B4-BE49-F238E27FC236}">
                <a16:creationId xmlns:a16="http://schemas.microsoft.com/office/drawing/2014/main" id="{AAAF96E4-B98C-38B1-4A5A-D177DBC15A71}"/>
              </a:ext>
            </a:extLst>
          </p:cNvPr>
          <p:cNvSpPr txBox="1">
            <a:spLocks/>
          </p:cNvSpPr>
          <p:nvPr/>
        </p:nvSpPr>
        <p:spPr>
          <a:xfrm>
            <a:off x="6043108" y="2098448"/>
            <a:ext cx="5439784"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600" b="1" dirty="0">
                <a:latin typeface="Poppins" pitchFamily="2" charset="77"/>
                <a:cs typeface="Poppins" pitchFamily="2" charset="77"/>
              </a:rPr>
              <a:t>The </a:t>
            </a:r>
            <a:r>
              <a:rPr lang="en-US" sz="2600" b="1" dirty="0" err="1">
                <a:latin typeface="Poppins" pitchFamily="2" charset="77"/>
                <a:cs typeface="Poppins" pitchFamily="2" charset="77"/>
              </a:rPr>
              <a:t>alliantgroup</a:t>
            </a:r>
            <a:r>
              <a:rPr lang="en-US" sz="2600" b="1" dirty="0">
                <a:latin typeface="Poppins" pitchFamily="2" charset="77"/>
                <a:cs typeface="Poppins" pitchFamily="2" charset="77"/>
              </a:rPr>
              <a:t> A/E/C Team</a:t>
            </a:r>
          </a:p>
          <a:p>
            <a:r>
              <a:rPr lang="en-US" dirty="0">
                <a:latin typeface="Poppins" pitchFamily="2" charset="77"/>
                <a:cs typeface="Poppins" pitchFamily="2" charset="77"/>
              </a:rPr>
              <a:t>Where technical expertise intersects with legal expertise:</a:t>
            </a:r>
          </a:p>
          <a:p>
            <a:pPr lvl="1"/>
            <a:r>
              <a:rPr lang="en-US" dirty="0">
                <a:latin typeface="Poppins" pitchFamily="2" charset="77"/>
                <a:cs typeface="Poppins" pitchFamily="2" charset="77"/>
              </a:rPr>
              <a:t>100+ engineers</a:t>
            </a:r>
          </a:p>
          <a:p>
            <a:pPr lvl="2"/>
            <a:r>
              <a:rPr lang="en-US" dirty="0">
                <a:latin typeface="Poppins" pitchFamily="2" charset="77"/>
                <a:cs typeface="Poppins" pitchFamily="2" charset="77"/>
              </a:rPr>
              <a:t>22 licensed professional engineers covering every state</a:t>
            </a:r>
          </a:p>
          <a:p>
            <a:pPr lvl="1"/>
            <a:r>
              <a:rPr lang="en-US" dirty="0">
                <a:latin typeface="Poppins" pitchFamily="2" charset="77"/>
                <a:cs typeface="Poppins" pitchFamily="2" charset="77"/>
              </a:rPr>
              <a:t>20+ data scientists and degreed statisticians</a:t>
            </a:r>
          </a:p>
          <a:p>
            <a:pPr lvl="1"/>
            <a:endParaRPr lang="en-US" dirty="0">
              <a:latin typeface="Poppins" pitchFamily="2" charset="77"/>
              <a:cs typeface="Poppins" pitchFamily="2" charset="77"/>
            </a:endParaRPr>
          </a:p>
          <a:p>
            <a:pPr lvl="1"/>
            <a:r>
              <a:rPr lang="en-US" dirty="0">
                <a:latin typeface="Poppins" pitchFamily="2" charset="77"/>
                <a:cs typeface="Poppins" pitchFamily="2" charset="77"/>
              </a:rPr>
              <a:t>~200 licensed attorneys specializing in the R&amp;D tax credit and A/E/C contracts</a:t>
            </a:r>
          </a:p>
          <a:p>
            <a:pPr lvl="1"/>
            <a:endParaRPr lang="en-US" dirty="0"/>
          </a:p>
          <a:p>
            <a:endParaRPr lang="en-US" dirty="0"/>
          </a:p>
        </p:txBody>
      </p:sp>
      <p:pic>
        <p:nvPicPr>
          <p:cNvPr id="4" name="Picture 3" descr="A white letter on a black background&#10;&#10;AI-generated content may be incorrect.">
            <a:extLst>
              <a:ext uri="{FF2B5EF4-FFF2-40B4-BE49-F238E27FC236}">
                <a16:creationId xmlns:a16="http://schemas.microsoft.com/office/drawing/2014/main" id="{D22B31A2-256C-D742-A108-74E74FAA904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6519" y="648634"/>
            <a:ext cx="1700128" cy="368243"/>
          </a:xfrm>
          <a:prstGeom prst="rect">
            <a:avLst/>
          </a:prstGeom>
        </p:spPr>
      </p:pic>
    </p:spTree>
    <p:extLst>
      <p:ext uri="{BB962C8B-B14F-4D97-AF65-F5344CB8AC3E}">
        <p14:creationId xmlns:p14="http://schemas.microsoft.com/office/powerpoint/2010/main" val="8338523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7F798-B8C3-2812-67D7-A112A3B12FBA}"/>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2FC2E74A-C227-FC89-F94C-44C60576952C}"/>
              </a:ext>
            </a:extLst>
          </p:cNvPr>
          <p:cNvSpPr/>
          <p:nvPr/>
        </p:nvSpPr>
        <p:spPr>
          <a:xfrm>
            <a:off x="0" y="0"/>
            <a:ext cx="12192000" cy="6858000"/>
          </a:xfrm>
          <a:prstGeom prst="rect">
            <a:avLst/>
          </a:prstGeom>
          <a:solidFill>
            <a:srgbClr val="002060"/>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b="1" dirty="0">
                <a:latin typeface="Poppins SemiBold" pitchFamily="2" charset="77"/>
                <a:cs typeface="Poppins SemiBold" pitchFamily="2" charset="77"/>
              </a:rPr>
              <a:t>Case Studies</a:t>
            </a:r>
          </a:p>
        </p:txBody>
      </p:sp>
      <p:grpSp>
        <p:nvGrpSpPr>
          <p:cNvPr id="2" name="Group 1">
            <a:extLst>
              <a:ext uri="{FF2B5EF4-FFF2-40B4-BE49-F238E27FC236}">
                <a16:creationId xmlns:a16="http://schemas.microsoft.com/office/drawing/2014/main" id="{FC394BF5-D6D6-92B1-E9CC-D90A004A98CF}"/>
              </a:ext>
            </a:extLst>
          </p:cNvPr>
          <p:cNvGrpSpPr/>
          <p:nvPr/>
        </p:nvGrpSpPr>
        <p:grpSpPr>
          <a:xfrm>
            <a:off x="3117850" y="450850"/>
            <a:ext cx="5956300" cy="5956300"/>
            <a:chOff x="3117850" y="450850"/>
            <a:chExt cx="5956300" cy="5956300"/>
          </a:xfrm>
        </p:grpSpPr>
        <p:sp>
          <p:nvSpPr>
            <p:cNvPr id="3" name="Arc 2">
              <a:extLst>
                <a:ext uri="{FF2B5EF4-FFF2-40B4-BE49-F238E27FC236}">
                  <a16:creationId xmlns:a16="http://schemas.microsoft.com/office/drawing/2014/main" id="{66BBD491-7235-7837-5739-E2177A3CF4BD}"/>
                </a:ext>
              </a:extLst>
            </p:cNvPr>
            <p:cNvSpPr/>
            <p:nvPr/>
          </p:nvSpPr>
          <p:spPr>
            <a:xfrm>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Arc 3">
              <a:extLst>
                <a:ext uri="{FF2B5EF4-FFF2-40B4-BE49-F238E27FC236}">
                  <a16:creationId xmlns:a16="http://schemas.microsoft.com/office/drawing/2014/main" id="{927D5E0D-E1BA-D95B-C22D-E95CFAC6BAD1}"/>
                </a:ext>
              </a:extLst>
            </p:cNvPr>
            <p:cNvSpPr/>
            <p:nvPr/>
          </p:nvSpPr>
          <p:spPr>
            <a:xfrm flipV="1">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Box 9">
            <a:extLst>
              <a:ext uri="{FF2B5EF4-FFF2-40B4-BE49-F238E27FC236}">
                <a16:creationId xmlns:a16="http://schemas.microsoft.com/office/drawing/2014/main" id="{7566B2CB-E566-AEE8-4F2A-9F8920F55D16}"/>
              </a:ext>
            </a:extLst>
          </p:cNvPr>
          <p:cNvSpPr txBox="1"/>
          <p:nvPr/>
        </p:nvSpPr>
        <p:spPr>
          <a:xfrm>
            <a:off x="3061955" y="3066305"/>
            <a:ext cx="6068089" cy="418063"/>
          </a:xfrm>
          <a:prstGeom prst="rect">
            <a:avLst/>
          </a:prstGeom>
        </p:spPr>
        <p:txBody>
          <a:bodyPr wrap="square" lIns="0" tIns="0" rIns="0" bIns="0" rtlCol="0" anchor="t">
            <a:spAutoFit/>
          </a:bodyPr>
          <a:lstStyle/>
          <a:p>
            <a:pPr algn="ctr">
              <a:lnSpc>
                <a:spcPct val="150000"/>
              </a:lnSpc>
            </a:pPr>
            <a:r>
              <a:rPr lang="en-US" sz="2000" dirty="0">
                <a:solidFill>
                  <a:schemeClr val="bg1"/>
                </a:solidFill>
                <a:latin typeface="Poppins" panose="00000500000000000000" pitchFamily="2" charset="0"/>
                <a:ea typeface="Open Sauce"/>
                <a:cs typeface="Poppins" panose="00000500000000000000" pitchFamily="2" charset="0"/>
                <a:sym typeface="Open Sauce"/>
              </a:rPr>
              <a:t> </a:t>
            </a:r>
          </a:p>
        </p:txBody>
      </p:sp>
      <p:pic>
        <p:nvPicPr>
          <p:cNvPr id="10" name="Picture 9" descr="A close-up of a logo&#10;&#10;Description automatically generated">
            <a:extLst>
              <a:ext uri="{FF2B5EF4-FFF2-40B4-BE49-F238E27FC236}">
                <a16:creationId xmlns:a16="http://schemas.microsoft.com/office/drawing/2014/main" id="{CD53AFCE-91F1-5898-DBD7-412407A3A90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56217" y="5729690"/>
            <a:ext cx="1561211" cy="879728"/>
          </a:xfrm>
          <a:prstGeom prst="rect">
            <a:avLst/>
          </a:prstGeom>
        </p:spPr>
      </p:pic>
      <p:pic>
        <p:nvPicPr>
          <p:cNvPr id="11" name="Picture 10" descr="A close-up of a logo&#10;&#10;Description automatically generated">
            <a:extLst>
              <a:ext uri="{FF2B5EF4-FFF2-40B4-BE49-F238E27FC236}">
                <a16:creationId xmlns:a16="http://schemas.microsoft.com/office/drawing/2014/main" id="{9FF32243-DC4B-47B1-5380-1CF8ACD6DF9A}"/>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3260645" y="5729690"/>
            <a:ext cx="637885" cy="854882"/>
          </a:xfrm>
          <a:prstGeom prst="rect">
            <a:avLst/>
          </a:prstGeom>
        </p:spPr>
      </p:pic>
      <p:pic>
        <p:nvPicPr>
          <p:cNvPr id="13" name="Picture 12" descr="A black background with white text&#10;&#10;AI-generated content may be incorrect.">
            <a:extLst>
              <a:ext uri="{FF2B5EF4-FFF2-40B4-BE49-F238E27FC236}">
                <a16:creationId xmlns:a16="http://schemas.microsoft.com/office/drawing/2014/main" id="{E102317C-86ED-BDE6-BEC1-7BC8F4F384A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72638" y="5923876"/>
            <a:ext cx="865267" cy="446951"/>
          </a:xfrm>
          <a:prstGeom prst="rect">
            <a:avLst/>
          </a:prstGeom>
        </p:spPr>
      </p:pic>
      <p:pic>
        <p:nvPicPr>
          <p:cNvPr id="15" name="Picture 14" descr="A black background with white text&#10;&#10;AI-generated content may be incorrect.">
            <a:extLst>
              <a:ext uri="{FF2B5EF4-FFF2-40B4-BE49-F238E27FC236}">
                <a16:creationId xmlns:a16="http://schemas.microsoft.com/office/drawing/2014/main" id="{5C93E47D-940B-34A4-B933-DF5FCC474A0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74150" y="5904789"/>
            <a:ext cx="960492" cy="394048"/>
          </a:xfrm>
          <a:prstGeom prst="rect">
            <a:avLst/>
          </a:prstGeom>
        </p:spPr>
      </p:pic>
      <p:pic>
        <p:nvPicPr>
          <p:cNvPr id="7" name="Picture 6" descr="A white letter on a black background&#10;&#10;AI-generated content may be incorrect.">
            <a:extLst>
              <a:ext uri="{FF2B5EF4-FFF2-40B4-BE49-F238E27FC236}">
                <a16:creationId xmlns:a16="http://schemas.microsoft.com/office/drawing/2014/main" id="{64C3BC23-810E-1D92-1E03-7990321897E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86694" y="4577515"/>
            <a:ext cx="1700128" cy="368243"/>
          </a:xfrm>
          <a:prstGeom prst="rect">
            <a:avLst/>
          </a:prstGeom>
        </p:spPr>
      </p:pic>
    </p:spTree>
    <p:extLst>
      <p:ext uri="{BB962C8B-B14F-4D97-AF65-F5344CB8AC3E}">
        <p14:creationId xmlns:p14="http://schemas.microsoft.com/office/powerpoint/2010/main" val="20107460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9702C-FA45-093A-6632-7E9B2D263C8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27C5805-096A-42EB-88CD-3933E801B568}"/>
              </a:ext>
            </a:extLst>
          </p:cNvPr>
          <p:cNvSpPr/>
          <p:nvPr/>
        </p:nvSpPr>
        <p:spPr>
          <a:xfrm>
            <a:off x="13078426" y="3785615"/>
            <a:ext cx="7350006" cy="1815882"/>
          </a:xfrm>
          <a:prstGeom prst="rect">
            <a:avLst/>
          </a:prstGeom>
        </p:spPr>
        <p:txBody>
          <a:bodyPr wrap="square">
            <a:spAutoFit/>
          </a:bodyPr>
          <a:lstStyle/>
          <a:p>
            <a:r>
              <a:rPr lang="en-US" sz="1400" dirty="0">
                <a:latin typeface="Poppins" pitchFamily="2" charset="77"/>
                <a:cs typeface="Poppins" pitchFamily="2" charset="77"/>
              </a:rPr>
              <a:t>The company undertook this project for an </a:t>
            </a:r>
            <a:r>
              <a:rPr lang="en-US" sz="1400" b="1" dirty="0">
                <a:latin typeface="Poppins" pitchFamily="2" charset="77"/>
                <a:cs typeface="Poppins" pitchFamily="2" charset="77"/>
              </a:rPr>
              <a:t>airport expansion </a:t>
            </a:r>
            <a:r>
              <a:rPr lang="en-US" sz="1400" dirty="0">
                <a:latin typeface="Poppins" pitchFamily="2" charset="77"/>
                <a:cs typeface="Poppins" pitchFamily="2" charset="77"/>
              </a:rPr>
              <a:t>that required grading, storm drainage, construction of embankments, erosion control for a third parallel runway and piping installation. They faced challenges with the vast amount of excavation and runway construction required for the project.</a:t>
            </a:r>
          </a:p>
          <a:p>
            <a:r>
              <a:rPr lang="en-US" sz="1400" dirty="0">
                <a:latin typeface="Poppins" pitchFamily="2" charset="77"/>
                <a:cs typeface="Poppins" pitchFamily="2" charset="77"/>
              </a:rPr>
              <a:t>The company evaluated various methods and equipment, tested soil conditions for stability and evaluated moisture issues. They were successful in excavating the site, determining the optimal method and equipment to construct the embankments, install the piping and aggregate composition for the site</a:t>
            </a:r>
          </a:p>
        </p:txBody>
      </p:sp>
      <p:sp>
        <p:nvSpPr>
          <p:cNvPr id="2" name="Rectangle 8">
            <a:extLst>
              <a:ext uri="{FF2B5EF4-FFF2-40B4-BE49-F238E27FC236}">
                <a16:creationId xmlns:a16="http://schemas.microsoft.com/office/drawing/2014/main" id="{1FB1CBC3-FA37-C41D-5168-20469C4192F8}"/>
              </a:ext>
            </a:extLst>
          </p:cNvPr>
          <p:cNvSpPr txBox="1">
            <a:spLocks noChangeArrowheads="1"/>
          </p:cNvSpPr>
          <p:nvPr/>
        </p:nvSpPr>
        <p:spPr>
          <a:xfrm>
            <a:off x="4857894" y="489319"/>
            <a:ext cx="6946190" cy="1415748"/>
          </a:xfrm>
          <a:prstGeom prst="rect">
            <a:avLst/>
          </a:prstGeom>
        </p:spPr>
        <p:txBody>
          <a:bodyPr vert="horz" lIns="91440" tIns="45720" rIns="13208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a:solidFill>
                  <a:srgbClr val="00B0F0"/>
                </a:solidFill>
                <a:latin typeface="Poppins SemiBold" pitchFamily="2" charset="77"/>
                <a:cs typeface="Poppins SemiBold" pitchFamily="2" charset="77"/>
              </a:rPr>
              <a:t>CIVIL ENGINEERING FIRM</a:t>
            </a:r>
            <a:endParaRPr lang="en-US" sz="3600" b="1" dirty="0">
              <a:solidFill>
                <a:srgbClr val="00B0F0"/>
              </a:solidFill>
              <a:latin typeface="Poppins SemiBold" pitchFamily="2" charset="77"/>
              <a:cs typeface="Poppins SemiBold" pitchFamily="2" charset="77"/>
            </a:endParaRPr>
          </a:p>
        </p:txBody>
      </p:sp>
      <p:sp>
        <p:nvSpPr>
          <p:cNvPr id="5" name="TextBox 4">
            <a:extLst>
              <a:ext uri="{FF2B5EF4-FFF2-40B4-BE49-F238E27FC236}">
                <a16:creationId xmlns:a16="http://schemas.microsoft.com/office/drawing/2014/main" id="{903B9B3D-A002-1600-994D-35D46C838BAD}"/>
              </a:ext>
            </a:extLst>
          </p:cNvPr>
          <p:cNvSpPr txBox="1"/>
          <p:nvPr/>
        </p:nvSpPr>
        <p:spPr>
          <a:xfrm>
            <a:off x="4742924" y="3122581"/>
            <a:ext cx="6990151" cy="3354765"/>
          </a:xfrm>
          <a:prstGeom prst="rect">
            <a:avLst/>
          </a:prstGeom>
          <a:noFill/>
        </p:spPr>
        <p:txBody>
          <a:bodyPr wrap="square" rtlCol="0">
            <a:spAutoFit/>
          </a:bodyPr>
          <a:lstStyle/>
          <a:p>
            <a:pPr marL="214370" indent="-214370" defTabSz="342991">
              <a:buFont typeface="Arial" charset="0"/>
              <a:buChar char="•"/>
            </a:pPr>
            <a:r>
              <a:rPr lang="en-US" sz="1400" dirty="0">
                <a:latin typeface="Poppins" pitchFamily="2" charset="77"/>
                <a:cs typeface="Poppins" pitchFamily="2" charset="77"/>
              </a:rPr>
              <a:t>Campus planning, corridor feasibility studies, traffic analysis, parking analysis, traffic control plans, and traffic engineering studies and forecasting</a:t>
            </a:r>
          </a:p>
          <a:p>
            <a:pPr marL="214370" indent="-214370" defTabSz="342991">
              <a:buFont typeface="Arial" charset="0"/>
              <a:buChar char="•"/>
            </a:pPr>
            <a:endParaRPr lang="en-US" sz="1400" dirty="0">
              <a:latin typeface="Poppins" pitchFamily="2" charset="77"/>
              <a:cs typeface="Poppins" pitchFamily="2" charset="77"/>
            </a:endParaRPr>
          </a:p>
          <a:p>
            <a:pPr marL="285750" indent="-285750">
              <a:buFont typeface="Arial" panose="020B0604020202020204" pitchFamily="34" charset="0"/>
              <a:buChar char="•"/>
            </a:pPr>
            <a:r>
              <a:rPr lang="en-US" sz="1400" dirty="0">
                <a:latin typeface="Poppins" pitchFamily="2" charset="77"/>
                <a:cs typeface="Poppins" pitchFamily="2" charset="77"/>
              </a:rPr>
              <a:t>Efficient grading designs for master plan requirements, including site drainage and plot foundations</a:t>
            </a:r>
          </a:p>
          <a:p>
            <a:pPr marL="285750" indent="-285750">
              <a:buFont typeface="Arial" panose="020B0604020202020204" pitchFamily="34" charset="0"/>
              <a:buChar char="•"/>
            </a:pPr>
            <a:endParaRPr lang="en-US" sz="1400" dirty="0">
              <a:latin typeface="Poppins" pitchFamily="2" charset="77"/>
              <a:cs typeface="Poppins" pitchFamily="2" charset="77"/>
            </a:endParaRPr>
          </a:p>
          <a:p>
            <a:pPr marL="285750" indent="-285750">
              <a:buFont typeface="Arial" panose="020B0604020202020204" pitchFamily="34" charset="0"/>
              <a:buChar char="•"/>
            </a:pPr>
            <a:r>
              <a:rPr lang="en-US" sz="1400" dirty="0">
                <a:latin typeface="Poppins" pitchFamily="2" charset="77"/>
                <a:cs typeface="Poppins" pitchFamily="2" charset="77"/>
              </a:rPr>
              <a:t>Hydrology modeling used to determine site water flow</a:t>
            </a:r>
          </a:p>
          <a:p>
            <a:endParaRPr lang="en-US" sz="1400" dirty="0">
              <a:latin typeface="Poppins" pitchFamily="2" charset="77"/>
              <a:cs typeface="Poppins" pitchFamily="2" charset="77"/>
            </a:endParaRPr>
          </a:p>
          <a:p>
            <a:pPr marL="285750" indent="-285750">
              <a:buFont typeface="Arial" panose="020B0604020202020204" pitchFamily="34" charset="0"/>
              <a:buChar char="•"/>
            </a:pPr>
            <a:r>
              <a:rPr lang="en-US" sz="1400" dirty="0">
                <a:latin typeface="Poppins" pitchFamily="2" charset="77"/>
                <a:cs typeface="Poppins" pitchFamily="2" charset="77"/>
              </a:rPr>
              <a:t>Bridge and highway design to meet specific structural and drainage</a:t>
            </a:r>
            <a:br>
              <a:rPr lang="en-US" sz="1400" dirty="0">
                <a:latin typeface="Poppins" pitchFamily="2" charset="77"/>
                <a:cs typeface="Poppins" pitchFamily="2" charset="77"/>
              </a:rPr>
            </a:br>
            <a:r>
              <a:rPr lang="en-US" sz="1400" dirty="0">
                <a:latin typeface="Poppins" pitchFamily="2" charset="77"/>
                <a:cs typeface="Poppins" pitchFamily="2" charset="77"/>
              </a:rPr>
              <a:t>requirements</a:t>
            </a:r>
          </a:p>
          <a:p>
            <a:pPr marL="285750" indent="-285750">
              <a:buFont typeface="Arial" panose="020B0604020202020204" pitchFamily="34" charset="0"/>
              <a:buChar char="•"/>
            </a:pPr>
            <a:endParaRPr lang="en-US" sz="1400" dirty="0">
              <a:latin typeface="Poppins" pitchFamily="2" charset="77"/>
              <a:cs typeface="Poppins" pitchFamily="2" charset="77"/>
            </a:endParaRPr>
          </a:p>
          <a:p>
            <a:pPr marL="285750" indent="-285750">
              <a:buFont typeface="Arial" panose="020B0604020202020204" pitchFamily="34" charset="0"/>
              <a:buChar char="•"/>
            </a:pPr>
            <a:r>
              <a:rPr lang="en-US" sz="1400" dirty="0">
                <a:latin typeface="Poppins" pitchFamily="2" charset="77"/>
                <a:cs typeface="Poppins" pitchFamily="2" charset="77"/>
              </a:rPr>
              <a:t>Creation of sanitary sewer systems and water collection system designs for new residential communities</a:t>
            </a:r>
          </a:p>
          <a:p>
            <a:pPr marL="214370" indent="-214370" defTabSz="342991">
              <a:buFont typeface="Arial" charset="0"/>
              <a:buChar char="•"/>
            </a:pPr>
            <a:endParaRPr lang="en-US" sz="1600" dirty="0">
              <a:solidFill>
                <a:prstClr val="black"/>
              </a:solidFill>
              <a:cs typeface="Gill Sans Light"/>
            </a:endParaRPr>
          </a:p>
        </p:txBody>
      </p:sp>
      <p:sp>
        <p:nvSpPr>
          <p:cNvPr id="10" name="Rectangle 7">
            <a:extLst>
              <a:ext uri="{FF2B5EF4-FFF2-40B4-BE49-F238E27FC236}">
                <a16:creationId xmlns:a16="http://schemas.microsoft.com/office/drawing/2014/main" id="{1344FFBE-6FA2-06D6-9754-D800A6CA2311}"/>
              </a:ext>
            </a:extLst>
          </p:cNvPr>
          <p:cNvSpPr>
            <a:spLocks/>
          </p:cNvSpPr>
          <p:nvPr/>
        </p:nvSpPr>
        <p:spPr bwMode="auto">
          <a:xfrm>
            <a:off x="4977809" y="1657726"/>
            <a:ext cx="7214191" cy="1094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lvl1pPr marL="285750" indent="-285750">
              <a:defRPr>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8940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33512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8084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42656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indent="0">
              <a:spcBef>
                <a:spcPts val="600"/>
              </a:spcBef>
              <a:spcAft>
                <a:spcPts val="600"/>
              </a:spcAft>
            </a:pPr>
            <a:r>
              <a:rPr lang="en-US" b="1" dirty="0">
                <a:latin typeface="Poppins" panose="00000500000000000000" pitchFamily="2" charset="0"/>
                <a:cs typeface="Poppins" panose="00000500000000000000" pitchFamily="2" charset="0"/>
              </a:rPr>
              <a:t>Annual Rev. </a:t>
            </a:r>
            <a:r>
              <a:rPr lang="en-US" sz="2800" b="1" dirty="0">
                <a:solidFill>
                  <a:schemeClr val="tx1"/>
                </a:solidFill>
                <a:latin typeface="Poppins" panose="00000500000000000000" pitchFamily="2" charset="0"/>
                <a:cs typeface="Poppins" panose="00000500000000000000" pitchFamily="2" charset="0"/>
              </a:rPr>
              <a:t>$10,000,000</a:t>
            </a:r>
            <a:endParaRPr lang="en-US" sz="3600" b="1" dirty="0">
              <a:solidFill>
                <a:schemeClr val="tx1"/>
              </a:solidFill>
              <a:latin typeface="Poppins" panose="00000500000000000000" pitchFamily="2" charset="0"/>
              <a:cs typeface="Poppins" panose="00000500000000000000" pitchFamily="2" charset="0"/>
            </a:endParaRPr>
          </a:p>
          <a:p>
            <a:pPr marL="0" indent="0">
              <a:spcBef>
                <a:spcPts val="600"/>
              </a:spcBef>
              <a:spcAft>
                <a:spcPts val="600"/>
              </a:spcAft>
            </a:pPr>
            <a:r>
              <a:rPr lang="en-US" b="1" dirty="0">
                <a:latin typeface="Poppins" panose="00000500000000000000" pitchFamily="2" charset="0"/>
                <a:cs typeface="Poppins" panose="00000500000000000000" pitchFamily="2" charset="0"/>
              </a:rPr>
              <a:t>Credit Result: </a:t>
            </a:r>
            <a:r>
              <a:rPr lang="en-US" sz="3600" b="1" dirty="0">
                <a:solidFill>
                  <a:srgbClr val="00AAFF"/>
                </a:solidFill>
                <a:latin typeface="Poppins" panose="00000500000000000000" pitchFamily="2" charset="0"/>
                <a:cs typeface="Poppins" panose="00000500000000000000" pitchFamily="2" charset="0"/>
              </a:rPr>
              <a:t>$304,000 </a:t>
            </a:r>
            <a:r>
              <a:rPr lang="en-US" b="1" dirty="0">
                <a:latin typeface="Poppins" panose="00000500000000000000" pitchFamily="2" charset="0"/>
                <a:cs typeface="Poppins" panose="00000500000000000000" pitchFamily="2" charset="0"/>
              </a:rPr>
              <a:t>in Federal Credits</a:t>
            </a:r>
            <a:endParaRPr lang="en-US" sz="1600" b="1" dirty="0">
              <a:latin typeface="Poppins" panose="00000500000000000000" pitchFamily="2" charset="0"/>
              <a:cs typeface="Poppins" panose="00000500000000000000" pitchFamily="2" charset="0"/>
            </a:endParaRPr>
          </a:p>
        </p:txBody>
      </p:sp>
      <p:pic>
        <p:nvPicPr>
          <p:cNvPr id="11" name="Picture 10">
            <a:extLst>
              <a:ext uri="{FF2B5EF4-FFF2-40B4-BE49-F238E27FC236}">
                <a16:creationId xmlns:a16="http://schemas.microsoft.com/office/drawing/2014/main" id="{3AB576BC-A705-5F19-9D01-A1356A174465}"/>
              </a:ext>
            </a:extLst>
          </p:cNvPr>
          <p:cNvPicPr>
            <a:picLocks noChangeAspect="1"/>
          </p:cNvPicPr>
          <p:nvPr/>
        </p:nvPicPr>
        <p:blipFill>
          <a:blip r:embed="rId2" cstate="screen">
            <a:extLst>
              <a:ext uri="{28A0092B-C50C-407E-A947-70E740481C1C}">
                <a14:useLocalDpi xmlns:a14="http://schemas.microsoft.com/office/drawing/2010/main"/>
              </a:ext>
            </a:extLst>
          </a:blip>
          <a:srcRect t="-1764"/>
          <a:stretch>
            <a:fillRect/>
          </a:stretch>
        </p:blipFill>
        <p:spPr>
          <a:xfrm>
            <a:off x="0" y="-120944"/>
            <a:ext cx="4383741" cy="6978944"/>
          </a:xfrm>
          <a:prstGeom prst="rect">
            <a:avLst/>
          </a:prstGeom>
        </p:spPr>
      </p:pic>
    </p:spTree>
    <p:extLst>
      <p:ext uri="{BB962C8B-B14F-4D97-AF65-F5344CB8AC3E}">
        <p14:creationId xmlns:p14="http://schemas.microsoft.com/office/powerpoint/2010/main" val="40034524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25EB6-1E52-B26D-6925-F1EF3A339806}"/>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7042372B-5D08-3006-1144-6C17A9914599}"/>
              </a:ext>
            </a:extLst>
          </p:cNvPr>
          <p:cNvPicPr>
            <a:picLocks noChangeAspect="1"/>
          </p:cNvPicPr>
          <p:nvPr/>
        </p:nvPicPr>
        <p:blipFill>
          <a:blip r:embed="rId2" cstate="screen">
            <a:extLst>
              <a:ext uri="{28A0092B-C50C-407E-A947-70E740481C1C}">
                <a14:useLocalDpi xmlns:a14="http://schemas.microsoft.com/office/drawing/2010/main"/>
              </a:ext>
            </a:extLst>
          </a:blip>
          <a:srcRect t="-874"/>
          <a:stretch>
            <a:fillRect/>
          </a:stretch>
        </p:blipFill>
        <p:spPr>
          <a:xfrm>
            <a:off x="0" y="-120944"/>
            <a:ext cx="4383741" cy="6978944"/>
          </a:xfrm>
          <a:prstGeom prst="rect">
            <a:avLst/>
          </a:prstGeom>
        </p:spPr>
      </p:pic>
      <p:sp>
        <p:nvSpPr>
          <p:cNvPr id="6" name="Rectangle 5">
            <a:extLst>
              <a:ext uri="{FF2B5EF4-FFF2-40B4-BE49-F238E27FC236}">
                <a16:creationId xmlns:a16="http://schemas.microsoft.com/office/drawing/2014/main" id="{F30AE1AF-476B-E699-B7AA-4C26880A7296}"/>
              </a:ext>
            </a:extLst>
          </p:cNvPr>
          <p:cNvSpPr/>
          <p:nvPr/>
        </p:nvSpPr>
        <p:spPr>
          <a:xfrm>
            <a:off x="13078426" y="3785615"/>
            <a:ext cx="7350006" cy="1815882"/>
          </a:xfrm>
          <a:prstGeom prst="rect">
            <a:avLst/>
          </a:prstGeom>
        </p:spPr>
        <p:txBody>
          <a:bodyPr wrap="square">
            <a:spAutoFit/>
          </a:bodyPr>
          <a:lstStyle/>
          <a:p>
            <a:r>
              <a:rPr lang="en-US" sz="1400" dirty="0">
                <a:latin typeface="Poppins" pitchFamily="2" charset="77"/>
                <a:cs typeface="Poppins" pitchFamily="2" charset="77"/>
              </a:rPr>
              <a:t>The company undertook this project for an </a:t>
            </a:r>
            <a:r>
              <a:rPr lang="en-US" sz="1400" b="1" dirty="0">
                <a:latin typeface="Poppins" pitchFamily="2" charset="77"/>
                <a:cs typeface="Poppins" pitchFamily="2" charset="77"/>
              </a:rPr>
              <a:t>airport expansion </a:t>
            </a:r>
            <a:r>
              <a:rPr lang="en-US" sz="1400" dirty="0">
                <a:latin typeface="Poppins" pitchFamily="2" charset="77"/>
                <a:cs typeface="Poppins" pitchFamily="2" charset="77"/>
              </a:rPr>
              <a:t>that required grading, storm drainage, construction of embankments, erosion control for a third parallel runway and piping installation. They faced challenges with the vast amount of excavation and runway construction required for the project.</a:t>
            </a:r>
          </a:p>
          <a:p>
            <a:r>
              <a:rPr lang="en-US" sz="1400" dirty="0">
                <a:latin typeface="Poppins" pitchFamily="2" charset="77"/>
                <a:cs typeface="Poppins" pitchFamily="2" charset="77"/>
              </a:rPr>
              <a:t>The company evaluated various methods and equipment, tested soil conditions for stability and evaluated moisture issues. They were successful in excavating the site, determining the optimal method and equipment to construct the embankments, install the piping and aggregate composition for the site</a:t>
            </a:r>
          </a:p>
        </p:txBody>
      </p:sp>
      <p:cxnSp>
        <p:nvCxnSpPr>
          <p:cNvPr id="7" name="Straight Connector 6">
            <a:extLst>
              <a:ext uri="{FF2B5EF4-FFF2-40B4-BE49-F238E27FC236}">
                <a16:creationId xmlns:a16="http://schemas.microsoft.com/office/drawing/2014/main" id="{2F62FE21-BFB5-ACDE-58C0-0D89BD27F3A3}"/>
              </a:ext>
            </a:extLst>
          </p:cNvPr>
          <p:cNvCxnSpPr>
            <a:cxnSpLocks/>
          </p:cNvCxnSpPr>
          <p:nvPr/>
        </p:nvCxnSpPr>
        <p:spPr>
          <a:xfrm>
            <a:off x="4631921" y="1809106"/>
            <a:ext cx="640080" cy="0"/>
          </a:xfrm>
          <a:prstGeom prst="line">
            <a:avLst/>
          </a:prstGeom>
          <a:ln w="28575">
            <a:solidFill>
              <a:srgbClr val="000000"/>
            </a:solidFill>
          </a:ln>
          <a:effectLst/>
        </p:spPr>
        <p:style>
          <a:lnRef idx="2">
            <a:schemeClr val="dk1"/>
          </a:lnRef>
          <a:fillRef idx="0">
            <a:schemeClr val="dk1"/>
          </a:fillRef>
          <a:effectRef idx="1">
            <a:schemeClr val="dk1"/>
          </a:effectRef>
          <a:fontRef idx="minor">
            <a:schemeClr val="tx1"/>
          </a:fontRef>
        </p:style>
      </p:cxnSp>
      <p:sp>
        <p:nvSpPr>
          <p:cNvPr id="8" name="Rectangle 8">
            <a:extLst>
              <a:ext uri="{FF2B5EF4-FFF2-40B4-BE49-F238E27FC236}">
                <a16:creationId xmlns:a16="http://schemas.microsoft.com/office/drawing/2014/main" id="{B9738338-D358-00B5-7E78-13B1B546C6FA}"/>
              </a:ext>
            </a:extLst>
          </p:cNvPr>
          <p:cNvSpPr txBox="1">
            <a:spLocks noChangeArrowheads="1"/>
          </p:cNvSpPr>
          <p:nvPr/>
        </p:nvSpPr>
        <p:spPr>
          <a:xfrm>
            <a:off x="4496106" y="868753"/>
            <a:ext cx="6959873" cy="1094323"/>
          </a:xfrm>
          <a:prstGeom prst="rect">
            <a:avLst/>
          </a:prstGeom>
        </p:spPr>
        <p:txBody>
          <a:bodyPr vert="horz" lIns="91440" tIns="45720" rIns="13208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00AAFF"/>
                </a:solidFill>
                <a:latin typeface="Poppins SemiBold" pitchFamily="2" charset="77"/>
                <a:cs typeface="Poppins SemiBold" pitchFamily="2" charset="77"/>
              </a:rPr>
              <a:t>CIVIL &amp; HIGHWAY</a:t>
            </a:r>
          </a:p>
          <a:p>
            <a:r>
              <a:rPr lang="en-US" sz="3600" b="1" dirty="0">
                <a:solidFill>
                  <a:srgbClr val="00AAFF"/>
                </a:solidFill>
                <a:latin typeface="Poppins SemiBold" pitchFamily="2" charset="77"/>
                <a:cs typeface="Poppins SemiBold" pitchFamily="2" charset="77"/>
              </a:rPr>
              <a:t>CONSTRUCTION COMPANY</a:t>
            </a:r>
          </a:p>
          <a:p>
            <a:endParaRPr lang="en-US" sz="3600" b="1" dirty="0">
              <a:solidFill>
                <a:srgbClr val="00AAFF"/>
              </a:solidFill>
              <a:latin typeface="Poppins" pitchFamily="2" charset="77"/>
              <a:cs typeface="Poppins" pitchFamily="2" charset="77"/>
            </a:endParaRPr>
          </a:p>
        </p:txBody>
      </p:sp>
      <p:sp>
        <p:nvSpPr>
          <p:cNvPr id="4" name="Rectangle 7">
            <a:extLst>
              <a:ext uri="{FF2B5EF4-FFF2-40B4-BE49-F238E27FC236}">
                <a16:creationId xmlns:a16="http://schemas.microsoft.com/office/drawing/2014/main" id="{A45F14C1-1737-5FCC-9236-338D2B24F29B}"/>
              </a:ext>
            </a:extLst>
          </p:cNvPr>
          <p:cNvSpPr>
            <a:spLocks/>
          </p:cNvSpPr>
          <p:nvPr/>
        </p:nvSpPr>
        <p:spPr bwMode="auto">
          <a:xfrm>
            <a:off x="4631921" y="2334682"/>
            <a:ext cx="7214191" cy="1094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lvl1pPr marL="285750" indent="-285750">
              <a:defRPr>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8940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33512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8084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42656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indent="0">
              <a:spcBef>
                <a:spcPts val="600"/>
              </a:spcBef>
              <a:spcAft>
                <a:spcPts val="600"/>
              </a:spcAft>
            </a:pPr>
            <a:r>
              <a:rPr lang="en-US" b="1" dirty="0">
                <a:latin typeface="Poppins" panose="00000500000000000000" pitchFamily="2" charset="0"/>
                <a:cs typeface="Poppins" panose="00000500000000000000" pitchFamily="2" charset="0"/>
              </a:rPr>
              <a:t>Annual Rev. </a:t>
            </a:r>
            <a:r>
              <a:rPr lang="en-US" sz="2800" b="1" dirty="0">
                <a:solidFill>
                  <a:schemeClr val="tx1"/>
                </a:solidFill>
                <a:latin typeface="Poppins" panose="00000500000000000000" pitchFamily="2" charset="0"/>
                <a:cs typeface="Poppins" panose="00000500000000000000" pitchFamily="2" charset="0"/>
              </a:rPr>
              <a:t>$44,000,000</a:t>
            </a:r>
            <a:endParaRPr lang="en-US" sz="3600" b="1" dirty="0">
              <a:solidFill>
                <a:schemeClr val="tx1"/>
              </a:solidFill>
              <a:latin typeface="Poppins" panose="00000500000000000000" pitchFamily="2" charset="0"/>
              <a:cs typeface="Poppins" panose="00000500000000000000" pitchFamily="2" charset="0"/>
            </a:endParaRPr>
          </a:p>
          <a:p>
            <a:pPr marL="0" indent="0">
              <a:spcBef>
                <a:spcPts val="600"/>
              </a:spcBef>
              <a:spcAft>
                <a:spcPts val="600"/>
              </a:spcAft>
            </a:pPr>
            <a:r>
              <a:rPr lang="en-US" b="1" dirty="0">
                <a:latin typeface="Poppins" panose="00000500000000000000" pitchFamily="2" charset="0"/>
                <a:cs typeface="Poppins" panose="00000500000000000000" pitchFamily="2" charset="0"/>
              </a:rPr>
              <a:t>Credit Result: </a:t>
            </a:r>
            <a:r>
              <a:rPr lang="en-US" sz="3600" b="1" dirty="0">
                <a:solidFill>
                  <a:srgbClr val="00AAFF"/>
                </a:solidFill>
                <a:latin typeface="Poppins" panose="00000500000000000000" pitchFamily="2" charset="0"/>
                <a:cs typeface="Poppins" panose="00000500000000000000" pitchFamily="2" charset="0"/>
              </a:rPr>
              <a:t>$309,000 </a:t>
            </a:r>
            <a:r>
              <a:rPr lang="en-US" b="1" dirty="0">
                <a:latin typeface="Poppins" panose="00000500000000000000" pitchFamily="2" charset="0"/>
                <a:cs typeface="Poppins" panose="00000500000000000000" pitchFamily="2" charset="0"/>
              </a:rPr>
              <a:t>in Federal &amp; State Credits</a:t>
            </a:r>
            <a:endParaRPr lang="en-US" sz="1600" b="1" dirty="0">
              <a:latin typeface="Poppins" panose="00000500000000000000" pitchFamily="2" charset="0"/>
              <a:cs typeface="Poppins" panose="00000500000000000000" pitchFamily="2" charset="0"/>
            </a:endParaRPr>
          </a:p>
        </p:txBody>
      </p:sp>
      <p:sp>
        <p:nvSpPr>
          <p:cNvPr id="3" name="TextBox 2">
            <a:extLst>
              <a:ext uri="{FF2B5EF4-FFF2-40B4-BE49-F238E27FC236}">
                <a16:creationId xmlns:a16="http://schemas.microsoft.com/office/drawing/2014/main" id="{7540BAEC-493A-0906-BE23-A37A5FAFE06C}"/>
              </a:ext>
            </a:extLst>
          </p:cNvPr>
          <p:cNvSpPr txBox="1"/>
          <p:nvPr/>
        </p:nvSpPr>
        <p:spPr>
          <a:xfrm>
            <a:off x="4631920" y="3540708"/>
            <a:ext cx="7214191" cy="2462213"/>
          </a:xfrm>
          <a:prstGeom prst="rect">
            <a:avLst/>
          </a:prstGeom>
          <a:noFill/>
        </p:spPr>
        <p:txBody>
          <a:bodyPr wrap="square">
            <a:spAutoFit/>
          </a:bodyPr>
          <a:lstStyle/>
          <a:p>
            <a:pPr marL="285750" indent="-285750" algn="l">
              <a:buFont typeface="Arial" panose="020B0604020202020204" pitchFamily="34" charset="0"/>
              <a:buChar char="•"/>
            </a:pPr>
            <a:r>
              <a:rPr lang="en-US" sz="1400" b="0" i="0" u="none" strike="noStrike" dirty="0">
                <a:solidFill>
                  <a:srgbClr val="000000"/>
                </a:solidFill>
                <a:effectLst/>
                <a:latin typeface="Poppins" pitchFamily="2" charset="77"/>
                <a:cs typeface="Poppins" pitchFamily="2" charset="77"/>
              </a:rPr>
              <a:t>Evaluation of grading, storm drainage, embankment construction, erosion control, and piping installation</a:t>
            </a:r>
          </a:p>
          <a:p>
            <a:pPr algn="l"/>
            <a:endParaRPr lang="en-US" sz="1400" b="0" i="0" u="none" strike="noStrike" dirty="0">
              <a:solidFill>
                <a:srgbClr val="000000"/>
              </a:solidFill>
              <a:effectLst/>
              <a:latin typeface="Poppins" pitchFamily="2" charset="77"/>
              <a:cs typeface="Poppins" pitchFamily="2" charset="77"/>
            </a:endParaRPr>
          </a:p>
          <a:p>
            <a:pPr marL="285750" indent="-285750" algn="l">
              <a:buFont typeface="Arial" panose="020B0604020202020204" pitchFamily="34" charset="0"/>
              <a:buChar char="•"/>
            </a:pPr>
            <a:r>
              <a:rPr lang="en-US" sz="1400" b="0" i="0" u="none" strike="noStrike" dirty="0">
                <a:solidFill>
                  <a:srgbClr val="000000"/>
                </a:solidFill>
                <a:effectLst/>
                <a:latin typeface="Poppins" pitchFamily="2" charset="77"/>
                <a:cs typeface="Poppins" pitchFamily="2" charset="77"/>
              </a:rPr>
              <a:t>Assessing design modifications due to extensive excavation and complex runway construction requirements</a:t>
            </a:r>
          </a:p>
          <a:p>
            <a:pPr marL="285750" indent="-285750" algn="l">
              <a:buFont typeface="Arial" panose="020B0604020202020204" pitchFamily="34" charset="0"/>
              <a:buChar char="•"/>
            </a:pPr>
            <a:endParaRPr lang="en-US" sz="1400" b="0" i="0" u="none" strike="noStrike" dirty="0">
              <a:solidFill>
                <a:srgbClr val="000000"/>
              </a:solidFill>
              <a:effectLst/>
              <a:latin typeface="Poppins" pitchFamily="2" charset="77"/>
              <a:cs typeface="Poppins" pitchFamily="2" charset="77"/>
            </a:endParaRPr>
          </a:p>
          <a:p>
            <a:pPr marL="285750" indent="-285750" algn="l">
              <a:buFont typeface="Arial" panose="020B0604020202020204" pitchFamily="34" charset="0"/>
              <a:buChar char="•"/>
            </a:pPr>
            <a:r>
              <a:rPr lang="en-US" sz="1400" dirty="0">
                <a:solidFill>
                  <a:srgbClr val="000000"/>
                </a:solidFill>
                <a:latin typeface="Poppins" pitchFamily="2" charset="77"/>
                <a:cs typeface="Poppins" pitchFamily="2" charset="77"/>
              </a:rPr>
              <a:t>Determining optimal construction approach </a:t>
            </a:r>
            <a:r>
              <a:rPr lang="en-US" sz="1400" b="0" i="0" u="none" strike="noStrike" dirty="0">
                <a:solidFill>
                  <a:srgbClr val="000000"/>
                </a:solidFill>
                <a:effectLst/>
                <a:latin typeface="Poppins" pitchFamily="2" charset="77"/>
                <a:cs typeface="Poppins" pitchFamily="2" charset="77"/>
              </a:rPr>
              <a:t>with respect to soil stability and moisture conditions</a:t>
            </a:r>
          </a:p>
          <a:p>
            <a:pPr algn="l"/>
            <a:endParaRPr lang="en-US" sz="1400" b="0" i="0" u="none" strike="noStrike" dirty="0">
              <a:solidFill>
                <a:srgbClr val="000000"/>
              </a:solidFill>
              <a:effectLst/>
              <a:latin typeface="Poppins" pitchFamily="2" charset="77"/>
              <a:cs typeface="Poppins" pitchFamily="2" charset="77"/>
            </a:endParaRPr>
          </a:p>
          <a:p>
            <a:pPr marL="285750" indent="-285750" algn="l">
              <a:buFont typeface="Arial" panose="020B0604020202020204" pitchFamily="34" charset="0"/>
              <a:buChar char="•"/>
            </a:pPr>
            <a:r>
              <a:rPr lang="en-US" sz="1400" b="0" i="0" u="none" strike="noStrike" dirty="0">
                <a:solidFill>
                  <a:srgbClr val="000000"/>
                </a:solidFill>
                <a:effectLst/>
                <a:latin typeface="Poppins" pitchFamily="2" charset="77"/>
                <a:cs typeface="Poppins" pitchFamily="2" charset="77"/>
              </a:rPr>
              <a:t>Development of techniques for excavation, embankment building, and piping installation</a:t>
            </a:r>
            <a:endParaRPr lang="en-US" sz="1600" b="0" i="0" u="none" strike="noStrike" dirty="0">
              <a:solidFill>
                <a:srgbClr val="000000"/>
              </a:solidFill>
              <a:effectLst/>
              <a:latin typeface="Poppins" pitchFamily="2" charset="77"/>
              <a:cs typeface="Poppins" pitchFamily="2" charset="77"/>
            </a:endParaRPr>
          </a:p>
        </p:txBody>
      </p:sp>
    </p:spTree>
    <p:extLst>
      <p:ext uri="{BB962C8B-B14F-4D97-AF65-F5344CB8AC3E}">
        <p14:creationId xmlns:p14="http://schemas.microsoft.com/office/powerpoint/2010/main" val="5635902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C3B35-D61D-B418-95AD-6905DAA1E34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AF119B9-55ED-9DD9-6278-871A232E0005}"/>
              </a:ext>
            </a:extLst>
          </p:cNvPr>
          <p:cNvSpPr/>
          <p:nvPr/>
        </p:nvSpPr>
        <p:spPr>
          <a:xfrm>
            <a:off x="13592154" y="3792693"/>
            <a:ext cx="7350006" cy="1600438"/>
          </a:xfrm>
          <a:prstGeom prst="rect">
            <a:avLst/>
          </a:prstGeom>
        </p:spPr>
        <p:txBody>
          <a:bodyPr wrap="square">
            <a:spAutoFit/>
          </a:bodyPr>
          <a:lstStyle/>
          <a:p>
            <a:r>
              <a:rPr lang="en-US" sz="1400" dirty="0">
                <a:latin typeface="Poppins" pitchFamily="2" charset="77"/>
                <a:cs typeface="Poppins" pitchFamily="2" charset="77"/>
              </a:rPr>
              <a:t>A construction company in the Midwest engineered a </a:t>
            </a:r>
            <a:r>
              <a:rPr lang="en-US" sz="1400" b="1" dirty="0">
                <a:latin typeface="Poppins" pitchFamily="2" charset="77"/>
                <a:cs typeface="Poppins" pitchFamily="2" charset="77"/>
              </a:rPr>
              <a:t>steel beam bridge for highway use</a:t>
            </a:r>
            <a:r>
              <a:rPr lang="en-US" sz="1400" dirty="0">
                <a:latin typeface="Poppins" pitchFamily="2" charset="77"/>
                <a:cs typeface="Poppins" pitchFamily="2" charset="77"/>
              </a:rPr>
              <a:t>. To meet client specifications, the company combined expertise with steel bridge design and fabrication with concrete to develop a composite deck system. The bridge design improved the construction process by providing two beam modules with all parts welded together including side and end dams. After the fabrication, the construction in the field only required bolting the</a:t>
            </a:r>
          </a:p>
          <a:p>
            <a:r>
              <a:rPr lang="en-US" sz="1400" dirty="0">
                <a:latin typeface="Poppins" pitchFamily="2" charset="77"/>
                <a:cs typeface="Poppins" pitchFamily="2" charset="77"/>
              </a:rPr>
              <a:t>bridge diaphragm and placing the concrete deck.</a:t>
            </a:r>
          </a:p>
        </p:txBody>
      </p:sp>
      <p:cxnSp>
        <p:nvCxnSpPr>
          <p:cNvPr id="7" name="Straight Connector 6">
            <a:extLst>
              <a:ext uri="{FF2B5EF4-FFF2-40B4-BE49-F238E27FC236}">
                <a16:creationId xmlns:a16="http://schemas.microsoft.com/office/drawing/2014/main" id="{03B2F96C-0893-91E9-5786-BFCEF302034D}"/>
              </a:ext>
            </a:extLst>
          </p:cNvPr>
          <p:cNvCxnSpPr>
            <a:cxnSpLocks/>
          </p:cNvCxnSpPr>
          <p:nvPr/>
        </p:nvCxnSpPr>
        <p:spPr>
          <a:xfrm>
            <a:off x="4631921" y="1809106"/>
            <a:ext cx="640080" cy="0"/>
          </a:xfrm>
          <a:prstGeom prst="line">
            <a:avLst/>
          </a:prstGeom>
          <a:ln w="28575">
            <a:solidFill>
              <a:srgbClr val="000000"/>
            </a:solidFill>
          </a:ln>
          <a:effectLst/>
        </p:spPr>
        <p:style>
          <a:lnRef idx="2">
            <a:schemeClr val="dk1"/>
          </a:lnRef>
          <a:fillRef idx="0">
            <a:schemeClr val="dk1"/>
          </a:fillRef>
          <a:effectRef idx="1">
            <a:schemeClr val="dk1"/>
          </a:effectRef>
          <a:fontRef idx="minor">
            <a:schemeClr val="tx1"/>
          </a:fontRef>
        </p:style>
      </p:cxnSp>
      <p:sp>
        <p:nvSpPr>
          <p:cNvPr id="8" name="Rectangle 8">
            <a:extLst>
              <a:ext uri="{FF2B5EF4-FFF2-40B4-BE49-F238E27FC236}">
                <a16:creationId xmlns:a16="http://schemas.microsoft.com/office/drawing/2014/main" id="{EE6A03DC-4BAE-620C-B685-FD61ACA7FAEC}"/>
              </a:ext>
            </a:extLst>
          </p:cNvPr>
          <p:cNvSpPr txBox="1">
            <a:spLocks noChangeArrowheads="1"/>
          </p:cNvSpPr>
          <p:nvPr/>
        </p:nvSpPr>
        <p:spPr>
          <a:xfrm>
            <a:off x="4496106" y="868753"/>
            <a:ext cx="6959873" cy="1094323"/>
          </a:xfrm>
          <a:prstGeom prst="rect">
            <a:avLst/>
          </a:prstGeom>
        </p:spPr>
        <p:txBody>
          <a:bodyPr vert="horz" lIns="91440" tIns="45720" rIns="13208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00AAFF"/>
                </a:solidFill>
                <a:latin typeface="Poppins SemiBold" pitchFamily="2" charset="77"/>
                <a:cs typeface="Poppins SemiBold" pitchFamily="2" charset="77"/>
              </a:rPr>
              <a:t>BRIDGE DESIGN &amp;</a:t>
            </a:r>
          </a:p>
          <a:p>
            <a:r>
              <a:rPr lang="en-US" sz="3600" b="1" dirty="0">
                <a:solidFill>
                  <a:srgbClr val="00AAFF"/>
                </a:solidFill>
                <a:latin typeface="Poppins SemiBold" pitchFamily="2" charset="77"/>
                <a:cs typeface="Poppins SemiBold" pitchFamily="2" charset="77"/>
              </a:rPr>
              <a:t>CONSTRUCTION FIRM </a:t>
            </a:r>
          </a:p>
          <a:p>
            <a:endParaRPr lang="en-US" sz="3600" b="1" dirty="0">
              <a:solidFill>
                <a:srgbClr val="00AAFF"/>
              </a:solidFill>
              <a:latin typeface="Poppins" pitchFamily="2" charset="77"/>
              <a:cs typeface="Poppins" pitchFamily="2" charset="77"/>
            </a:endParaRPr>
          </a:p>
        </p:txBody>
      </p:sp>
      <p:sp>
        <p:nvSpPr>
          <p:cNvPr id="4" name="Rectangle 7">
            <a:extLst>
              <a:ext uri="{FF2B5EF4-FFF2-40B4-BE49-F238E27FC236}">
                <a16:creationId xmlns:a16="http://schemas.microsoft.com/office/drawing/2014/main" id="{713624B7-B651-678C-CA3E-F1AA05FBA476}"/>
              </a:ext>
            </a:extLst>
          </p:cNvPr>
          <p:cNvSpPr>
            <a:spLocks/>
          </p:cNvSpPr>
          <p:nvPr/>
        </p:nvSpPr>
        <p:spPr bwMode="auto">
          <a:xfrm>
            <a:off x="4631921" y="2334682"/>
            <a:ext cx="7214191" cy="1094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lvl1pPr marL="285750" indent="-285750">
              <a:defRPr>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8940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33512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8084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42656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indent="0">
              <a:spcBef>
                <a:spcPts val="600"/>
              </a:spcBef>
              <a:spcAft>
                <a:spcPts val="600"/>
              </a:spcAft>
            </a:pPr>
            <a:r>
              <a:rPr lang="en-US" b="1" dirty="0">
                <a:latin typeface="Poppins" panose="00000500000000000000" pitchFamily="2" charset="0"/>
                <a:cs typeface="Poppins" panose="00000500000000000000" pitchFamily="2" charset="0"/>
              </a:rPr>
              <a:t>Annual Rev. </a:t>
            </a:r>
            <a:r>
              <a:rPr lang="en-US" sz="2800" b="1" dirty="0">
                <a:solidFill>
                  <a:schemeClr val="tx1"/>
                </a:solidFill>
                <a:latin typeface="Poppins" panose="00000500000000000000" pitchFamily="2" charset="0"/>
                <a:cs typeface="Poppins" panose="00000500000000000000" pitchFamily="2" charset="0"/>
              </a:rPr>
              <a:t>$73,000,000</a:t>
            </a:r>
            <a:endParaRPr lang="en-US" sz="3600" b="1" dirty="0">
              <a:solidFill>
                <a:schemeClr val="tx1"/>
              </a:solidFill>
              <a:latin typeface="Poppins" panose="00000500000000000000" pitchFamily="2" charset="0"/>
              <a:cs typeface="Poppins" panose="00000500000000000000" pitchFamily="2" charset="0"/>
            </a:endParaRPr>
          </a:p>
          <a:p>
            <a:pPr marL="0" indent="0">
              <a:spcBef>
                <a:spcPts val="600"/>
              </a:spcBef>
              <a:spcAft>
                <a:spcPts val="600"/>
              </a:spcAft>
            </a:pPr>
            <a:r>
              <a:rPr lang="en-US" b="1" dirty="0">
                <a:latin typeface="Poppins" panose="00000500000000000000" pitchFamily="2" charset="0"/>
                <a:cs typeface="Poppins" panose="00000500000000000000" pitchFamily="2" charset="0"/>
              </a:rPr>
              <a:t>Credit Result: </a:t>
            </a:r>
            <a:r>
              <a:rPr lang="en-US" sz="3600" b="1" dirty="0">
                <a:solidFill>
                  <a:srgbClr val="00AAFF"/>
                </a:solidFill>
                <a:latin typeface="Poppins" panose="00000500000000000000" pitchFamily="2" charset="0"/>
                <a:cs typeface="Poppins" panose="00000500000000000000" pitchFamily="2" charset="0"/>
              </a:rPr>
              <a:t>$650,000 </a:t>
            </a:r>
            <a:r>
              <a:rPr lang="en-US" b="1" dirty="0">
                <a:latin typeface="Poppins" panose="00000500000000000000" pitchFamily="2" charset="0"/>
                <a:cs typeface="Poppins" panose="00000500000000000000" pitchFamily="2" charset="0"/>
              </a:rPr>
              <a:t>in Federal &amp; State Credits</a:t>
            </a:r>
            <a:endParaRPr lang="en-US" sz="1600" b="1" dirty="0">
              <a:latin typeface="Poppins" panose="00000500000000000000" pitchFamily="2" charset="0"/>
              <a:cs typeface="Poppins" panose="00000500000000000000" pitchFamily="2" charset="0"/>
            </a:endParaRPr>
          </a:p>
        </p:txBody>
      </p:sp>
      <p:pic>
        <p:nvPicPr>
          <p:cNvPr id="2" name="Picture 1">
            <a:extLst>
              <a:ext uri="{FF2B5EF4-FFF2-40B4-BE49-F238E27FC236}">
                <a16:creationId xmlns:a16="http://schemas.microsoft.com/office/drawing/2014/main" id="{62B5710C-AD5E-9D70-A661-E7EF7CD1EAB8}"/>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0"/>
            <a:ext cx="4307771" cy="6858000"/>
          </a:xfrm>
          <a:prstGeom prst="rect">
            <a:avLst/>
          </a:prstGeom>
        </p:spPr>
      </p:pic>
      <p:sp>
        <p:nvSpPr>
          <p:cNvPr id="9" name="Rectangle 2">
            <a:extLst>
              <a:ext uri="{FF2B5EF4-FFF2-40B4-BE49-F238E27FC236}">
                <a16:creationId xmlns:a16="http://schemas.microsoft.com/office/drawing/2014/main" id="{AF338B3B-9C77-1B6B-3321-CFAA1D46FCFE}"/>
              </a:ext>
            </a:extLst>
          </p:cNvPr>
          <p:cNvSpPr>
            <a:spLocks noChangeArrowheads="1"/>
          </p:cNvSpPr>
          <p:nvPr/>
        </p:nvSpPr>
        <p:spPr bwMode="auto">
          <a:xfrm>
            <a:off x="4496106" y="3986983"/>
            <a:ext cx="6806478"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000000"/>
                </a:solidFill>
                <a:effectLst/>
                <a:latin typeface="Poppins" pitchFamily="2" charset="77"/>
                <a:cs typeface="Poppins" pitchFamily="2" charset="77"/>
              </a:rPr>
              <a:t>Development of composite deck systems by integrating steel bridge design with concrete expertise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rgbClr val="000000"/>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000000"/>
                </a:solidFill>
                <a:effectLst/>
                <a:latin typeface="Poppins" pitchFamily="2" charset="77"/>
                <a:cs typeface="Poppins" pitchFamily="2" charset="77"/>
              </a:rPr>
              <a:t>Design of beam modules with pre-welded components, including side and end dams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rgbClr val="000000"/>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000000"/>
                </a:solidFill>
                <a:effectLst/>
                <a:latin typeface="Poppins" pitchFamily="2" charset="77"/>
                <a:cs typeface="Poppins" pitchFamily="2" charset="77"/>
              </a:rPr>
              <a:t>Creation of on-site assembly processes</a:t>
            </a:r>
            <a:endParaRPr kumimoji="0" lang="en-US" altLang="en-US" sz="1600" b="0" i="0" u="none" strike="noStrike" cap="none" normalizeH="0" baseline="0" dirty="0">
              <a:ln>
                <a:noFill/>
              </a:ln>
              <a:solidFill>
                <a:schemeClr val="tx1"/>
              </a:solidFill>
              <a:effectLst/>
              <a:latin typeface="Poppins" pitchFamily="2" charset="77"/>
              <a:cs typeface="Poppins" pitchFamily="2" charset="77"/>
            </a:endParaRPr>
          </a:p>
        </p:txBody>
      </p:sp>
    </p:spTree>
    <p:extLst>
      <p:ext uri="{BB962C8B-B14F-4D97-AF65-F5344CB8AC3E}">
        <p14:creationId xmlns:p14="http://schemas.microsoft.com/office/powerpoint/2010/main" val="24302615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C3B35-D61D-B418-95AD-6905DAA1E345}"/>
            </a:ext>
          </a:extLst>
        </p:cNvPr>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03B2F96C-0893-91E9-5786-BFCEF302034D}"/>
              </a:ext>
            </a:extLst>
          </p:cNvPr>
          <p:cNvCxnSpPr>
            <a:cxnSpLocks/>
          </p:cNvCxnSpPr>
          <p:nvPr/>
        </p:nvCxnSpPr>
        <p:spPr>
          <a:xfrm>
            <a:off x="4631921" y="2522028"/>
            <a:ext cx="640080" cy="0"/>
          </a:xfrm>
          <a:prstGeom prst="line">
            <a:avLst/>
          </a:prstGeom>
          <a:ln w="28575">
            <a:solidFill>
              <a:srgbClr val="000000"/>
            </a:solidFill>
          </a:ln>
          <a:effectLst/>
        </p:spPr>
        <p:style>
          <a:lnRef idx="2">
            <a:schemeClr val="dk1"/>
          </a:lnRef>
          <a:fillRef idx="0">
            <a:schemeClr val="dk1"/>
          </a:fillRef>
          <a:effectRef idx="1">
            <a:schemeClr val="dk1"/>
          </a:effectRef>
          <a:fontRef idx="minor">
            <a:schemeClr val="tx1"/>
          </a:fontRef>
        </p:style>
      </p:cxnSp>
      <p:sp>
        <p:nvSpPr>
          <p:cNvPr id="8" name="Rectangle 8">
            <a:extLst>
              <a:ext uri="{FF2B5EF4-FFF2-40B4-BE49-F238E27FC236}">
                <a16:creationId xmlns:a16="http://schemas.microsoft.com/office/drawing/2014/main" id="{EE6A03DC-4BAE-620C-B685-FD61ACA7FAEC}"/>
              </a:ext>
            </a:extLst>
          </p:cNvPr>
          <p:cNvSpPr txBox="1">
            <a:spLocks noChangeArrowheads="1"/>
          </p:cNvSpPr>
          <p:nvPr/>
        </p:nvSpPr>
        <p:spPr>
          <a:xfrm>
            <a:off x="4496106" y="914652"/>
            <a:ext cx="7350006" cy="1094323"/>
          </a:xfrm>
          <a:prstGeom prst="rect">
            <a:avLst/>
          </a:prstGeom>
        </p:spPr>
        <p:txBody>
          <a:bodyPr vert="horz" lIns="91440" tIns="45720" rIns="13208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00AFFF"/>
                </a:solidFill>
                <a:latin typeface="Poppins SemiBold" pitchFamily="2" charset="77"/>
                <a:cs typeface="Poppins SemiBold" pitchFamily="2" charset="77"/>
              </a:rPr>
              <a:t>CIVIL AND ENVIRONMENTAL ENGINEERING, PLANNING AND SURVEYING FIRM</a:t>
            </a:r>
          </a:p>
        </p:txBody>
      </p:sp>
      <p:sp>
        <p:nvSpPr>
          <p:cNvPr id="4" name="Rectangle 7">
            <a:extLst>
              <a:ext uri="{FF2B5EF4-FFF2-40B4-BE49-F238E27FC236}">
                <a16:creationId xmlns:a16="http://schemas.microsoft.com/office/drawing/2014/main" id="{713624B7-B651-678C-CA3E-F1AA05FBA476}"/>
              </a:ext>
            </a:extLst>
          </p:cNvPr>
          <p:cNvSpPr>
            <a:spLocks/>
          </p:cNvSpPr>
          <p:nvPr/>
        </p:nvSpPr>
        <p:spPr bwMode="auto">
          <a:xfrm>
            <a:off x="4631921" y="2872298"/>
            <a:ext cx="7214191" cy="1094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lvl1pPr marL="285750" indent="-285750">
              <a:defRPr>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8940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33512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8084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42656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indent="0">
              <a:spcBef>
                <a:spcPts val="600"/>
              </a:spcBef>
              <a:spcAft>
                <a:spcPts val="600"/>
              </a:spcAft>
            </a:pPr>
            <a:r>
              <a:rPr lang="en-US" b="1" dirty="0">
                <a:latin typeface="Poppins" panose="00000500000000000000" pitchFamily="2" charset="0"/>
                <a:cs typeface="Poppins" panose="00000500000000000000" pitchFamily="2" charset="0"/>
              </a:rPr>
              <a:t>Annual Rev. </a:t>
            </a:r>
            <a:r>
              <a:rPr lang="en-US" sz="2800" b="1" dirty="0">
                <a:solidFill>
                  <a:schemeClr val="tx1"/>
                </a:solidFill>
                <a:latin typeface="Poppins" panose="00000500000000000000" pitchFamily="2" charset="0"/>
                <a:cs typeface="Poppins" panose="00000500000000000000" pitchFamily="2" charset="0"/>
              </a:rPr>
              <a:t>$15,600,000</a:t>
            </a:r>
            <a:endParaRPr lang="en-US" sz="3600" b="1" dirty="0">
              <a:solidFill>
                <a:schemeClr val="tx1"/>
              </a:solidFill>
              <a:latin typeface="Poppins" panose="00000500000000000000" pitchFamily="2" charset="0"/>
              <a:cs typeface="Poppins" panose="00000500000000000000" pitchFamily="2" charset="0"/>
            </a:endParaRPr>
          </a:p>
          <a:p>
            <a:pPr marL="0" indent="0">
              <a:spcBef>
                <a:spcPts val="600"/>
              </a:spcBef>
              <a:spcAft>
                <a:spcPts val="600"/>
              </a:spcAft>
            </a:pPr>
            <a:r>
              <a:rPr lang="en-US" b="1" dirty="0">
                <a:latin typeface="Poppins" panose="00000500000000000000" pitchFamily="2" charset="0"/>
                <a:cs typeface="Poppins" panose="00000500000000000000" pitchFamily="2" charset="0"/>
              </a:rPr>
              <a:t>Credit Result: </a:t>
            </a:r>
            <a:r>
              <a:rPr lang="en-US" sz="3600" b="1" dirty="0">
                <a:solidFill>
                  <a:srgbClr val="00AAFF"/>
                </a:solidFill>
                <a:latin typeface="Poppins" panose="00000500000000000000" pitchFamily="2" charset="0"/>
                <a:cs typeface="Poppins" panose="00000500000000000000" pitchFamily="2" charset="0"/>
              </a:rPr>
              <a:t>$556,588 </a:t>
            </a:r>
            <a:r>
              <a:rPr lang="en-US" b="1" dirty="0">
                <a:latin typeface="Poppins" panose="00000500000000000000" pitchFamily="2" charset="0"/>
                <a:cs typeface="Poppins" panose="00000500000000000000" pitchFamily="2" charset="0"/>
              </a:rPr>
              <a:t>in Federal &amp; State Credits</a:t>
            </a:r>
            <a:endParaRPr lang="en-US" sz="1600" b="1" dirty="0">
              <a:latin typeface="Poppins" panose="00000500000000000000" pitchFamily="2" charset="0"/>
              <a:cs typeface="Poppins" panose="00000500000000000000" pitchFamily="2" charset="0"/>
            </a:endParaRPr>
          </a:p>
        </p:txBody>
      </p:sp>
      <p:sp>
        <p:nvSpPr>
          <p:cNvPr id="9" name="Rectangle 3">
            <a:extLst>
              <a:ext uri="{FF2B5EF4-FFF2-40B4-BE49-F238E27FC236}">
                <a16:creationId xmlns:a16="http://schemas.microsoft.com/office/drawing/2014/main" id="{6221EB0A-0010-827E-2344-452F9C05A6C3}"/>
              </a:ext>
            </a:extLst>
          </p:cNvPr>
          <p:cNvSpPr>
            <a:spLocks noChangeArrowheads="1"/>
          </p:cNvSpPr>
          <p:nvPr/>
        </p:nvSpPr>
        <p:spPr bwMode="auto">
          <a:xfrm>
            <a:off x="4568828" y="3966615"/>
            <a:ext cx="6630806" cy="2385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u="none" strike="noStrike" cap="none" normalizeH="0" baseline="0" dirty="0">
                <a:ln>
                  <a:noFill/>
                </a:ln>
                <a:solidFill>
                  <a:srgbClr val="212121"/>
                </a:solidFill>
                <a:effectLst/>
                <a:latin typeface="Poppins" pitchFamily="2" charset="77"/>
                <a:cs typeface="Poppins" pitchFamily="2" charset="77"/>
              </a:rPr>
              <a:t>Custom storm sewer design, including engineering controls and sealing methodologies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u="none" strike="noStrike" cap="none" normalizeH="0" baseline="0" dirty="0">
              <a:ln>
                <a:noFill/>
              </a:ln>
              <a:solidFill>
                <a:srgbClr val="21212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u="none" strike="noStrike" cap="none" normalizeH="0" baseline="0" dirty="0">
                <a:ln>
                  <a:noFill/>
                </a:ln>
                <a:solidFill>
                  <a:srgbClr val="212121"/>
                </a:solidFill>
                <a:effectLst/>
                <a:latin typeface="Poppins" pitchFamily="2" charset="77"/>
                <a:cs typeface="Poppins" pitchFamily="2" charset="77"/>
              </a:rPr>
              <a:t>Assessment of groundwater contamination and shallow bedrock conditions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u="none" strike="noStrike" cap="none" normalizeH="0" baseline="0" dirty="0">
              <a:ln>
                <a:noFill/>
              </a:ln>
              <a:solidFill>
                <a:srgbClr val="21212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u="none" strike="noStrike" cap="none" normalizeH="0" baseline="0" dirty="0">
                <a:ln>
                  <a:noFill/>
                </a:ln>
                <a:solidFill>
                  <a:srgbClr val="212121"/>
                </a:solidFill>
                <a:effectLst/>
                <a:latin typeface="Poppins" pitchFamily="2" charset="77"/>
                <a:cs typeface="Poppins" pitchFamily="2" charset="77"/>
              </a:rPr>
              <a:t>Development of blasting protocols to minimize impact during construction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12121"/>
                </a:solidFill>
                <a:effectLst/>
                <a:latin typeface="Aptos" panose="020B00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1" name="Picture 10" descr="A pipe in the dirt&#10;&#10;AI-generated content may be incorrect.">
            <a:extLst>
              <a:ext uri="{FF2B5EF4-FFF2-40B4-BE49-F238E27FC236}">
                <a16:creationId xmlns:a16="http://schemas.microsoft.com/office/drawing/2014/main" id="{86FF3E9B-0D58-8F6A-2A41-70813A7EFC0A}"/>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506044" y="0"/>
            <a:ext cx="4842517" cy="6858000"/>
          </a:xfrm>
          <a:prstGeom prst="rect">
            <a:avLst/>
          </a:prstGeom>
        </p:spPr>
      </p:pic>
    </p:spTree>
    <p:extLst>
      <p:ext uri="{BB962C8B-B14F-4D97-AF65-F5344CB8AC3E}">
        <p14:creationId xmlns:p14="http://schemas.microsoft.com/office/powerpoint/2010/main" val="27905974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DFB92-2F3B-BAF2-36C4-7767471DDE2E}"/>
            </a:ext>
          </a:extLst>
        </p:cNvPr>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8090A939-D464-E20D-5D47-60AA16CCDC3F}"/>
              </a:ext>
            </a:extLst>
          </p:cNvPr>
          <p:cNvCxnSpPr>
            <a:cxnSpLocks/>
          </p:cNvCxnSpPr>
          <p:nvPr/>
        </p:nvCxnSpPr>
        <p:spPr>
          <a:xfrm>
            <a:off x="4631921" y="2522028"/>
            <a:ext cx="640080" cy="0"/>
          </a:xfrm>
          <a:prstGeom prst="line">
            <a:avLst/>
          </a:prstGeom>
          <a:ln w="28575">
            <a:solidFill>
              <a:srgbClr val="000000"/>
            </a:solidFill>
          </a:ln>
          <a:effectLst/>
        </p:spPr>
        <p:style>
          <a:lnRef idx="2">
            <a:schemeClr val="dk1"/>
          </a:lnRef>
          <a:fillRef idx="0">
            <a:schemeClr val="dk1"/>
          </a:fillRef>
          <a:effectRef idx="1">
            <a:schemeClr val="dk1"/>
          </a:effectRef>
          <a:fontRef idx="minor">
            <a:schemeClr val="tx1"/>
          </a:fontRef>
        </p:style>
      </p:cxnSp>
      <p:sp>
        <p:nvSpPr>
          <p:cNvPr id="8" name="Rectangle 8">
            <a:extLst>
              <a:ext uri="{FF2B5EF4-FFF2-40B4-BE49-F238E27FC236}">
                <a16:creationId xmlns:a16="http://schemas.microsoft.com/office/drawing/2014/main" id="{4DE7FD0C-F85C-2B37-4899-5ADC6A6BE7AA}"/>
              </a:ext>
            </a:extLst>
          </p:cNvPr>
          <p:cNvSpPr txBox="1">
            <a:spLocks noChangeArrowheads="1"/>
          </p:cNvSpPr>
          <p:nvPr/>
        </p:nvSpPr>
        <p:spPr>
          <a:xfrm>
            <a:off x="4496106" y="914652"/>
            <a:ext cx="8017818" cy="1094323"/>
          </a:xfrm>
          <a:prstGeom prst="rect">
            <a:avLst/>
          </a:prstGeom>
        </p:spPr>
        <p:txBody>
          <a:bodyPr vert="horz" lIns="91440" tIns="45720" rIns="13208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00AAFF"/>
                </a:solidFill>
                <a:latin typeface="Poppins SemiBold" pitchFamily="2" charset="77"/>
                <a:cs typeface="Poppins SemiBold" pitchFamily="2" charset="77"/>
              </a:rPr>
              <a:t>CIVIL, LANDSCAPE, </a:t>
            </a:r>
          </a:p>
          <a:p>
            <a:r>
              <a:rPr lang="en-US" sz="3600" b="1" dirty="0">
                <a:solidFill>
                  <a:srgbClr val="00AAFF"/>
                </a:solidFill>
                <a:latin typeface="Poppins SemiBold" pitchFamily="2" charset="77"/>
                <a:cs typeface="Poppins SemiBold" pitchFamily="2" charset="77"/>
              </a:rPr>
              <a:t>STRUCTURAL, AND MEP FIRM</a:t>
            </a:r>
          </a:p>
        </p:txBody>
      </p:sp>
      <p:sp>
        <p:nvSpPr>
          <p:cNvPr id="4" name="Rectangle 7">
            <a:extLst>
              <a:ext uri="{FF2B5EF4-FFF2-40B4-BE49-F238E27FC236}">
                <a16:creationId xmlns:a16="http://schemas.microsoft.com/office/drawing/2014/main" id="{87262F9E-71FE-D670-05B0-B6B5A8CF39BC}"/>
              </a:ext>
            </a:extLst>
          </p:cNvPr>
          <p:cNvSpPr>
            <a:spLocks/>
          </p:cNvSpPr>
          <p:nvPr/>
        </p:nvSpPr>
        <p:spPr bwMode="auto">
          <a:xfrm>
            <a:off x="4631921" y="2872298"/>
            <a:ext cx="7214191" cy="1094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lvl1pPr marL="285750" indent="-285750">
              <a:defRPr>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8940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33512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8084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42656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indent="0">
              <a:spcBef>
                <a:spcPts val="600"/>
              </a:spcBef>
              <a:spcAft>
                <a:spcPts val="600"/>
              </a:spcAft>
            </a:pPr>
            <a:r>
              <a:rPr lang="en-US" b="1" dirty="0">
                <a:latin typeface="Poppins" panose="00000500000000000000" pitchFamily="2" charset="0"/>
                <a:cs typeface="Poppins" panose="00000500000000000000" pitchFamily="2" charset="0"/>
              </a:rPr>
              <a:t>Annual Rev. </a:t>
            </a:r>
            <a:r>
              <a:rPr lang="en-US" sz="2800" b="1" dirty="0">
                <a:solidFill>
                  <a:schemeClr val="tx1"/>
                </a:solidFill>
                <a:latin typeface="Poppins" panose="00000500000000000000" pitchFamily="2" charset="0"/>
                <a:cs typeface="Poppins" panose="00000500000000000000" pitchFamily="2" charset="0"/>
              </a:rPr>
              <a:t>$18,000,000</a:t>
            </a:r>
            <a:endParaRPr lang="en-US" sz="3600" b="1" dirty="0">
              <a:solidFill>
                <a:schemeClr val="tx1"/>
              </a:solidFill>
              <a:latin typeface="Poppins" panose="00000500000000000000" pitchFamily="2" charset="0"/>
              <a:cs typeface="Poppins" panose="00000500000000000000" pitchFamily="2" charset="0"/>
            </a:endParaRPr>
          </a:p>
          <a:p>
            <a:pPr marL="0" indent="0">
              <a:spcBef>
                <a:spcPts val="600"/>
              </a:spcBef>
              <a:spcAft>
                <a:spcPts val="600"/>
              </a:spcAft>
            </a:pPr>
            <a:r>
              <a:rPr lang="en-US" b="1" dirty="0">
                <a:latin typeface="Poppins" panose="00000500000000000000" pitchFamily="2" charset="0"/>
                <a:cs typeface="Poppins" panose="00000500000000000000" pitchFamily="2" charset="0"/>
              </a:rPr>
              <a:t>Credit Result: </a:t>
            </a:r>
            <a:r>
              <a:rPr lang="en-US" sz="3600" b="1" dirty="0">
                <a:solidFill>
                  <a:srgbClr val="00AAFF"/>
                </a:solidFill>
                <a:latin typeface="Poppins" panose="00000500000000000000" pitchFamily="2" charset="0"/>
                <a:cs typeface="Poppins" panose="00000500000000000000" pitchFamily="2" charset="0"/>
              </a:rPr>
              <a:t>$1,336,669 </a:t>
            </a:r>
            <a:r>
              <a:rPr lang="en-US" b="1" dirty="0">
                <a:latin typeface="Poppins" panose="00000500000000000000" pitchFamily="2" charset="0"/>
                <a:cs typeface="Poppins" panose="00000500000000000000" pitchFamily="2" charset="0"/>
              </a:rPr>
              <a:t>in Federal Credits</a:t>
            </a:r>
            <a:endParaRPr lang="en-US" sz="1600" b="1" dirty="0">
              <a:latin typeface="Poppins" panose="00000500000000000000" pitchFamily="2" charset="0"/>
              <a:cs typeface="Poppins" panose="00000500000000000000" pitchFamily="2" charset="0"/>
            </a:endParaRPr>
          </a:p>
        </p:txBody>
      </p:sp>
      <p:sp>
        <p:nvSpPr>
          <p:cNvPr id="3" name="Rectangle 2">
            <a:extLst>
              <a:ext uri="{FF2B5EF4-FFF2-40B4-BE49-F238E27FC236}">
                <a16:creationId xmlns:a16="http://schemas.microsoft.com/office/drawing/2014/main" id="{CB127CAF-2A78-1E77-7F6A-03FC62C92606}"/>
              </a:ext>
            </a:extLst>
          </p:cNvPr>
          <p:cNvSpPr>
            <a:spLocks noChangeArrowheads="1"/>
          </p:cNvSpPr>
          <p:nvPr/>
        </p:nvSpPr>
        <p:spPr bwMode="auto">
          <a:xfrm>
            <a:off x="4496106" y="4105114"/>
            <a:ext cx="5837445"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u="none" strike="noStrike" cap="none" normalizeH="0" baseline="0" dirty="0">
                <a:ln>
                  <a:noFill/>
                </a:ln>
                <a:solidFill>
                  <a:srgbClr val="212121"/>
                </a:solidFill>
                <a:effectLst/>
                <a:latin typeface="Poppins" pitchFamily="2" charset="77"/>
                <a:cs typeface="Poppins" pitchFamily="2" charset="77"/>
              </a:rPr>
              <a:t>Structural engineering for buildings to withstand seismic events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u="none" strike="noStrike" cap="none" normalizeH="0" baseline="0" dirty="0">
              <a:ln>
                <a:noFill/>
              </a:ln>
              <a:solidFill>
                <a:srgbClr val="21212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u="none" strike="noStrike" cap="none" normalizeH="0" baseline="0" dirty="0">
                <a:ln>
                  <a:noFill/>
                </a:ln>
                <a:solidFill>
                  <a:srgbClr val="212121"/>
                </a:solidFill>
                <a:effectLst/>
                <a:latin typeface="Poppins" pitchFamily="2" charset="77"/>
                <a:cs typeface="Poppins" pitchFamily="2" charset="77"/>
              </a:rPr>
              <a:t>Evaluation of soil properties and seismic forces to determine site conditions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u="none" strike="noStrike" cap="none" normalizeH="0" baseline="0" dirty="0">
              <a:ln>
                <a:noFill/>
              </a:ln>
              <a:solidFill>
                <a:srgbClr val="21212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u="none" strike="noStrike" cap="none" normalizeH="0" baseline="0" dirty="0">
                <a:ln>
                  <a:noFill/>
                </a:ln>
                <a:solidFill>
                  <a:srgbClr val="212121"/>
                </a:solidFill>
                <a:effectLst/>
                <a:latin typeface="Poppins" pitchFamily="2" charset="77"/>
                <a:cs typeface="Poppins" pitchFamily="2" charset="77"/>
              </a:rPr>
              <a:t>Design of components such as bracing, joints, and</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u="none" strike="noStrike" cap="none" normalizeH="0" baseline="0" dirty="0">
                <a:ln>
                  <a:noFill/>
                </a:ln>
                <a:solidFill>
                  <a:srgbClr val="212121"/>
                </a:solidFill>
                <a:effectLst/>
                <a:latin typeface="Poppins" pitchFamily="2" charset="77"/>
                <a:cs typeface="Poppins" pitchFamily="2" charset="77"/>
              </a:rPr>
              <a:t>roof diaphragm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6" name="Picture 5" descr="A building with many windows&#10;&#10;AI-generated content may be incorrect.">
            <a:extLst>
              <a:ext uri="{FF2B5EF4-FFF2-40B4-BE49-F238E27FC236}">
                <a16:creationId xmlns:a16="http://schemas.microsoft.com/office/drawing/2014/main" id="{D70AEB11-5653-3525-411B-13C121B38528}"/>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4156364" cy="6858000"/>
          </a:xfrm>
          <a:prstGeom prst="rect">
            <a:avLst/>
          </a:prstGeom>
        </p:spPr>
      </p:pic>
    </p:spTree>
    <p:extLst>
      <p:ext uri="{BB962C8B-B14F-4D97-AF65-F5344CB8AC3E}">
        <p14:creationId xmlns:p14="http://schemas.microsoft.com/office/powerpoint/2010/main" val="18214816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E813F-AF4A-1C8F-2EA4-315B01A89F19}"/>
            </a:ext>
          </a:extLst>
        </p:cNvPr>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91C14DF7-DCDB-9EDA-8935-58DF3DDC1B04}"/>
              </a:ext>
            </a:extLst>
          </p:cNvPr>
          <p:cNvCxnSpPr>
            <a:cxnSpLocks/>
          </p:cNvCxnSpPr>
          <p:nvPr/>
        </p:nvCxnSpPr>
        <p:spPr>
          <a:xfrm>
            <a:off x="4631921" y="2522028"/>
            <a:ext cx="640080" cy="0"/>
          </a:xfrm>
          <a:prstGeom prst="line">
            <a:avLst/>
          </a:prstGeom>
          <a:ln w="28575">
            <a:solidFill>
              <a:srgbClr val="000000"/>
            </a:solidFill>
          </a:ln>
          <a:effectLst/>
        </p:spPr>
        <p:style>
          <a:lnRef idx="2">
            <a:schemeClr val="dk1"/>
          </a:lnRef>
          <a:fillRef idx="0">
            <a:schemeClr val="dk1"/>
          </a:fillRef>
          <a:effectRef idx="1">
            <a:schemeClr val="dk1"/>
          </a:effectRef>
          <a:fontRef idx="minor">
            <a:schemeClr val="tx1"/>
          </a:fontRef>
        </p:style>
      </p:cxnSp>
      <p:sp>
        <p:nvSpPr>
          <p:cNvPr id="8" name="Rectangle 8">
            <a:extLst>
              <a:ext uri="{FF2B5EF4-FFF2-40B4-BE49-F238E27FC236}">
                <a16:creationId xmlns:a16="http://schemas.microsoft.com/office/drawing/2014/main" id="{6AE4D90E-0F2C-46EC-DE49-94E7CAC226BF}"/>
              </a:ext>
            </a:extLst>
          </p:cNvPr>
          <p:cNvSpPr txBox="1">
            <a:spLocks noChangeArrowheads="1"/>
          </p:cNvSpPr>
          <p:nvPr/>
        </p:nvSpPr>
        <p:spPr>
          <a:xfrm>
            <a:off x="4496106" y="914652"/>
            <a:ext cx="6959873" cy="1094323"/>
          </a:xfrm>
          <a:prstGeom prst="rect">
            <a:avLst/>
          </a:prstGeom>
        </p:spPr>
        <p:txBody>
          <a:bodyPr vert="horz" lIns="91440" tIns="45720" rIns="13208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00AAFF"/>
                </a:solidFill>
                <a:latin typeface="Poppins SemiBold" pitchFamily="2" charset="77"/>
                <a:cs typeface="Poppins SemiBold" pitchFamily="2" charset="77"/>
              </a:rPr>
              <a:t>ENVIRONMENTAL CONSULTING COMPANY</a:t>
            </a:r>
          </a:p>
        </p:txBody>
      </p:sp>
      <p:sp>
        <p:nvSpPr>
          <p:cNvPr id="4" name="Rectangle 7">
            <a:extLst>
              <a:ext uri="{FF2B5EF4-FFF2-40B4-BE49-F238E27FC236}">
                <a16:creationId xmlns:a16="http://schemas.microsoft.com/office/drawing/2014/main" id="{A8518760-3C36-62CD-9DAB-5BA5458187FE}"/>
              </a:ext>
            </a:extLst>
          </p:cNvPr>
          <p:cNvSpPr>
            <a:spLocks/>
          </p:cNvSpPr>
          <p:nvPr/>
        </p:nvSpPr>
        <p:spPr bwMode="auto">
          <a:xfrm>
            <a:off x="4631921" y="2872298"/>
            <a:ext cx="7214191" cy="1094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lvl1pPr marL="285750" indent="-285750">
              <a:defRPr>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8940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33512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8084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42656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indent="0">
              <a:spcBef>
                <a:spcPts val="600"/>
              </a:spcBef>
              <a:spcAft>
                <a:spcPts val="600"/>
              </a:spcAft>
            </a:pPr>
            <a:r>
              <a:rPr lang="en-US" b="1" dirty="0">
                <a:latin typeface="Poppins" panose="00000500000000000000" pitchFamily="2" charset="0"/>
                <a:cs typeface="Poppins" panose="00000500000000000000" pitchFamily="2" charset="0"/>
              </a:rPr>
              <a:t>Annual Rev. </a:t>
            </a:r>
            <a:r>
              <a:rPr lang="en-US" sz="2800" b="1" dirty="0">
                <a:solidFill>
                  <a:schemeClr val="tx1"/>
                </a:solidFill>
                <a:latin typeface="Poppins" panose="00000500000000000000" pitchFamily="2" charset="0"/>
                <a:cs typeface="Poppins" panose="00000500000000000000" pitchFamily="2" charset="0"/>
              </a:rPr>
              <a:t>$6,500,000</a:t>
            </a:r>
            <a:endParaRPr lang="en-US" sz="3600" b="1" dirty="0">
              <a:solidFill>
                <a:schemeClr val="tx1"/>
              </a:solidFill>
              <a:latin typeface="Poppins" panose="00000500000000000000" pitchFamily="2" charset="0"/>
              <a:cs typeface="Poppins" panose="00000500000000000000" pitchFamily="2" charset="0"/>
            </a:endParaRPr>
          </a:p>
          <a:p>
            <a:pPr marL="0" indent="0">
              <a:spcBef>
                <a:spcPts val="600"/>
              </a:spcBef>
              <a:spcAft>
                <a:spcPts val="600"/>
              </a:spcAft>
            </a:pPr>
            <a:r>
              <a:rPr lang="en-US" b="1" dirty="0">
                <a:latin typeface="Poppins" panose="00000500000000000000" pitchFamily="2" charset="0"/>
                <a:cs typeface="Poppins" panose="00000500000000000000" pitchFamily="2" charset="0"/>
              </a:rPr>
              <a:t>Credit Result: </a:t>
            </a:r>
            <a:r>
              <a:rPr lang="en-US" sz="3600" b="1" dirty="0">
                <a:solidFill>
                  <a:srgbClr val="00AAFF"/>
                </a:solidFill>
                <a:latin typeface="Poppins" panose="00000500000000000000" pitchFamily="2" charset="0"/>
                <a:cs typeface="Poppins" panose="00000500000000000000" pitchFamily="2" charset="0"/>
              </a:rPr>
              <a:t>$414,933 </a:t>
            </a:r>
            <a:r>
              <a:rPr lang="en-US" b="1" dirty="0">
                <a:latin typeface="Poppins" panose="00000500000000000000" pitchFamily="2" charset="0"/>
                <a:cs typeface="Poppins" panose="00000500000000000000" pitchFamily="2" charset="0"/>
              </a:rPr>
              <a:t>in Federal Credits</a:t>
            </a:r>
            <a:endParaRPr lang="en-US" sz="1600" b="1" dirty="0">
              <a:latin typeface="Poppins" panose="00000500000000000000" pitchFamily="2" charset="0"/>
              <a:cs typeface="Poppins" panose="00000500000000000000" pitchFamily="2" charset="0"/>
            </a:endParaRPr>
          </a:p>
        </p:txBody>
      </p:sp>
      <p:sp>
        <p:nvSpPr>
          <p:cNvPr id="11" name="Rectangle 5">
            <a:extLst>
              <a:ext uri="{FF2B5EF4-FFF2-40B4-BE49-F238E27FC236}">
                <a16:creationId xmlns:a16="http://schemas.microsoft.com/office/drawing/2014/main" id="{0238533B-3935-5637-3D18-D5AB9BF9D2AE}"/>
              </a:ext>
            </a:extLst>
          </p:cNvPr>
          <p:cNvSpPr>
            <a:spLocks noChangeArrowheads="1"/>
          </p:cNvSpPr>
          <p:nvPr/>
        </p:nvSpPr>
        <p:spPr bwMode="auto">
          <a:xfrm>
            <a:off x="4496106" y="3871807"/>
            <a:ext cx="6599984"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chemeClr val="tx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212121"/>
                </a:solidFill>
                <a:effectLst/>
                <a:latin typeface="Poppins" pitchFamily="2" charset="77"/>
                <a:cs typeface="Poppins" pitchFamily="2" charset="77"/>
              </a:rPr>
              <a:t>Design of ecosystem restoration process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rgbClr val="21212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212121"/>
                </a:solidFill>
                <a:effectLst/>
                <a:latin typeface="Poppins" pitchFamily="2" charset="77"/>
                <a:cs typeface="Poppins" pitchFamily="2" charset="77"/>
              </a:rPr>
              <a:t>Hydrologic and hydraulic modeling of stream flow dynamics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rgbClr val="21212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212121"/>
                </a:solidFill>
                <a:effectLst/>
                <a:latin typeface="Poppins" pitchFamily="2" charset="77"/>
                <a:cs typeface="Poppins" pitchFamily="2" charset="77"/>
              </a:rPr>
              <a:t>Development of filtration systems and invasive plant removal processes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Poppins" pitchFamily="2" charset="77"/>
              <a:cs typeface="Poppins" pitchFamily="2" charset="77"/>
            </a:endParaRPr>
          </a:p>
        </p:txBody>
      </p:sp>
      <p:pic>
        <p:nvPicPr>
          <p:cNvPr id="14" name="Picture 13" descr="A person wearing hardhats and a blue shirt holding a piece of paper&#10;&#10;AI-generated content may be incorrect.">
            <a:extLst>
              <a:ext uri="{FF2B5EF4-FFF2-40B4-BE49-F238E27FC236}">
                <a16:creationId xmlns:a16="http://schemas.microsoft.com/office/drawing/2014/main" id="{6DF9E1EC-C97B-4757-721B-67851984747F}"/>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4184073" cy="6858000"/>
          </a:xfrm>
          <a:prstGeom prst="rect">
            <a:avLst/>
          </a:prstGeom>
        </p:spPr>
      </p:pic>
    </p:spTree>
    <p:extLst>
      <p:ext uri="{BB962C8B-B14F-4D97-AF65-F5344CB8AC3E}">
        <p14:creationId xmlns:p14="http://schemas.microsoft.com/office/powerpoint/2010/main" val="26484616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A160B-2FAC-9BB9-FA61-BC7266359AA8}"/>
            </a:ext>
          </a:extLst>
        </p:cNvPr>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D7FB769B-BBD9-E67C-EA00-5018E4C3A11E}"/>
              </a:ext>
            </a:extLst>
          </p:cNvPr>
          <p:cNvCxnSpPr>
            <a:cxnSpLocks/>
          </p:cNvCxnSpPr>
          <p:nvPr/>
        </p:nvCxnSpPr>
        <p:spPr>
          <a:xfrm>
            <a:off x="4631921" y="2522028"/>
            <a:ext cx="640080" cy="0"/>
          </a:xfrm>
          <a:prstGeom prst="line">
            <a:avLst/>
          </a:prstGeom>
          <a:ln w="28575">
            <a:solidFill>
              <a:srgbClr val="000000"/>
            </a:solidFill>
          </a:ln>
          <a:effectLst/>
        </p:spPr>
        <p:style>
          <a:lnRef idx="2">
            <a:schemeClr val="dk1"/>
          </a:lnRef>
          <a:fillRef idx="0">
            <a:schemeClr val="dk1"/>
          </a:fillRef>
          <a:effectRef idx="1">
            <a:schemeClr val="dk1"/>
          </a:effectRef>
          <a:fontRef idx="minor">
            <a:schemeClr val="tx1"/>
          </a:fontRef>
        </p:style>
      </p:cxnSp>
      <p:sp>
        <p:nvSpPr>
          <p:cNvPr id="8" name="Rectangle 8">
            <a:extLst>
              <a:ext uri="{FF2B5EF4-FFF2-40B4-BE49-F238E27FC236}">
                <a16:creationId xmlns:a16="http://schemas.microsoft.com/office/drawing/2014/main" id="{749C2A5B-F4E0-CFA1-F069-313287E08BC8}"/>
              </a:ext>
            </a:extLst>
          </p:cNvPr>
          <p:cNvSpPr txBox="1">
            <a:spLocks noChangeArrowheads="1"/>
          </p:cNvSpPr>
          <p:nvPr/>
        </p:nvSpPr>
        <p:spPr>
          <a:xfrm>
            <a:off x="4496106" y="914652"/>
            <a:ext cx="7214191" cy="1094323"/>
          </a:xfrm>
          <a:prstGeom prst="rect">
            <a:avLst/>
          </a:prstGeom>
        </p:spPr>
        <p:txBody>
          <a:bodyPr vert="horz" lIns="91440" tIns="45720" rIns="13208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00AAFF"/>
                </a:solidFill>
                <a:latin typeface="Poppins SemiBold" pitchFamily="2" charset="77"/>
                <a:cs typeface="Poppins SemiBold" pitchFamily="2" charset="77"/>
              </a:rPr>
              <a:t>WATER TREATMENT AND CONVEYANCE ENGINEERS</a:t>
            </a:r>
          </a:p>
        </p:txBody>
      </p:sp>
      <p:sp>
        <p:nvSpPr>
          <p:cNvPr id="4" name="Rectangle 7">
            <a:extLst>
              <a:ext uri="{FF2B5EF4-FFF2-40B4-BE49-F238E27FC236}">
                <a16:creationId xmlns:a16="http://schemas.microsoft.com/office/drawing/2014/main" id="{0F6690B7-5912-8376-7AD4-35A153B02A9F}"/>
              </a:ext>
            </a:extLst>
          </p:cNvPr>
          <p:cNvSpPr>
            <a:spLocks/>
          </p:cNvSpPr>
          <p:nvPr/>
        </p:nvSpPr>
        <p:spPr bwMode="auto">
          <a:xfrm>
            <a:off x="4631921" y="2872298"/>
            <a:ext cx="7214191" cy="1094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lvl1pPr marL="285750" indent="-285750">
              <a:defRPr>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8940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33512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8084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4265613" indent="-608013" eaLnBrk="0" fontAlgn="base" hangingPunct="0">
              <a:spcBef>
                <a:spcPct val="0"/>
              </a:spcBef>
              <a:spcAft>
                <a:spcPct val="0"/>
              </a:spcAft>
              <a:defRPr>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indent="0">
              <a:spcBef>
                <a:spcPts val="600"/>
              </a:spcBef>
              <a:spcAft>
                <a:spcPts val="600"/>
              </a:spcAft>
            </a:pPr>
            <a:r>
              <a:rPr lang="en-US" b="1" dirty="0">
                <a:latin typeface="Poppins" panose="00000500000000000000" pitchFamily="2" charset="0"/>
                <a:cs typeface="Poppins" panose="00000500000000000000" pitchFamily="2" charset="0"/>
              </a:rPr>
              <a:t>Annual Rev. </a:t>
            </a:r>
            <a:r>
              <a:rPr lang="en-US" sz="2800" b="1" dirty="0">
                <a:solidFill>
                  <a:schemeClr val="tx1"/>
                </a:solidFill>
                <a:latin typeface="Poppins" panose="00000500000000000000" pitchFamily="2" charset="0"/>
                <a:cs typeface="Poppins" panose="00000500000000000000" pitchFamily="2" charset="0"/>
              </a:rPr>
              <a:t>$10,000,000</a:t>
            </a:r>
            <a:endParaRPr lang="en-US" sz="3600" b="1" dirty="0">
              <a:solidFill>
                <a:schemeClr val="tx1"/>
              </a:solidFill>
              <a:latin typeface="Poppins" panose="00000500000000000000" pitchFamily="2" charset="0"/>
              <a:cs typeface="Poppins" panose="00000500000000000000" pitchFamily="2" charset="0"/>
            </a:endParaRPr>
          </a:p>
          <a:p>
            <a:pPr marL="0" indent="0">
              <a:spcBef>
                <a:spcPts val="600"/>
              </a:spcBef>
              <a:spcAft>
                <a:spcPts val="600"/>
              </a:spcAft>
            </a:pPr>
            <a:r>
              <a:rPr lang="en-US" b="1" dirty="0">
                <a:latin typeface="Poppins" panose="00000500000000000000" pitchFamily="2" charset="0"/>
                <a:cs typeface="Poppins" panose="00000500000000000000" pitchFamily="2" charset="0"/>
              </a:rPr>
              <a:t>4 Year Credit: </a:t>
            </a:r>
            <a:r>
              <a:rPr lang="en-US" sz="3600" b="1" dirty="0">
                <a:solidFill>
                  <a:srgbClr val="00AAFF"/>
                </a:solidFill>
                <a:latin typeface="Poppins" panose="00000500000000000000" pitchFamily="2" charset="0"/>
                <a:cs typeface="Poppins" panose="00000500000000000000" pitchFamily="2" charset="0"/>
              </a:rPr>
              <a:t>$1,749,190 </a:t>
            </a:r>
            <a:r>
              <a:rPr lang="en-US" b="1" dirty="0">
                <a:latin typeface="Poppins" panose="00000500000000000000" pitchFamily="2" charset="0"/>
                <a:cs typeface="Poppins" panose="00000500000000000000" pitchFamily="2" charset="0"/>
              </a:rPr>
              <a:t>in Federal &amp; State Credits</a:t>
            </a:r>
            <a:endParaRPr lang="en-US" sz="1600" b="1" dirty="0">
              <a:latin typeface="Poppins" panose="00000500000000000000" pitchFamily="2" charset="0"/>
              <a:cs typeface="Poppins" panose="00000500000000000000" pitchFamily="2" charset="0"/>
            </a:endParaRPr>
          </a:p>
        </p:txBody>
      </p:sp>
      <p:sp>
        <p:nvSpPr>
          <p:cNvPr id="2" name="Rectangle 1">
            <a:extLst>
              <a:ext uri="{FF2B5EF4-FFF2-40B4-BE49-F238E27FC236}">
                <a16:creationId xmlns:a16="http://schemas.microsoft.com/office/drawing/2014/main" id="{36774837-73EE-683D-3B8F-D119FD2AF316}"/>
              </a:ext>
            </a:extLst>
          </p:cNvPr>
          <p:cNvSpPr>
            <a:spLocks noChangeArrowheads="1"/>
          </p:cNvSpPr>
          <p:nvPr/>
        </p:nvSpPr>
        <p:spPr bwMode="auto">
          <a:xfrm>
            <a:off x="4496105" y="3966615"/>
            <a:ext cx="7617126" cy="1969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chemeClr val="tx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212121"/>
                </a:solidFill>
                <a:effectLst/>
                <a:latin typeface="Poppins" pitchFamily="2" charset="77"/>
                <a:cs typeface="Poppins" pitchFamily="2" charset="77"/>
              </a:rPr>
              <a:t>Wastewater lift station system design</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rgbClr val="21212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212121"/>
                </a:solidFill>
                <a:effectLst/>
                <a:latin typeface="Poppins" pitchFamily="2" charset="77"/>
                <a:cs typeface="Poppins" pitchFamily="2" charset="77"/>
              </a:rPr>
              <a:t>Development of pumping, power, and control systems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rgbClr val="212121"/>
              </a:solidFill>
              <a:effectLst/>
              <a:latin typeface="Poppins" pitchFamily="2" charset="77"/>
              <a:cs typeface="Poppins" pitchFamily="2" charset="77"/>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212121"/>
                </a:solidFill>
                <a:effectLst/>
                <a:latin typeface="Poppins" pitchFamily="2" charset="77"/>
                <a:cs typeface="Poppins" pitchFamily="2" charset="77"/>
              </a:rPr>
              <a:t>Site assessments including soil, groundwater, and existing infrastructure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212121"/>
                </a:solidFill>
                <a:effectLst/>
                <a:latin typeface="Poppins" pitchFamily="2" charset="77"/>
                <a:cs typeface="Poppins" pitchFamily="2" charset="77"/>
              </a:rPr>
              <a:t> </a:t>
            </a:r>
            <a:endParaRPr kumimoji="0" lang="en-US" altLang="en-US" sz="1600" b="0" i="0" u="none" strike="noStrike" cap="none" normalizeH="0" baseline="0" dirty="0">
              <a:ln>
                <a:noFill/>
              </a:ln>
              <a:solidFill>
                <a:schemeClr val="tx1"/>
              </a:solidFill>
              <a:effectLst/>
              <a:latin typeface="Poppins" pitchFamily="2" charset="77"/>
              <a:cs typeface="Poppins" pitchFamily="2" charset="77"/>
            </a:endParaRPr>
          </a:p>
        </p:txBody>
      </p:sp>
      <p:pic>
        <p:nvPicPr>
          <p:cNvPr id="6" name="Picture 5" descr="A water treatment plant with a bridge&#10;&#10;AI-generated content may be incorrect.">
            <a:extLst>
              <a:ext uri="{FF2B5EF4-FFF2-40B4-BE49-F238E27FC236}">
                <a16:creationId xmlns:a16="http://schemas.microsoft.com/office/drawing/2014/main" id="{D7A95C0D-A54F-A249-F431-02897972AB8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9795" y="0"/>
            <a:ext cx="4428781" cy="6858000"/>
          </a:xfrm>
          <a:prstGeom prst="rect">
            <a:avLst/>
          </a:prstGeom>
        </p:spPr>
      </p:pic>
    </p:spTree>
    <p:extLst>
      <p:ext uri="{BB962C8B-B14F-4D97-AF65-F5344CB8AC3E}">
        <p14:creationId xmlns:p14="http://schemas.microsoft.com/office/powerpoint/2010/main" val="3278519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CDDF1-E5B7-4874-C770-6B820AEBC5F5}"/>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520A3828-4078-2084-B682-871DEE45E2A1}"/>
              </a:ext>
            </a:extLst>
          </p:cNvPr>
          <p:cNvSpPr/>
          <p:nvPr/>
        </p:nvSpPr>
        <p:spPr>
          <a:xfrm>
            <a:off x="0" y="0"/>
            <a:ext cx="12192000" cy="6858000"/>
          </a:xfrm>
          <a:prstGeom prst="rect">
            <a:avLst/>
          </a:prstGeom>
          <a:solidFill>
            <a:srgbClr val="002060"/>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12849FB1-97D3-C82E-81E8-F53026973432}"/>
              </a:ext>
            </a:extLst>
          </p:cNvPr>
          <p:cNvGrpSpPr/>
          <p:nvPr/>
        </p:nvGrpSpPr>
        <p:grpSpPr>
          <a:xfrm>
            <a:off x="3117850" y="450850"/>
            <a:ext cx="5956300" cy="5956300"/>
            <a:chOff x="3117850" y="450850"/>
            <a:chExt cx="5956300" cy="5956300"/>
          </a:xfrm>
        </p:grpSpPr>
        <p:sp>
          <p:nvSpPr>
            <p:cNvPr id="3" name="Arc 2">
              <a:extLst>
                <a:ext uri="{FF2B5EF4-FFF2-40B4-BE49-F238E27FC236}">
                  <a16:creationId xmlns:a16="http://schemas.microsoft.com/office/drawing/2014/main" id="{98FA8B0A-767A-9AA3-1431-6CF466CD6136}"/>
                </a:ext>
              </a:extLst>
            </p:cNvPr>
            <p:cNvSpPr/>
            <p:nvPr/>
          </p:nvSpPr>
          <p:spPr>
            <a:xfrm>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Arc 3">
              <a:extLst>
                <a:ext uri="{FF2B5EF4-FFF2-40B4-BE49-F238E27FC236}">
                  <a16:creationId xmlns:a16="http://schemas.microsoft.com/office/drawing/2014/main" id="{EF142694-1E8A-8DCE-9B04-467CFD33932A}"/>
                </a:ext>
              </a:extLst>
            </p:cNvPr>
            <p:cNvSpPr/>
            <p:nvPr/>
          </p:nvSpPr>
          <p:spPr>
            <a:xfrm flipV="1">
              <a:off x="3117850" y="450850"/>
              <a:ext cx="5956300" cy="5956300"/>
            </a:xfrm>
            <a:prstGeom prst="arc">
              <a:avLst>
                <a:gd name="adj1" fmla="val 11294463"/>
                <a:gd name="adj2" fmla="val 21113174"/>
              </a:avLst>
            </a:prstGeom>
            <a:noFill/>
            <a:ln w="381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Box 9">
            <a:extLst>
              <a:ext uri="{FF2B5EF4-FFF2-40B4-BE49-F238E27FC236}">
                <a16:creationId xmlns:a16="http://schemas.microsoft.com/office/drawing/2014/main" id="{52419E1B-0521-2B9E-9019-A27E71C55122}"/>
              </a:ext>
            </a:extLst>
          </p:cNvPr>
          <p:cNvSpPr txBox="1"/>
          <p:nvPr/>
        </p:nvSpPr>
        <p:spPr>
          <a:xfrm>
            <a:off x="3061955" y="3066305"/>
            <a:ext cx="6068089" cy="1341393"/>
          </a:xfrm>
          <a:prstGeom prst="rect">
            <a:avLst/>
          </a:prstGeom>
        </p:spPr>
        <p:txBody>
          <a:bodyPr wrap="square" lIns="0" tIns="0" rIns="0" bIns="0" rtlCol="0" anchor="t">
            <a:spAutoFit/>
          </a:bodyPr>
          <a:lstStyle/>
          <a:p>
            <a:pPr algn="ctr">
              <a:lnSpc>
                <a:spcPct val="150000"/>
              </a:lnSpc>
            </a:pPr>
            <a:r>
              <a:rPr lang="en-US" sz="2000" dirty="0">
                <a:solidFill>
                  <a:schemeClr val="bg1"/>
                </a:solidFill>
                <a:latin typeface="Poppins" panose="00000500000000000000" pitchFamily="2" charset="0"/>
                <a:ea typeface="Open Sauce"/>
                <a:cs typeface="Poppins" panose="00000500000000000000" pitchFamily="2" charset="0"/>
                <a:sym typeface="Open Sauce"/>
              </a:rPr>
              <a:t>Contact:</a:t>
            </a:r>
          </a:p>
          <a:p>
            <a:pPr algn="ctr">
              <a:lnSpc>
                <a:spcPct val="150000"/>
              </a:lnSpc>
            </a:pPr>
            <a:r>
              <a:rPr lang="en-US" sz="2000" dirty="0">
                <a:solidFill>
                  <a:schemeClr val="bg1"/>
                </a:solidFill>
                <a:latin typeface="Poppins" panose="00000500000000000000" pitchFamily="2" charset="0"/>
                <a:ea typeface="Open Sauce"/>
                <a:cs typeface="Poppins" panose="00000500000000000000" pitchFamily="2" charset="0"/>
                <a:sym typeface="Open Sauce"/>
              </a:rPr>
              <a:t>Jazmin.Davila@alliantgroup.com</a:t>
            </a:r>
          </a:p>
          <a:p>
            <a:pPr algn="ctr">
              <a:lnSpc>
                <a:spcPct val="150000"/>
              </a:lnSpc>
            </a:pPr>
            <a:r>
              <a:rPr lang="en-US" sz="2000" dirty="0">
                <a:solidFill>
                  <a:schemeClr val="bg1"/>
                </a:solidFill>
                <a:latin typeface="Poppins" panose="00000500000000000000" pitchFamily="2" charset="0"/>
                <a:ea typeface="Open Sauce"/>
                <a:cs typeface="Poppins" panose="00000500000000000000" pitchFamily="2" charset="0"/>
                <a:sym typeface="Open Sauce"/>
              </a:rPr>
              <a:t>Tyler.Noesser@alliantgroup.com</a:t>
            </a:r>
          </a:p>
        </p:txBody>
      </p:sp>
      <p:pic>
        <p:nvPicPr>
          <p:cNvPr id="10" name="Picture 9" descr="A close-up of a logo&#10;&#10;Description automatically generated">
            <a:extLst>
              <a:ext uri="{FF2B5EF4-FFF2-40B4-BE49-F238E27FC236}">
                <a16:creationId xmlns:a16="http://schemas.microsoft.com/office/drawing/2014/main" id="{98C9438B-98BB-0727-A0D7-D13D80F8C5F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56217" y="5729690"/>
            <a:ext cx="1561211" cy="879728"/>
          </a:xfrm>
          <a:prstGeom prst="rect">
            <a:avLst/>
          </a:prstGeom>
        </p:spPr>
      </p:pic>
      <p:pic>
        <p:nvPicPr>
          <p:cNvPr id="11" name="Picture 10" descr="A close-up of a logo&#10;&#10;Description automatically generated">
            <a:extLst>
              <a:ext uri="{FF2B5EF4-FFF2-40B4-BE49-F238E27FC236}">
                <a16:creationId xmlns:a16="http://schemas.microsoft.com/office/drawing/2014/main" id="{89F40B0A-4D72-FBFC-4CC5-A3F11C3C0BA4}"/>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3260645" y="5729690"/>
            <a:ext cx="637885" cy="854882"/>
          </a:xfrm>
          <a:prstGeom prst="rect">
            <a:avLst/>
          </a:prstGeom>
        </p:spPr>
      </p:pic>
      <p:pic>
        <p:nvPicPr>
          <p:cNvPr id="13" name="Picture 12" descr="A black background with white text&#10;&#10;AI-generated content may be incorrect.">
            <a:extLst>
              <a:ext uri="{FF2B5EF4-FFF2-40B4-BE49-F238E27FC236}">
                <a16:creationId xmlns:a16="http://schemas.microsoft.com/office/drawing/2014/main" id="{EBD11D3F-1517-D2CD-2073-54FF5F33F0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72638" y="5923876"/>
            <a:ext cx="865267" cy="446951"/>
          </a:xfrm>
          <a:prstGeom prst="rect">
            <a:avLst/>
          </a:prstGeom>
        </p:spPr>
      </p:pic>
      <p:pic>
        <p:nvPicPr>
          <p:cNvPr id="15" name="Picture 14" descr="A black background with white text&#10;&#10;AI-generated content may be incorrect.">
            <a:extLst>
              <a:ext uri="{FF2B5EF4-FFF2-40B4-BE49-F238E27FC236}">
                <a16:creationId xmlns:a16="http://schemas.microsoft.com/office/drawing/2014/main" id="{66BD0063-F019-25F4-0147-A1B18B7B85F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74150" y="5904789"/>
            <a:ext cx="960492" cy="394048"/>
          </a:xfrm>
          <a:prstGeom prst="rect">
            <a:avLst/>
          </a:prstGeom>
        </p:spPr>
      </p:pic>
      <p:pic>
        <p:nvPicPr>
          <p:cNvPr id="7" name="Picture 6" descr="A white letter on a black background&#10;&#10;AI-generated content may be incorrect.">
            <a:extLst>
              <a:ext uri="{FF2B5EF4-FFF2-40B4-BE49-F238E27FC236}">
                <a16:creationId xmlns:a16="http://schemas.microsoft.com/office/drawing/2014/main" id="{6BD846B3-986A-A763-7385-AFEA34F50E1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245935" y="4750833"/>
            <a:ext cx="1700128" cy="368243"/>
          </a:xfrm>
          <a:prstGeom prst="rect">
            <a:avLst/>
          </a:prstGeom>
        </p:spPr>
      </p:pic>
      <p:sp>
        <p:nvSpPr>
          <p:cNvPr id="16" name="TextBox 15">
            <a:extLst>
              <a:ext uri="{FF2B5EF4-FFF2-40B4-BE49-F238E27FC236}">
                <a16:creationId xmlns:a16="http://schemas.microsoft.com/office/drawing/2014/main" id="{6D888684-909B-0BA1-223A-4723E4154041}"/>
              </a:ext>
            </a:extLst>
          </p:cNvPr>
          <p:cNvSpPr txBox="1"/>
          <p:nvPr/>
        </p:nvSpPr>
        <p:spPr>
          <a:xfrm>
            <a:off x="2969186" y="1946298"/>
            <a:ext cx="6104964" cy="830997"/>
          </a:xfrm>
          <a:prstGeom prst="rect">
            <a:avLst/>
          </a:prstGeom>
          <a:noFill/>
        </p:spPr>
        <p:txBody>
          <a:bodyPr wrap="square">
            <a:spAutoFit/>
          </a:bodyPr>
          <a:lstStyle/>
          <a:p>
            <a:pPr algn="ctr"/>
            <a:r>
              <a:rPr lang="en-US" sz="4800" b="1" dirty="0">
                <a:solidFill>
                  <a:srgbClr val="00B0F0"/>
                </a:solidFill>
                <a:latin typeface="Poppins SemiBold" pitchFamily="2" charset="77"/>
                <a:cs typeface="Poppins SemiBold" pitchFamily="2" charset="77"/>
              </a:rPr>
              <a:t>Next Steps?</a:t>
            </a:r>
            <a:endParaRPr lang="en-US" sz="4800" dirty="0"/>
          </a:p>
        </p:txBody>
      </p:sp>
    </p:spTree>
    <p:extLst>
      <p:ext uri="{BB962C8B-B14F-4D97-AF65-F5344CB8AC3E}">
        <p14:creationId xmlns:p14="http://schemas.microsoft.com/office/powerpoint/2010/main" val="27080350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9734</TotalTime>
  <Words>3660</Words>
  <Application>Microsoft Office PowerPoint</Application>
  <PresentationFormat>Widescreen</PresentationFormat>
  <Paragraphs>590</Paragraphs>
  <Slides>40</Slides>
  <Notes>17</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40</vt:i4>
      </vt:variant>
    </vt:vector>
  </HeadingPairs>
  <TitlesOfParts>
    <vt:vector size="59" baseType="lpstr">
      <vt:lpstr>Aptos</vt:lpstr>
      <vt:lpstr>Aptos Narrow</vt:lpstr>
      <vt:lpstr>Arial</vt:lpstr>
      <vt:lpstr>Calibri</vt:lpstr>
      <vt:lpstr>Calibri Light</vt:lpstr>
      <vt:lpstr>Gill Sans Light</vt:lpstr>
      <vt:lpstr>Montserrat</vt:lpstr>
      <vt:lpstr>Montserrat Black</vt:lpstr>
      <vt:lpstr>Montserrat Medium</vt:lpstr>
      <vt:lpstr>Montserrat SemiBold</vt:lpstr>
      <vt:lpstr>Poppins</vt:lpstr>
      <vt:lpstr>Poppins ExtraBold</vt:lpstr>
      <vt:lpstr>Poppins Light</vt:lpstr>
      <vt:lpstr>Poppins Medium</vt:lpstr>
      <vt:lpstr>Poppins SemiBold</vt:lpstr>
      <vt:lpstr>Poppins Thin</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is your provider getting the right population of business components?</vt:lpstr>
      <vt:lpstr>PowerPoint Presentation</vt:lpstr>
      <vt:lpstr>Why is statistical sampling  vital?</vt:lpstr>
      <vt:lpstr>PowerPoint Presentation</vt:lpstr>
      <vt:lpstr>PowerPoint Presentation</vt:lpstr>
      <vt:lpstr>Common Contract Reviewed for Potential Funding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alliantgroup, LP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Holcombe Rolader</dc:creator>
  <cp:lastModifiedBy>Tyler Noesser</cp:lastModifiedBy>
  <cp:revision>130</cp:revision>
  <dcterms:created xsi:type="dcterms:W3CDTF">2024-04-08T19:13:36Z</dcterms:created>
  <dcterms:modified xsi:type="dcterms:W3CDTF">2025-11-18T00:41:00Z</dcterms:modified>
</cp:coreProperties>
</file>